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11" r:id="rId6"/>
  </p:sldMasterIdLst>
  <p:notesMasterIdLst>
    <p:notesMasterId r:id="rId32"/>
  </p:notesMasterIdLst>
  <p:handoutMasterIdLst>
    <p:handoutMasterId r:id="rId33"/>
  </p:handoutMasterIdLst>
  <p:sldIdLst>
    <p:sldId id="439" r:id="rId7"/>
    <p:sldId id="494" r:id="rId8"/>
    <p:sldId id="495" r:id="rId9"/>
    <p:sldId id="498" r:id="rId10"/>
    <p:sldId id="497" r:id="rId11"/>
    <p:sldId id="499" r:id="rId12"/>
    <p:sldId id="500" r:id="rId13"/>
    <p:sldId id="510" r:id="rId14"/>
    <p:sldId id="511" r:id="rId15"/>
    <p:sldId id="505" r:id="rId16"/>
    <p:sldId id="506" r:id="rId17"/>
    <p:sldId id="507" r:id="rId18"/>
    <p:sldId id="508" r:id="rId19"/>
    <p:sldId id="509" r:id="rId20"/>
    <p:sldId id="501" r:id="rId21"/>
    <p:sldId id="514" r:id="rId22"/>
    <p:sldId id="515" r:id="rId23"/>
    <p:sldId id="503" r:id="rId24"/>
    <p:sldId id="516" r:id="rId25"/>
    <p:sldId id="512" r:id="rId26"/>
    <p:sldId id="513" r:id="rId27"/>
    <p:sldId id="518" r:id="rId28"/>
    <p:sldId id="517" r:id="rId29"/>
    <p:sldId id="519" r:id="rId30"/>
    <p:sldId id="459" r:id="rId3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issa Flakus-Short" initials="LF" lastIdx="1" clrIdx="0"/>
  <p:cmAuthor id="1" name="Johanna Campbell" initials="JC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85A6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18" autoAdjust="0"/>
    <p:restoredTop sz="93073" autoAdjust="0"/>
  </p:normalViewPr>
  <p:slideViewPr>
    <p:cSldViewPr>
      <p:cViewPr>
        <p:scale>
          <a:sx n="78" d="100"/>
          <a:sy n="78" d="100"/>
        </p:scale>
        <p:origin x="-178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1BD2-DBE9-4B21-98FA-0E96119DBECE}" type="datetimeFigureOut">
              <a:rPr lang="en-AU" smtClean="0"/>
              <a:pPr/>
              <a:t>15/10/2015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F81B-A099-4A77-AF93-B9FB893FC78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4479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B6E8-DFD0-4C94-92A3-71D8BA980539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A31-31FC-496B-9B07-A361A2894F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044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Ref</a:t>
            </a:r>
            <a:r>
              <a:rPr lang="en-US" dirty="0" smtClean="0"/>
              <a:t>: </a:t>
            </a:r>
            <a:r>
              <a:rPr lang="en-AU" dirty="0" smtClean="0"/>
              <a:t>http://</a:t>
            </a:r>
            <a:r>
              <a:rPr lang="en-AU" dirty="0" err="1" smtClean="0"/>
              <a:t>www.internationalstudent.com</a:t>
            </a:r>
            <a:r>
              <a:rPr lang="en-AU" dirty="0" smtClean="0"/>
              <a:t>/</a:t>
            </a:r>
            <a:r>
              <a:rPr lang="en-AU" dirty="0" err="1" smtClean="0"/>
              <a:t>study_australia</a:t>
            </a:r>
            <a:r>
              <a:rPr lang="en-AU" dirty="0" smtClean="0"/>
              <a:t>/</a:t>
            </a:r>
            <a:r>
              <a:rPr lang="en-AU" dirty="0" err="1" smtClean="0"/>
              <a:t>why_study_australia</a:t>
            </a:r>
            <a:r>
              <a:rPr lang="en-AU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F357-0231-E44E-8C1D-134CA78777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43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Ref: </a:t>
            </a:r>
            <a:r>
              <a:rPr lang="en-AU" dirty="0" smtClean="0"/>
              <a:t>https://www.studyinaustralia.gov.au/global/why-australia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F357-0231-E44E-8C1D-134CA78777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477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537F-4F9D-4F9A-A192-C3C149D33A8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327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7065-4792-0D47-BF5D-8DB6821395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32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b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 descr="sg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83" y="5846052"/>
            <a:ext cx="1685617" cy="4084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6233" y="2006600"/>
            <a:ext cx="3381067" cy="1397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rgbClr val="EE2D24"/>
                </a:solidFill>
                <a:latin typeface="Arial"/>
                <a:cs typeface="Helvetica Neue Light"/>
              </a:defRPr>
            </a:lvl1pPr>
          </a:lstStyle>
          <a:p>
            <a:pPr lvl="0"/>
            <a:r>
              <a:rPr lang="en-GB" dirty="0" smtClean="0"/>
              <a:t>Overall title of presentation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6233" y="3403600"/>
            <a:ext cx="3381067" cy="1397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32363F"/>
                </a:solidFill>
                <a:latin typeface="Arial"/>
                <a:cs typeface="Helvetica Neue Light"/>
              </a:defRPr>
            </a:lvl1pPr>
          </a:lstStyle>
          <a:p>
            <a:pPr lvl="0"/>
            <a:r>
              <a:rPr lang="en-GB" dirty="0" smtClean="0"/>
              <a:t>Secondary strapline of presentation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325" y="6197331"/>
            <a:ext cx="1247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rgbClr val="32363F"/>
                </a:solidFill>
                <a:latin typeface="Arial"/>
                <a:cs typeface="Helvetica Neue Light"/>
              </a:rPr>
              <a:t>studygroup.com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69900"/>
            <a:ext cx="2616200" cy="165100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000" b="0" i="0">
                <a:latin typeface="Arial"/>
                <a:cs typeface="Helvetica Neue Light"/>
              </a:defRPr>
            </a:lvl1pPr>
          </a:lstStyle>
          <a:p>
            <a:pPr lvl="0"/>
            <a:r>
              <a:rPr lang="en-GB" dirty="0" smtClean="0"/>
              <a:t>Subject text in here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641350"/>
            <a:ext cx="2616200" cy="165100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000" b="1" i="0" baseline="0">
                <a:latin typeface="Arial"/>
                <a:cs typeface="Helvetica Neue Medium"/>
              </a:defRPr>
            </a:lvl1pPr>
          </a:lstStyle>
          <a:p>
            <a:pPr lvl="0"/>
            <a:r>
              <a:rPr lang="en-GB" dirty="0" smtClean="0"/>
              <a:t>Date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949961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6737069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666750" y="1660814"/>
            <a:ext cx="7835900" cy="574244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8"/>
          </p:nvPr>
        </p:nvSpPr>
        <p:spPr>
          <a:xfrm>
            <a:off x="666750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9"/>
          </p:nvPr>
        </p:nvSpPr>
        <p:spPr>
          <a:xfrm>
            <a:off x="2692681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0"/>
          </p:nvPr>
        </p:nvSpPr>
        <p:spPr>
          <a:xfrm>
            <a:off x="4718050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45659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4350308"/>
            <a:ext cx="3858642" cy="166155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60399" y="1871663"/>
            <a:ext cx="7842251" cy="227849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60400" y="4350307"/>
            <a:ext cx="3858642" cy="166155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37703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90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3435351"/>
            <a:ext cx="3858642" cy="2576512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5_image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1871663"/>
            <a:ext cx="7842250" cy="14116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66750" y="3435351"/>
            <a:ext cx="3858642" cy="2576512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48507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876845"/>
            <a:ext cx="3858642" cy="171332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60400" y="3698860"/>
            <a:ext cx="7842250" cy="2313003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60400" y="1876845"/>
            <a:ext cx="3858642" cy="171332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28965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66750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60561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0400" y="1878013"/>
            <a:ext cx="3864992" cy="4140200"/>
          </a:xfrm>
          <a:prstGeom prst="rect">
            <a:avLst/>
          </a:prstGeom>
          <a:solidFill>
            <a:srgbClr val="F3F3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66750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3373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lumn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749" y="1881187"/>
            <a:ext cx="5746751" cy="4130676"/>
          </a:xfrm>
          <a:prstGeom prst="rect">
            <a:avLst/>
          </a:prstGeom>
          <a:solidFill>
            <a:srgbClr val="F3F3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216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66749" y="1881187"/>
            <a:ext cx="5746751" cy="4130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584394" y="1881536"/>
            <a:ext cx="1917572" cy="413032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55002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lumn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749" y="1881187"/>
            <a:ext cx="3860801" cy="4130676"/>
          </a:xfrm>
          <a:prstGeom prst="rect">
            <a:avLst/>
          </a:prstGeom>
          <a:solidFill>
            <a:srgbClr val="F3F3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216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66749" y="1881187"/>
            <a:ext cx="3860801" cy="4130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35500" y="1881536"/>
            <a:ext cx="3866466" cy="413032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19416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Colum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484783"/>
            <a:ext cx="3810000" cy="45064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3"/>
            <a:ext cx="3810000" cy="45064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fld id="{06B14EE9-5074-9A45-BE19-28D15D1A2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419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52462" y="3201544"/>
            <a:ext cx="5906018" cy="424947"/>
          </a:xfr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here to add your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2462" y="3633727"/>
            <a:ext cx="5906018" cy="932150"/>
          </a:xfrm>
        </p:spPr>
        <p:txBody>
          <a:bodyPr>
            <a:normAutofit/>
          </a:bodyPr>
          <a:lstStyle>
            <a:lvl1pPr marL="0" indent="0" algn="l">
              <a:buNone/>
              <a:defRPr sz="26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here to edit presentation name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63440" y="1351280"/>
            <a:ext cx="2558112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dirty="0" smtClean="0">
                <a:solidFill>
                  <a:srgbClr val="272727"/>
                </a:solidFill>
                <a:latin typeface="Georgia"/>
                <a:cs typeface="Georgia"/>
              </a:rPr>
              <a:t>Foundation Program</a:t>
            </a:r>
          </a:p>
          <a:p>
            <a:pPr defTabSz="457200">
              <a:lnSpc>
                <a:spcPct val="90000"/>
              </a:lnSpc>
            </a:pPr>
            <a:r>
              <a:rPr lang="en-US" sz="2000" dirty="0" smtClean="0">
                <a:solidFill>
                  <a:srgbClr val="272727"/>
                </a:solidFill>
                <a:latin typeface="Georgia"/>
                <a:cs typeface="Georgia"/>
              </a:rPr>
              <a:t>(UWAFP)</a:t>
            </a:r>
            <a:endParaRPr lang="en-US" sz="2000" dirty="0">
              <a:solidFill>
                <a:srgbClr val="272727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cover-titl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913300"/>
            <a:ext cx="4480133" cy="146974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080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49286"/>
            <a:ext cx="7651750" cy="874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19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ox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artArt Placeholder 15"/>
          <p:cNvSpPr>
            <a:spLocks noGrp="1"/>
          </p:cNvSpPr>
          <p:nvPr>
            <p:ph type="dgm" sz="quarter" idx="14"/>
          </p:nvPr>
        </p:nvSpPr>
        <p:spPr>
          <a:xfrm>
            <a:off x="553192" y="916154"/>
            <a:ext cx="2325919" cy="2325919"/>
          </a:xfrm>
          <a:solidFill>
            <a:srgbClr val="262626"/>
          </a:solidFill>
          <a:effectLst>
            <a:innerShdw blurRad="41275" dist="25400" dir="13500000">
              <a:srgbClr val="000000">
                <a:alpha val="50000"/>
              </a:srgb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720" y="989994"/>
            <a:ext cx="2170935" cy="2170935"/>
          </a:xfr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txBody>
          <a:bodyPr>
            <a:normAutofit/>
          </a:bodyPr>
          <a:lstStyle>
            <a:lvl1pPr marL="0" indent="0">
              <a:buNone/>
              <a:defRPr sz="2200" i="1" baseline="0">
                <a:ln>
                  <a:noFill/>
                </a:ln>
                <a:latin typeface="Georgia"/>
                <a:cs typeface="Georg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content</a:t>
            </a:r>
            <a:endParaRPr lang="en-US" dirty="0"/>
          </a:p>
        </p:txBody>
      </p:sp>
      <p:pic>
        <p:nvPicPr>
          <p:cNvPr id="2" name="Picture 1" descr="Block-PM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15" y="332088"/>
            <a:ext cx="1433985" cy="32951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5220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Box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artArt Placeholder 15"/>
          <p:cNvSpPr>
            <a:spLocks noGrp="1"/>
          </p:cNvSpPr>
          <p:nvPr>
            <p:ph type="dgm" sz="quarter" idx="14"/>
          </p:nvPr>
        </p:nvSpPr>
        <p:spPr>
          <a:xfrm>
            <a:off x="553192" y="916154"/>
            <a:ext cx="2325919" cy="2325919"/>
          </a:xfrm>
          <a:solidFill>
            <a:srgbClr val="262626"/>
          </a:solidFill>
          <a:effectLst>
            <a:innerShdw blurRad="41275" dist="25400" dir="13500000">
              <a:srgbClr val="000000">
                <a:alpha val="50000"/>
              </a:srgb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720" y="989994"/>
            <a:ext cx="2170935" cy="2170935"/>
          </a:xfr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txBody>
          <a:bodyPr>
            <a:normAutofit/>
          </a:bodyPr>
          <a:lstStyle>
            <a:lvl1pPr marL="0" indent="0">
              <a:buNone/>
              <a:defRPr sz="2200" i="1" baseline="0">
                <a:ln>
                  <a:noFill/>
                </a:ln>
                <a:latin typeface="Georgia"/>
                <a:cs typeface="Georg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content</a:t>
            </a:r>
            <a:endParaRPr lang="en-US" dirty="0"/>
          </a:p>
        </p:txBody>
      </p:sp>
      <p:pic>
        <p:nvPicPr>
          <p:cNvPr id="8" name="Picture 7" descr="Block-PMS-RE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990" y="335263"/>
            <a:ext cx="1433984" cy="321727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482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Box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artArt Placeholder 15"/>
          <p:cNvSpPr>
            <a:spLocks noGrp="1"/>
          </p:cNvSpPr>
          <p:nvPr>
            <p:ph type="dgm" sz="quarter" idx="14"/>
          </p:nvPr>
        </p:nvSpPr>
        <p:spPr>
          <a:xfrm>
            <a:off x="553192" y="916154"/>
            <a:ext cx="2325919" cy="2325919"/>
          </a:xfrm>
          <a:solidFill>
            <a:srgbClr val="262626"/>
          </a:solidFill>
          <a:effectLst>
            <a:innerShdw blurRad="41275" dist="25400" dir="13500000">
              <a:srgbClr val="000000">
                <a:alpha val="50000"/>
              </a:srgb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720" y="989994"/>
            <a:ext cx="2170935" cy="2170935"/>
          </a:xfr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txBody>
          <a:bodyPr>
            <a:normAutofit/>
          </a:bodyPr>
          <a:lstStyle>
            <a:lvl1pPr marL="0" indent="0">
              <a:buNone/>
              <a:defRPr sz="2200" i="1" baseline="0">
                <a:ln>
                  <a:noFill/>
                </a:ln>
                <a:latin typeface="Georgia"/>
                <a:cs typeface="Georg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content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867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ox -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901700"/>
            <a:ext cx="5334000" cy="5116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2AFB6"/>
                </a:solidFill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SmartArt Placeholder 15"/>
          <p:cNvSpPr>
            <a:spLocks noGrp="1"/>
          </p:cNvSpPr>
          <p:nvPr>
            <p:ph type="dgm" sz="quarter" idx="15"/>
          </p:nvPr>
        </p:nvSpPr>
        <p:spPr>
          <a:xfrm>
            <a:off x="553192" y="916154"/>
            <a:ext cx="2325919" cy="2325919"/>
          </a:xfrm>
          <a:solidFill>
            <a:srgbClr val="262626"/>
          </a:solidFill>
          <a:effectLst>
            <a:innerShdw blurRad="41275" dist="25400" dir="13500000">
              <a:srgbClr val="000000">
                <a:alpha val="50000"/>
              </a:srgb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720" y="989994"/>
            <a:ext cx="2170935" cy="2170935"/>
          </a:xfrm>
          <a:ln>
            <a:solidFill>
              <a:srgbClr val="262626"/>
            </a:solidFill>
            <a:prstDash val="sysDot"/>
          </a:ln>
        </p:spPr>
        <p:txBody>
          <a:bodyPr>
            <a:normAutofit/>
          </a:bodyPr>
          <a:lstStyle>
            <a:lvl1pPr marL="0" indent="0">
              <a:buNone/>
              <a:defRPr sz="2200" i="1" baseline="0">
                <a:latin typeface="Georgia"/>
                <a:cs typeface="Georg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content</a:t>
            </a:r>
            <a:endParaRPr lang="en-US" dirty="0"/>
          </a:p>
        </p:txBody>
      </p:sp>
      <p:pic>
        <p:nvPicPr>
          <p:cNvPr id="10" name="Picture 9" descr="Block-PM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15" y="332088"/>
            <a:ext cx="1433985" cy="329512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251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ox -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1836413"/>
            <a:ext cx="5334000" cy="4181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72727"/>
                </a:solidFill>
                <a:latin typeface="Helvetica"/>
                <a:cs typeface="Helvetic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SmartArt Placeholder 15"/>
          <p:cNvSpPr>
            <a:spLocks noGrp="1"/>
          </p:cNvSpPr>
          <p:nvPr>
            <p:ph type="dgm" sz="quarter" idx="15"/>
          </p:nvPr>
        </p:nvSpPr>
        <p:spPr>
          <a:xfrm>
            <a:off x="553192" y="916154"/>
            <a:ext cx="2325919" cy="2325919"/>
          </a:xfrm>
          <a:solidFill>
            <a:srgbClr val="262626"/>
          </a:solidFill>
          <a:effectLst>
            <a:innerShdw blurRad="41275" dist="25400" dir="13500000">
              <a:srgbClr val="000000">
                <a:alpha val="50000"/>
              </a:srgb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720" y="989994"/>
            <a:ext cx="2170935" cy="2170935"/>
          </a:xfrm>
          <a:ln>
            <a:solidFill>
              <a:srgbClr val="262626"/>
            </a:solidFill>
            <a:prstDash val="sysDot"/>
          </a:ln>
        </p:spPr>
        <p:txBody>
          <a:bodyPr>
            <a:normAutofit/>
          </a:bodyPr>
          <a:lstStyle>
            <a:lvl1pPr marL="0" indent="0">
              <a:buNone/>
              <a:defRPr sz="2200" i="1" baseline="0">
                <a:latin typeface="Georgia"/>
                <a:cs typeface="Georg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content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916154"/>
            <a:ext cx="5334000" cy="77080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3" name="Picture 12" descr="Block-PM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15" y="332088"/>
            <a:ext cx="1433985" cy="329512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40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lue Box -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53192" y="1762775"/>
            <a:ext cx="8133608" cy="42554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72727"/>
                </a:solidFill>
                <a:latin typeface="Helvetica"/>
                <a:cs typeface="Helvetic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53192" y="916154"/>
            <a:ext cx="8133608" cy="770803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404040"/>
                </a:solidFill>
                <a:latin typeface="Helvetica"/>
                <a:cs typeface="Helvetic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3" name="Picture 12" descr="Block-PM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15" y="332088"/>
            <a:ext cx="1433985" cy="3295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414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Blue Box -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53192" y="1762775"/>
            <a:ext cx="8133608" cy="42554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72727"/>
                </a:solidFill>
                <a:latin typeface="Helvetica"/>
                <a:cs typeface="Helvetic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53192" y="916154"/>
            <a:ext cx="8133608" cy="7708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404040"/>
                </a:solidFill>
                <a:latin typeface="Helvetica"/>
                <a:cs typeface="Helvetic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3" name="Picture 12" descr="Block-PM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15" y="332088"/>
            <a:ext cx="1433985" cy="329512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54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G - Blue box, pic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4109267"/>
            <a:ext cx="5334000" cy="524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2AFB6"/>
                </a:solidFill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600">
                <a:latin typeface="Georgia"/>
                <a:cs typeface="Georgia"/>
              </a:defRPr>
            </a:lvl3pPr>
            <a:lvl4pPr>
              <a:defRPr sz="14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4633538"/>
            <a:ext cx="5334000" cy="1473127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272727"/>
                </a:solidFill>
                <a:latin typeface="Helvetica"/>
                <a:cs typeface="Helvetic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edit text</a:t>
            </a:r>
            <a:endParaRPr lang="en-US" dirty="0"/>
          </a:p>
        </p:txBody>
      </p:sp>
      <p:sp>
        <p:nvSpPr>
          <p:cNvPr id="8" name="SmartArt Placeholder 15"/>
          <p:cNvSpPr>
            <a:spLocks noGrp="1"/>
          </p:cNvSpPr>
          <p:nvPr>
            <p:ph type="dgm" sz="quarter" idx="17"/>
          </p:nvPr>
        </p:nvSpPr>
        <p:spPr>
          <a:xfrm>
            <a:off x="553192" y="916154"/>
            <a:ext cx="2325919" cy="2325919"/>
          </a:xfrm>
          <a:solidFill>
            <a:srgbClr val="262626"/>
          </a:solidFill>
          <a:effectLst>
            <a:innerShdw blurRad="41275" dist="25400" dir="13500000">
              <a:srgbClr val="000000">
                <a:alpha val="50000"/>
              </a:srgb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720" y="989994"/>
            <a:ext cx="2170935" cy="2170935"/>
          </a:xfrm>
          <a:ln>
            <a:solidFill>
              <a:srgbClr val="262626"/>
            </a:solidFill>
            <a:prstDash val="sysDot"/>
          </a:ln>
        </p:spPr>
        <p:txBody>
          <a:bodyPr>
            <a:normAutofit/>
          </a:bodyPr>
          <a:lstStyle>
            <a:lvl1pPr marL="0" indent="0">
              <a:buNone/>
              <a:defRPr sz="2200" i="1" baseline="0">
                <a:latin typeface="Georgia"/>
                <a:cs typeface="Georg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content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352800" y="916154"/>
            <a:ext cx="5334000" cy="3019267"/>
          </a:xfrm>
        </p:spPr>
        <p:txBody>
          <a:bodyPr>
            <a:normAutofit/>
          </a:bodyPr>
          <a:lstStyle>
            <a:lvl1pPr>
              <a:defRPr sz="260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Block-PM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15" y="332088"/>
            <a:ext cx="1433985" cy="329512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561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1623" y="1440401"/>
            <a:ext cx="8149566" cy="133362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500" b="1" i="0" baseline="0">
                <a:solidFill>
                  <a:srgbClr val="D33320"/>
                </a:solidFill>
                <a:latin typeface="Bookman Old Style"/>
                <a:cs typeface="Bookman Old Style"/>
              </a:defRPr>
            </a:lvl1pPr>
          </a:lstStyle>
          <a:p>
            <a:pPr lvl="0"/>
            <a:r>
              <a:rPr lang="en-GB" dirty="0" smtClean="0"/>
              <a:t>Overall title of presentation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224294" y="6241146"/>
            <a:ext cx="644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MY" dirty="0" smtClean="0">
                <a:solidFill>
                  <a:srgbClr val="C30C21"/>
                </a:solidFill>
                <a:latin typeface="Helvetica"/>
                <a:cs typeface="Helvetica"/>
              </a:rPr>
              <a:t>www.</a:t>
            </a:r>
            <a:r>
              <a:rPr lang="en-MY" b="1" dirty="0" smtClean="0">
                <a:solidFill>
                  <a:srgbClr val="C30C21"/>
                </a:solidFill>
                <a:latin typeface="Helvetica"/>
                <a:cs typeface="Helvetica"/>
              </a:rPr>
              <a:t>csustudycentres</a:t>
            </a:r>
            <a:r>
              <a:rPr lang="en-MY" dirty="0" smtClean="0">
                <a:solidFill>
                  <a:srgbClr val="C30C21"/>
                </a:solidFill>
                <a:latin typeface="Helvetica"/>
                <a:cs typeface="Helvetica"/>
              </a:rPr>
              <a:t>.edu.au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14280" y="531092"/>
            <a:ext cx="5756909" cy="6255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4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smtClean="0"/>
              <a:t>Secondary strapline of presentation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4996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7F7F7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7" name="Picture 16" descr="CSU_Logo-Mark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2170214"/>
            <a:ext cx="8244348" cy="43180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C30C21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484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879206"/>
            <a:ext cx="4551634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1511" y="1879206"/>
            <a:ext cx="3151140" cy="4132657"/>
          </a:xfrm>
        </p:spPr>
        <p:txBody>
          <a:bodyPr>
            <a:normAutofit/>
          </a:bodyPr>
          <a:lstStyle>
            <a:lvl1pPr>
              <a:defRPr sz="2000"/>
            </a:lvl1pPr>
            <a:lvl2pPr marL="457200" indent="0">
              <a:buFont typeface="Arial"/>
              <a:buNone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651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2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7F7F7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7" name="Picture 16" descr="CSU_Logo-Mark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2170214"/>
            <a:ext cx="5072846" cy="43180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C30C21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7824" y="2102043"/>
            <a:ext cx="2606676" cy="2581276"/>
          </a:xfrm>
          <a:custGeom>
            <a:avLst/>
            <a:gdLst/>
            <a:ahLst/>
            <a:cxnLst/>
            <a:rect l="l" t="t" r="r" b="b"/>
            <a:pathLst>
              <a:path w="2606676" h="2581276">
                <a:moveTo>
                  <a:pt x="1303338" y="0"/>
                </a:moveTo>
                <a:cubicBezTo>
                  <a:pt x="2023152" y="0"/>
                  <a:pt x="2606676" y="577838"/>
                  <a:pt x="2606676" y="1290638"/>
                </a:cubicBezTo>
                <a:cubicBezTo>
                  <a:pt x="2606676" y="2003438"/>
                  <a:pt x="2023152" y="2581276"/>
                  <a:pt x="1303338" y="2581276"/>
                </a:cubicBezTo>
                <a:cubicBezTo>
                  <a:pt x="583524" y="2581276"/>
                  <a:pt x="0" y="2003438"/>
                  <a:pt x="0" y="1290638"/>
                </a:cubicBezTo>
                <a:cubicBezTo>
                  <a:pt x="0" y="1246088"/>
                  <a:pt x="2280" y="1202065"/>
                  <a:pt x="6729" y="1158678"/>
                </a:cubicBezTo>
                <a:lnTo>
                  <a:pt x="20040" y="1072311"/>
                </a:lnTo>
                <a:lnTo>
                  <a:pt x="47859" y="1063675"/>
                </a:lnTo>
                <a:cubicBezTo>
                  <a:pt x="154284" y="1018661"/>
                  <a:pt x="228959" y="913280"/>
                  <a:pt x="228959" y="790458"/>
                </a:cubicBezTo>
                <a:cubicBezTo>
                  <a:pt x="228959" y="749517"/>
                  <a:pt x="220662" y="710515"/>
                  <a:pt x="205657" y="675040"/>
                </a:cubicBezTo>
                <a:lnTo>
                  <a:pt x="183076" y="633437"/>
                </a:lnTo>
                <a:lnTo>
                  <a:pt x="222590" y="569030"/>
                </a:lnTo>
                <a:cubicBezTo>
                  <a:pt x="456809" y="225718"/>
                  <a:pt x="853454" y="0"/>
                  <a:pt x="1303338" y="0"/>
                </a:cubicBezTo>
                <a:close/>
              </a:path>
            </a:pathLst>
          </a:custGeom>
          <a:ln w="57150" cmpd="sng">
            <a:solidFill>
              <a:srgbClr val="C30C21"/>
            </a:solidFill>
          </a:ln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5798314" y="2646769"/>
            <a:ext cx="502179" cy="502179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C30C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58119" y="4199879"/>
            <a:ext cx="2233767" cy="2217358"/>
          </a:xfrm>
          <a:custGeom>
            <a:avLst/>
            <a:gdLst/>
            <a:ahLst/>
            <a:cxnLst/>
            <a:rect l="l" t="t" r="r" b="b"/>
            <a:pathLst>
              <a:path w="2233767" h="2217358">
                <a:moveTo>
                  <a:pt x="1119588" y="0"/>
                </a:moveTo>
                <a:cubicBezTo>
                  <a:pt x="1621982" y="0"/>
                  <a:pt x="2047089" y="327683"/>
                  <a:pt x="2188842" y="778992"/>
                </a:cubicBezTo>
                <a:lnTo>
                  <a:pt x="2199887" y="821530"/>
                </a:lnTo>
                <a:lnTo>
                  <a:pt x="2190216" y="833252"/>
                </a:lnTo>
                <a:cubicBezTo>
                  <a:pt x="2158244" y="880576"/>
                  <a:pt x="2139575" y="937627"/>
                  <a:pt x="2139575" y="999038"/>
                </a:cubicBezTo>
                <a:cubicBezTo>
                  <a:pt x="2139575" y="1080920"/>
                  <a:pt x="2172764" y="1155049"/>
                  <a:pt x="2226424" y="1208709"/>
                </a:cubicBezTo>
                <a:lnTo>
                  <a:pt x="2233767" y="1214767"/>
                </a:lnTo>
                <a:lnTo>
                  <a:pt x="2233396" y="1222035"/>
                </a:lnTo>
                <a:cubicBezTo>
                  <a:pt x="2176062" y="1781094"/>
                  <a:pt x="1699274" y="2217358"/>
                  <a:pt x="1119588" y="2217358"/>
                </a:cubicBezTo>
                <a:cubicBezTo>
                  <a:pt x="501257" y="2217358"/>
                  <a:pt x="0" y="1720986"/>
                  <a:pt x="0" y="1108679"/>
                </a:cubicBezTo>
                <a:cubicBezTo>
                  <a:pt x="0" y="496372"/>
                  <a:pt x="501257" y="0"/>
                  <a:pt x="1119588" y="0"/>
                </a:cubicBezTo>
                <a:close/>
              </a:path>
            </a:pathLst>
          </a:custGeom>
          <a:ln w="57150" cmpd="sng">
            <a:solidFill>
              <a:srgbClr val="C30C21"/>
            </a:solidFill>
          </a:ln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7815122" y="4959540"/>
            <a:ext cx="467999" cy="467999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C30C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58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us">
    <p:bg>
      <p:bgPr>
        <a:solidFill>
          <a:srgbClr val="F1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SU_Logo-Mark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7F7F7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9" name="Picture 18" descr="cross-bl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CSU Study Centres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2170214"/>
            <a:ext cx="8244348" cy="43180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C30C21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945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us-2pics">
    <p:bg>
      <p:bgPr>
        <a:solidFill>
          <a:srgbClr val="F1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7F7F7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7" name="Picture 16" descr="CSU_Logo-Mark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2170214"/>
            <a:ext cx="5072846" cy="43180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C30C21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7824" y="2102043"/>
            <a:ext cx="2606676" cy="2581276"/>
          </a:xfrm>
          <a:custGeom>
            <a:avLst/>
            <a:gdLst/>
            <a:ahLst/>
            <a:cxnLst/>
            <a:rect l="l" t="t" r="r" b="b"/>
            <a:pathLst>
              <a:path w="2606676" h="2581276">
                <a:moveTo>
                  <a:pt x="1303338" y="0"/>
                </a:moveTo>
                <a:cubicBezTo>
                  <a:pt x="2023152" y="0"/>
                  <a:pt x="2606676" y="577838"/>
                  <a:pt x="2606676" y="1290638"/>
                </a:cubicBezTo>
                <a:cubicBezTo>
                  <a:pt x="2606676" y="2003438"/>
                  <a:pt x="2023152" y="2581276"/>
                  <a:pt x="1303338" y="2581276"/>
                </a:cubicBezTo>
                <a:cubicBezTo>
                  <a:pt x="583524" y="2581276"/>
                  <a:pt x="0" y="2003438"/>
                  <a:pt x="0" y="1290638"/>
                </a:cubicBezTo>
                <a:cubicBezTo>
                  <a:pt x="0" y="1246088"/>
                  <a:pt x="2280" y="1202065"/>
                  <a:pt x="6729" y="1158678"/>
                </a:cubicBezTo>
                <a:lnTo>
                  <a:pt x="20040" y="1072311"/>
                </a:lnTo>
                <a:lnTo>
                  <a:pt x="47859" y="1063675"/>
                </a:lnTo>
                <a:cubicBezTo>
                  <a:pt x="154284" y="1018661"/>
                  <a:pt x="228959" y="913280"/>
                  <a:pt x="228959" y="790458"/>
                </a:cubicBezTo>
                <a:cubicBezTo>
                  <a:pt x="228959" y="749517"/>
                  <a:pt x="220662" y="710515"/>
                  <a:pt x="205657" y="675040"/>
                </a:cubicBezTo>
                <a:lnTo>
                  <a:pt x="183076" y="633437"/>
                </a:lnTo>
                <a:lnTo>
                  <a:pt x="222590" y="569030"/>
                </a:lnTo>
                <a:cubicBezTo>
                  <a:pt x="456809" y="225718"/>
                  <a:pt x="853454" y="0"/>
                  <a:pt x="1303338" y="0"/>
                </a:cubicBezTo>
                <a:close/>
              </a:path>
            </a:pathLst>
          </a:custGeom>
          <a:ln w="57150" cmpd="sng">
            <a:solidFill>
              <a:srgbClr val="C30C21"/>
            </a:solidFill>
          </a:ln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58119" y="4199879"/>
            <a:ext cx="2233767" cy="2217358"/>
          </a:xfrm>
          <a:custGeom>
            <a:avLst/>
            <a:gdLst/>
            <a:ahLst/>
            <a:cxnLst/>
            <a:rect l="l" t="t" r="r" b="b"/>
            <a:pathLst>
              <a:path w="2233767" h="2217358">
                <a:moveTo>
                  <a:pt x="1119588" y="0"/>
                </a:moveTo>
                <a:cubicBezTo>
                  <a:pt x="1621982" y="0"/>
                  <a:pt x="2047089" y="327683"/>
                  <a:pt x="2188842" y="778992"/>
                </a:cubicBezTo>
                <a:lnTo>
                  <a:pt x="2199887" y="821530"/>
                </a:lnTo>
                <a:lnTo>
                  <a:pt x="2190216" y="833252"/>
                </a:lnTo>
                <a:cubicBezTo>
                  <a:pt x="2158244" y="880576"/>
                  <a:pt x="2139575" y="937627"/>
                  <a:pt x="2139575" y="999038"/>
                </a:cubicBezTo>
                <a:cubicBezTo>
                  <a:pt x="2139575" y="1080920"/>
                  <a:pt x="2172764" y="1155049"/>
                  <a:pt x="2226424" y="1208709"/>
                </a:cubicBezTo>
                <a:lnTo>
                  <a:pt x="2233767" y="1214767"/>
                </a:lnTo>
                <a:lnTo>
                  <a:pt x="2233396" y="1222035"/>
                </a:lnTo>
                <a:cubicBezTo>
                  <a:pt x="2176062" y="1781094"/>
                  <a:pt x="1699274" y="2217358"/>
                  <a:pt x="1119588" y="2217358"/>
                </a:cubicBezTo>
                <a:cubicBezTo>
                  <a:pt x="501257" y="2217358"/>
                  <a:pt x="0" y="1720986"/>
                  <a:pt x="0" y="1108679"/>
                </a:cubicBezTo>
                <a:cubicBezTo>
                  <a:pt x="0" y="496372"/>
                  <a:pt x="501257" y="0"/>
                  <a:pt x="1119588" y="0"/>
                </a:cubicBezTo>
                <a:close/>
              </a:path>
            </a:pathLst>
          </a:custGeom>
          <a:ln w="57150" cmpd="sng">
            <a:solidFill>
              <a:srgbClr val="C30C21"/>
            </a:solidFill>
          </a:ln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5798314" y="2646769"/>
            <a:ext cx="502179" cy="502179"/>
          </a:xfrm>
          <a:prstGeom prst="ellipse">
            <a:avLst/>
          </a:prstGeom>
          <a:solidFill>
            <a:srgbClr val="F1EDE9"/>
          </a:solidFill>
          <a:ln w="57150" cmpd="sng">
            <a:solidFill>
              <a:srgbClr val="C30C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815122" y="4959540"/>
            <a:ext cx="467999" cy="467999"/>
          </a:xfrm>
          <a:prstGeom prst="ellipse">
            <a:avLst/>
          </a:prstGeom>
          <a:solidFill>
            <a:srgbClr val="F1EDE9"/>
          </a:solidFill>
          <a:ln w="57150" cmpd="sng">
            <a:solidFill>
              <a:srgbClr val="C30C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48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C30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0151" y="2170215"/>
            <a:ext cx="8244349" cy="43180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bg1"/>
              </a:buClr>
              <a:buFont typeface="Lucida Grande"/>
              <a:buChar char="–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prstClr val="white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prstClr val="white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prstClr val="white"/>
                </a:solidFill>
                <a:latin typeface="Helvetica"/>
                <a:cs typeface="Helvetica"/>
              </a:rPr>
              <a:t>.edu.au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white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1" name="Picture 10" descr="cross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pic>
        <p:nvPicPr>
          <p:cNvPr id="13" name="Picture 12" descr="CSU_Logo-Mark_Mono_RE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15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FFFFFF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779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rgbClr val="D3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U_Logo-Mark_Mono_RE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prstClr val="white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prstClr val="white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prstClr val="white"/>
                </a:solidFill>
                <a:latin typeface="Helvetica"/>
                <a:cs typeface="Helvetica"/>
              </a:rPr>
              <a:t>.edu.au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white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4" name="Picture 13" descr="cross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0151" y="2170215"/>
            <a:ext cx="8244349" cy="43180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/>
              <a:buNone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742950" indent="-285750">
              <a:lnSpc>
                <a:spcPct val="100000"/>
              </a:lnSpc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 marL="1143000" indent="-228600">
              <a:lnSpc>
                <a:spcPct val="100000"/>
              </a:lnSpc>
              <a:buClr>
                <a:schemeClr val="bg1"/>
              </a:buClr>
              <a:buFont typeface="Lucida Grande"/>
              <a:buChar char="–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4pPr>
            <a:lvl5pPr marL="2057400" indent="-228600">
              <a:lnSpc>
                <a:spcPct val="100000"/>
              </a:lnSpc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FFFFFF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35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F1EDE9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F1EDE9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F1EDE9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F1EDE9"/>
                </a:solidFill>
                <a:latin typeface="Helvetica"/>
                <a:cs typeface="Helvetica"/>
              </a:rPr>
              <a:t>CSU Study Centres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854001"/>
            <a:ext cx="8244348" cy="5145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E27222"/>
                </a:solidFill>
                <a:latin typeface="Helvetica"/>
                <a:cs typeface="Helvetica"/>
              </a:defRPr>
            </a:lvl1pPr>
            <a:lvl2pPr marL="742950" indent="-285750">
              <a:buClr>
                <a:srgbClr val="E27222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rgbClr val="E27222"/>
              </a:buClr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296872"/>
            <a:ext cx="8244349" cy="307975"/>
          </a:xfrm>
          <a:prstGeom prst="rect">
            <a:avLst/>
          </a:prstGeom>
        </p:spPr>
        <p:txBody>
          <a:bodyPr vert="horz"/>
          <a:lstStyle>
            <a:lvl1pPr>
              <a:defRPr sz="1400" b="1" i="0">
                <a:solidFill>
                  <a:srgbClr val="F1EDE9"/>
                </a:solidFill>
                <a:latin typeface="Bookman Old Style"/>
                <a:cs typeface="Bookman Old Sty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9"/>
          <p:cNvSpPr>
            <a:spLocks noGrp="1"/>
          </p:cNvSpPr>
          <p:nvPr>
            <p:ph sz="quarter" idx="12"/>
          </p:nvPr>
        </p:nvSpPr>
        <p:spPr>
          <a:xfrm>
            <a:off x="450151" y="1520989"/>
            <a:ext cx="8244348" cy="4818316"/>
          </a:xfrm>
          <a:prstGeom prst="rect">
            <a:avLst/>
          </a:prstGeom>
        </p:spPr>
        <p:txBody>
          <a:bodyPr vert="horz" numCol="2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Clr>
                <a:srgbClr val="E27222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rgbClr val="E27222"/>
              </a:buClr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027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F1EDE9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F1EDE9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F1EDE9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F1EDE9"/>
                </a:solidFill>
                <a:latin typeface="Helvetica"/>
                <a:cs typeface="Helvetica"/>
              </a:rPr>
              <a:t>CSU Study Centres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296872"/>
            <a:ext cx="8244349" cy="307975"/>
          </a:xfrm>
          <a:prstGeom prst="rect">
            <a:avLst/>
          </a:prstGeom>
        </p:spPr>
        <p:txBody>
          <a:bodyPr vert="horz"/>
          <a:lstStyle>
            <a:lvl1pPr>
              <a:defRPr sz="1400" b="1" i="0">
                <a:solidFill>
                  <a:srgbClr val="F1EDE9"/>
                </a:solidFill>
                <a:latin typeface="Bookman Old Style"/>
                <a:cs typeface="Bookman Old Sty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854001"/>
            <a:ext cx="8244348" cy="5145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A6A7E"/>
                </a:solidFill>
                <a:latin typeface="Helvetica"/>
                <a:cs typeface="Helvetica"/>
              </a:defRPr>
            </a:lvl1pPr>
            <a:lvl2pPr marL="742950" indent="-285750">
              <a:buClr>
                <a:srgbClr val="E27222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rgbClr val="E27222"/>
              </a:buClr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9"/>
          <p:cNvSpPr>
            <a:spLocks noGrp="1"/>
          </p:cNvSpPr>
          <p:nvPr>
            <p:ph sz="quarter" idx="12"/>
          </p:nvPr>
        </p:nvSpPr>
        <p:spPr>
          <a:xfrm>
            <a:off x="450151" y="1520989"/>
            <a:ext cx="8244348" cy="4818316"/>
          </a:xfrm>
          <a:prstGeom prst="rect">
            <a:avLst/>
          </a:prstGeom>
        </p:spPr>
        <p:txBody>
          <a:bodyPr vert="horz" numCol="2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Clr>
                <a:srgbClr val="4A6A7E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rgbClr val="4A6A7E"/>
              </a:buClr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39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7F7F7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7" name="Picture 16" descr="CSU_Logo-Mark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702050" y="1107818"/>
            <a:ext cx="3992450" cy="3917893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tx1"/>
                </a:solidFill>
                <a:latin typeface="Comic Sans MS"/>
                <a:cs typeface="Comic Sans MS"/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AU" dirty="0" smtClean="0"/>
              <a:t>“Click to edit Master text styles”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2000" b="1" i="0">
                <a:solidFill>
                  <a:srgbClr val="C30C21"/>
                </a:solidFill>
                <a:latin typeface="Bookman Old Style"/>
                <a:cs typeface="Bookman Old Sty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850" y="1107818"/>
            <a:ext cx="4021502" cy="5120279"/>
          </a:xfrm>
          <a:custGeom>
            <a:avLst/>
            <a:gdLst/>
            <a:ahLst/>
            <a:cxnLst/>
            <a:rect l="l" t="t" r="r" b="b"/>
            <a:pathLst>
              <a:path w="4021502" h="5034687">
                <a:moveTo>
                  <a:pt x="0" y="0"/>
                </a:moveTo>
                <a:lnTo>
                  <a:pt x="4021502" y="0"/>
                </a:lnTo>
                <a:lnTo>
                  <a:pt x="4021502" y="3934910"/>
                </a:lnTo>
                <a:lnTo>
                  <a:pt x="4021502" y="3996938"/>
                </a:lnTo>
                <a:lnTo>
                  <a:pt x="4021502" y="4531710"/>
                </a:lnTo>
                <a:lnTo>
                  <a:pt x="972646" y="4531710"/>
                </a:lnTo>
                <a:lnTo>
                  <a:pt x="1179990" y="5034687"/>
                </a:lnTo>
                <a:lnTo>
                  <a:pt x="475028" y="4531710"/>
                </a:lnTo>
                <a:lnTo>
                  <a:pt x="0" y="4531710"/>
                </a:lnTo>
                <a:lnTo>
                  <a:pt x="0" y="3996938"/>
                </a:lnTo>
                <a:close/>
              </a:path>
            </a:pathLst>
          </a:cu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Content Placeholder 19"/>
          <p:cNvSpPr>
            <a:spLocks noGrp="1"/>
          </p:cNvSpPr>
          <p:nvPr>
            <p:ph sz="quarter" idx="13"/>
          </p:nvPr>
        </p:nvSpPr>
        <p:spPr>
          <a:xfrm>
            <a:off x="4702050" y="5190348"/>
            <a:ext cx="3992450" cy="1037750"/>
          </a:xfrm>
          <a:prstGeom prst="rect">
            <a:avLst/>
          </a:prstGeom>
        </p:spPr>
        <p:txBody>
          <a:bodyPr vert="horz" anchor="b"/>
          <a:lstStyle>
            <a:lvl1pPr>
              <a:defRPr sz="1800">
                <a:solidFill>
                  <a:srgbClr val="C30C21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328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FFFFF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FFFFF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FFFFFF"/>
                </a:solidFill>
                <a:latin typeface="Helvetica"/>
                <a:cs typeface="Helvetica"/>
              </a:rPr>
              <a:t>.edu.au</a:t>
            </a:r>
          </a:p>
        </p:txBody>
      </p:sp>
      <p:pic>
        <p:nvPicPr>
          <p:cNvPr id="14" name="Picture 13" descr="cross-bl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152" y="6565151"/>
            <a:ext cx="108000" cy="10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0672" y="6488238"/>
            <a:ext cx="13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FFFFFF"/>
                </a:solidFill>
                <a:latin typeface="Helvetica"/>
                <a:cs typeface="Helvetica"/>
              </a:rPr>
              <a:t>CSU Study Centres</a:t>
            </a:r>
          </a:p>
        </p:txBody>
      </p:sp>
      <p:pic>
        <p:nvPicPr>
          <p:cNvPr id="17" name="Picture 16" descr="CSU_Logo-Mark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816953" y="2170214"/>
            <a:ext cx="3877547" cy="4180039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Clr>
                <a:srgbClr val="631858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rgbClr val="631858"/>
              </a:buClr>
              <a:buFont typeface="Lucida Grande"/>
              <a:buChar char="–"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816953" y="1061790"/>
            <a:ext cx="3877547" cy="843286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solidFill>
                  <a:srgbClr val="631858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15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6856400" y="6488238"/>
            <a:ext cx="193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www.</a:t>
            </a:r>
            <a:r>
              <a:rPr lang="en-US" sz="1000" b="1" dirty="0" smtClean="0">
                <a:solidFill>
                  <a:srgbClr val="7F7F7F"/>
                </a:solidFill>
                <a:latin typeface="Helvetica"/>
                <a:cs typeface="Helvetica"/>
              </a:rPr>
              <a:t>csustudycentres</a:t>
            </a:r>
            <a:r>
              <a:rPr lang="en-US" sz="1000" dirty="0" smtClean="0">
                <a:solidFill>
                  <a:srgbClr val="7F7F7F"/>
                </a:solidFill>
                <a:latin typeface="Helvetica"/>
                <a:cs typeface="Helvetica"/>
              </a:rPr>
              <a:t>.edu.au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0152" y="2170215"/>
            <a:ext cx="8244348" cy="289904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C30C21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151" y="417311"/>
            <a:ext cx="5072847" cy="307975"/>
          </a:xfrm>
          <a:prstGeom prst="rect">
            <a:avLst/>
          </a:prstGeom>
        </p:spPr>
        <p:txBody>
          <a:bodyPr vert="horz"/>
          <a:lstStyle>
            <a:lvl1pPr>
              <a:defRPr sz="1400" i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245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50" y="785461"/>
            <a:ext cx="4165600" cy="94015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7050" y="1879206"/>
            <a:ext cx="4165600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studen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0050" y="425450"/>
            <a:ext cx="3746500" cy="5770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804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289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rgbClr val="F1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071938" y="2466632"/>
            <a:ext cx="4895850" cy="424731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AU" sz="900" b="1" dirty="0">
                <a:solidFill>
                  <a:prstClr val="black"/>
                </a:solidFill>
                <a:latin typeface="Helvetica"/>
                <a:cs typeface="Helvetica"/>
              </a:rPr>
              <a:t>FONTS</a:t>
            </a:r>
          </a:p>
          <a:p>
            <a:pPr defTabSz="457200" eaLnBrk="1" hangingPunct="1"/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For proportional text, use the fonts specified in the PowerPoint template: </a:t>
            </a: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/>
            </a:r>
            <a:b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AU" sz="900" b="1" dirty="0" smtClean="0">
                <a:solidFill>
                  <a:prstClr val="black"/>
                </a:solidFill>
                <a:latin typeface="Helvetica"/>
                <a:cs typeface="Helvetica"/>
              </a:rPr>
              <a:t>Helvetica </a:t>
            </a: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and</a:t>
            </a:r>
            <a:r>
              <a:rPr lang="en-AU" sz="900" b="1" dirty="0" smtClean="0">
                <a:solidFill>
                  <a:prstClr val="black"/>
                </a:solidFill>
                <a:latin typeface="Helvetica"/>
                <a:cs typeface="Helvetica"/>
              </a:rPr>
              <a:t> Bookman Old Style</a:t>
            </a: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. </a:t>
            </a:r>
            <a:r>
              <a:rPr lang="en-AU" sz="900" i="1" dirty="0">
                <a:solidFill>
                  <a:prstClr val="black"/>
                </a:solidFill>
                <a:latin typeface="Helvetica"/>
                <a:cs typeface="Helvetica"/>
              </a:rPr>
              <a:t>If you import text by linking to or copying from another document </a:t>
            </a:r>
            <a:r>
              <a:rPr lang="en-AU" sz="900" i="1" dirty="0" smtClean="0">
                <a:solidFill>
                  <a:prstClr val="black"/>
                </a:solidFill>
                <a:latin typeface="Helvetica"/>
                <a:cs typeface="Helvetica"/>
              </a:rPr>
              <a:t>(</a:t>
            </a:r>
            <a:r>
              <a:rPr lang="en-AU" sz="900" i="1" dirty="0">
                <a:solidFill>
                  <a:prstClr val="black"/>
                </a:solidFill>
                <a:latin typeface="Helvetica"/>
                <a:cs typeface="Helvetica"/>
              </a:rPr>
              <a:t>e.g., Word or Excel</a:t>
            </a:r>
            <a:r>
              <a:rPr lang="en-AU" sz="900" i="1" dirty="0" smtClean="0">
                <a:solidFill>
                  <a:prstClr val="black"/>
                </a:solidFill>
                <a:latin typeface="Helvetica"/>
                <a:cs typeface="Helvetica"/>
              </a:rPr>
              <a:t>)</a:t>
            </a:r>
          </a:p>
          <a:p>
            <a:pPr defTabSz="457200" eaLnBrk="1" hangingPunct="1"/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Use the point sizes set in the PowerPoint template </a:t>
            </a:r>
          </a:p>
          <a:p>
            <a:pPr defTabSz="457200" eaLnBrk="1" hangingPunct="1"/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•  35 font size for slide titles </a:t>
            </a:r>
          </a:p>
          <a:p>
            <a:pPr defTabSz="457200" eaLnBrk="1" hangingPunct="1"/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•  Bullet points (Keep bullet points to no more than five levels) </a:t>
            </a:r>
          </a:p>
          <a:p>
            <a:pPr defTabSz="457200" eaLnBrk="1" hangingPunct="1"/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b="1" i="1" dirty="0">
                <a:solidFill>
                  <a:prstClr val="black"/>
                </a:solidFill>
                <a:latin typeface="Helvetica"/>
                <a:cs typeface="Helvetica"/>
              </a:rPr>
              <a:t>Rule of thumb: </a:t>
            </a:r>
            <a:r>
              <a:rPr lang="en-AU" sz="900" i="1" dirty="0">
                <a:solidFill>
                  <a:prstClr val="black"/>
                </a:solidFill>
                <a:latin typeface="Helvetica"/>
                <a:cs typeface="Helvetica"/>
              </a:rPr>
              <a:t>If you cannot read text on your computer screen from a distance of 3m viewers will NOT be able read it from the back of the room.</a:t>
            </a:r>
          </a:p>
          <a:p>
            <a:pPr defTabSz="457200" eaLnBrk="1" hangingPunct="1"/>
            <a:endParaRPr lang="en-AU" sz="900" b="1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b="1" dirty="0">
                <a:solidFill>
                  <a:prstClr val="black"/>
                </a:solidFill>
                <a:latin typeface="Helvetica"/>
                <a:cs typeface="Helvetica"/>
              </a:rPr>
              <a:t>LAYOUT</a:t>
            </a:r>
          </a:p>
          <a:p>
            <a:pPr defTabSz="457200" eaLnBrk="1" hangingPunct="1"/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To preserve legibility and visual integrity, please ensure the logo is surrounded by sufficient ‘clear space</a:t>
            </a: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’. </a:t>
            </a:r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endParaRPr lang="en-AU" sz="900" b="1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Use the layout provided in the PowerPoint template for your title page and for all slides. </a:t>
            </a:r>
          </a:p>
          <a:p>
            <a:pPr defTabSz="457200" eaLnBrk="1" hangingPunct="1"/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To apply alternate page designs/layout. Right click your page &gt;</a:t>
            </a:r>
            <a:r>
              <a:rPr lang="en-AU" sz="900" b="1" dirty="0">
                <a:solidFill>
                  <a:prstClr val="black"/>
                </a:solidFill>
                <a:latin typeface="Helvetica"/>
                <a:cs typeface="Helvetica"/>
              </a:rPr>
              <a:t>Layout </a:t>
            </a:r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and select from the options available.</a:t>
            </a:r>
          </a:p>
          <a:p>
            <a:pPr defTabSz="457200" eaLnBrk="1" hangingPunct="1"/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b="1" dirty="0" smtClean="0">
                <a:solidFill>
                  <a:prstClr val="black"/>
                </a:solidFill>
                <a:latin typeface="Helvetica"/>
                <a:cs typeface="Helvetica"/>
              </a:rPr>
              <a:t>To insert your graphics:</a:t>
            </a:r>
          </a:p>
          <a:p>
            <a:pPr defTabSz="457200" eaLnBrk="1" hangingPunct="1"/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•  you can search through the </a:t>
            </a:r>
            <a:r>
              <a:rPr lang="en-AU" sz="900" b="1" dirty="0" smtClean="0">
                <a:solidFill>
                  <a:prstClr val="black"/>
                </a:solidFill>
                <a:latin typeface="Helvetica"/>
                <a:cs typeface="Helvetica"/>
              </a:rPr>
              <a:t>Study Group Asset Library </a:t>
            </a: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for suitable web quality   </a:t>
            </a:r>
            <a:b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   images to download and use, or</a:t>
            </a:r>
          </a:p>
          <a:p>
            <a:pPr defTabSz="457200" eaLnBrk="1" hangingPunct="1"/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•  </a:t>
            </a:r>
            <a:r>
              <a:rPr lang="en-AU" sz="900" b="1" dirty="0" smtClean="0">
                <a:solidFill>
                  <a:prstClr val="black"/>
                </a:solidFill>
                <a:latin typeface="Helvetica"/>
                <a:cs typeface="Helvetica"/>
              </a:rPr>
              <a:t>include other sourced images and charts to suit.</a:t>
            </a:r>
          </a:p>
          <a:p>
            <a:pPr defTabSz="457200" eaLnBrk="1" hangingPunct="1"/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900" b="1" dirty="0">
                <a:solidFill>
                  <a:prstClr val="black"/>
                </a:solidFill>
                <a:latin typeface="Helvetica"/>
                <a:cs typeface="Helvetica"/>
              </a:rPr>
              <a:t>COLOUR</a:t>
            </a:r>
          </a:p>
          <a:p>
            <a:pPr defTabSz="457200" eaLnBrk="1" hangingPunct="1"/>
            <a:r>
              <a:rPr lang="en-AU" sz="900" dirty="0">
                <a:solidFill>
                  <a:prstClr val="black"/>
                </a:solidFill>
                <a:latin typeface="Helvetica"/>
                <a:cs typeface="Helvetica"/>
              </a:rPr>
              <a:t>It's preferred to use a colour palette of five or fewer colours for an entire </a:t>
            </a:r>
            <a:r>
              <a:rPr lang="en-AU" sz="900" dirty="0" smtClean="0">
                <a:solidFill>
                  <a:prstClr val="black"/>
                </a:solidFill>
                <a:latin typeface="Helvetica"/>
                <a:cs typeface="Helvetica"/>
              </a:rPr>
              <a:t>presentation from the CSU guidelines setup</a:t>
            </a:r>
            <a:endParaRPr lang="en-AU" sz="9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endParaRPr lang="en-AU" sz="9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1098695"/>
            <a:ext cx="9144000" cy="646331"/>
          </a:xfrm>
          <a:prstGeom prst="rect">
            <a:avLst/>
          </a:prstGeom>
          <a:solidFill>
            <a:srgbClr val="C30C2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AU" b="1" dirty="0">
                <a:solidFill>
                  <a:srgbClr val="EEECE1"/>
                </a:solidFill>
                <a:latin typeface="Helvetica"/>
                <a:cs typeface="Helvetica"/>
              </a:rPr>
              <a:t>*IMPORTANT*</a:t>
            </a:r>
          </a:p>
          <a:p>
            <a:pPr algn="ctr" defTabSz="457200" eaLnBrk="1" hangingPunct="1"/>
            <a:r>
              <a:rPr lang="en-AU" dirty="0">
                <a:solidFill>
                  <a:srgbClr val="EEECE1"/>
                </a:solidFill>
                <a:latin typeface="Helvetica"/>
                <a:cs typeface="Helvetica"/>
              </a:rPr>
              <a:t>PLEASE DELETE THIS SLIDE WHEN YOUR PRESENTATION IS </a:t>
            </a:r>
            <a:r>
              <a:rPr lang="en-AU" dirty="0" smtClean="0">
                <a:solidFill>
                  <a:srgbClr val="EEECE1"/>
                </a:solidFill>
                <a:latin typeface="Helvetica"/>
                <a:cs typeface="Helvetica"/>
              </a:rPr>
              <a:t>COMPLETE</a:t>
            </a:r>
            <a:endParaRPr lang="en-AU" dirty="0">
              <a:solidFill>
                <a:srgbClr val="EEECE1"/>
              </a:solidFill>
              <a:latin typeface="Helvetica"/>
              <a:cs typeface="Helvetica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68313" y="2449635"/>
            <a:ext cx="338931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AU" sz="1200" dirty="0">
                <a:solidFill>
                  <a:srgbClr val="C30C21"/>
                </a:solidFill>
                <a:latin typeface="Helvetica"/>
                <a:cs typeface="Helvetica"/>
              </a:rPr>
              <a:t>Use the following guidelines and </a:t>
            </a:r>
            <a:r>
              <a:rPr lang="en-AU" sz="1200" dirty="0" smtClean="0">
                <a:solidFill>
                  <a:srgbClr val="C30C21"/>
                </a:solidFill>
                <a:latin typeface="Helvetica"/>
                <a:cs typeface="Helvetica"/>
              </a:rPr>
              <a:t>template</a:t>
            </a:r>
            <a:br>
              <a:rPr lang="en-AU" sz="1200" dirty="0" smtClean="0">
                <a:solidFill>
                  <a:srgbClr val="C30C21"/>
                </a:solidFill>
                <a:latin typeface="Helvetica"/>
                <a:cs typeface="Helvetica"/>
              </a:rPr>
            </a:br>
            <a:r>
              <a:rPr lang="en-AU" sz="1200" dirty="0" smtClean="0">
                <a:solidFill>
                  <a:srgbClr val="C30C21"/>
                </a:solidFill>
                <a:latin typeface="Helvetica"/>
                <a:cs typeface="Helvetica"/>
              </a:rPr>
              <a:t>for </a:t>
            </a:r>
            <a:r>
              <a:rPr lang="en-AU" sz="1200" dirty="0">
                <a:solidFill>
                  <a:srgbClr val="C30C21"/>
                </a:solidFill>
                <a:latin typeface="Helvetica"/>
                <a:cs typeface="Helvetica"/>
              </a:rPr>
              <a:t>preparing your PowerPoint slides:</a:t>
            </a:r>
          </a:p>
          <a:p>
            <a:pPr defTabSz="457200" eaLnBrk="1" hangingPunct="1"/>
            <a:endParaRPr lang="en-AU" sz="1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  <a:t>Our brand is designed to look as consistent on screen </a:t>
            </a:r>
            <a:b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  <a:t>as in print. Therefore the same elements such as typography and colours outlined above should be applied to our PowerPoint presentations. </a:t>
            </a:r>
            <a:endParaRPr lang="en-AU" sz="1000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endParaRPr lang="en-AU" sz="1000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1000" b="1" dirty="0" smtClean="0">
                <a:solidFill>
                  <a:prstClr val="black"/>
                </a:solidFill>
                <a:latin typeface="Helvetica"/>
                <a:cs typeface="Helvetica"/>
              </a:rPr>
              <a:t>As </a:t>
            </a:r>
            <a:r>
              <a:rPr lang="en-AU" sz="1000" b="1" dirty="0">
                <a:solidFill>
                  <a:prstClr val="black"/>
                </a:solidFill>
                <a:latin typeface="Helvetica"/>
                <a:cs typeface="Helvetica"/>
              </a:rPr>
              <a:t>a general rule</a:t>
            </a:r>
            <a: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  <a:t>, PowerPoint slides should never </a:t>
            </a:r>
            <a: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  <a:t/>
            </a:r>
            <a:b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  <a:t>be </a:t>
            </a:r>
            <a: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  <a:t>overcrowded, allowing space around each slide. </a:t>
            </a:r>
            <a: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  <a:t/>
            </a:r>
            <a:b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  <a:t>A </a:t>
            </a:r>
            <a: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  <a:t>simple template </a:t>
            </a:r>
            <a:r>
              <a:rPr lang="en-AU" sz="1000" dirty="0" smtClean="0">
                <a:solidFill>
                  <a:prstClr val="black"/>
                </a:solidFill>
                <a:latin typeface="Helvetica"/>
                <a:cs typeface="Helvetica"/>
              </a:rPr>
              <a:t>has </a:t>
            </a:r>
            <a:r>
              <a:rPr lang="en-AU" sz="1000" dirty="0">
                <a:solidFill>
                  <a:prstClr val="black"/>
                </a:solidFill>
                <a:latin typeface="Helvetica"/>
                <a:cs typeface="Helvetica"/>
              </a:rPr>
              <a:t>been created that can work effectively across all divisions and presentations.</a:t>
            </a:r>
          </a:p>
          <a:p>
            <a:pPr defTabSz="457200" eaLnBrk="1" hangingPunct="1"/>
            <a:endParaRPr lang="en-AU" sz="1000" b="1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 eaLnBrk="1" hangingPunct="1"/>
            <a:r>
              <a:rPr lang="en-AU" sz="1000" b="1" dirty="0">
                <a:solidFill>
                  <a:prstClr val="black"/>
                </a:solidFill>
                <a:latin typeface="Helvetica"/>
                <a:cs typeface="Helvetica"/>
              </a:rPr>
              <a:t>Templates for this PowerPoint have been created to ensure consistent production. Please contact the CSU Marketing team for further assistance.</a:t>
            </a:r>
          </a:p>
          <a:p>
            <a:pPr defTabSz="457200" eaLnBrk="1" hangingPunct="1"/>
            <a:endParaRPr lang="en-AU" sz="10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68313" y="1878172"/>
            <a:ext cx="609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2400" b="1" dirty="0" smtClean="0">
                <a:solidFill>
                  <a:srgbClr val="C30C21"/>
                </a:solidFill>
                <a:latin typeface="Bookman Old Style"/>
                <a:cs typeface="Bookman Old Style"/>
              </a:rPr>
              <a:t>PowerPoint Template </a:t>
            </a:r>
            <a:r>
              <a:rPr lang="en-AU" sz="2400" b="1" dirty="0" smtClean="0">
                <a:solidFill>
                  <a:srgbClr val="D33320"/>
                </a:solidFill>
                <a:latin typeface="Bookman Old Style"/>
                <a:cs typeface="Bookman Old Style"/>
              </a:rPr>
              <a:t>and Guidelines</a:t>
            </a:r>
            <a:endParaRPr lang="en-US" sz="2400" dirty="0" smtClean="0">
              <a:solidFill>
                <a:srgbClr val="D33320"/>
              </a:solidFill>
              <a:latin typeface="Bookman Old Style"/>
              <a:cs typeface="Bookman Old Style"/>
            </a:endParaRPr>
          </a:p>
        </p:txBody>
      </p:sp>
      <p:pic>
        <p:nvPicPr>
          <p:cNvPr id="9" name="Picture 8" descr="CSU_Logo-Mark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4501" y="378074"/>
            <a:ext cx="1800000" cy="4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67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80400" cy="378000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8291513" cy="34829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12831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940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64" y="1879206"/>
            <a:ext cx="3843286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60400" y="1871663"/>
            <a:ext cx="3843286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583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4" y="785460"/>
            <a:ext cx="4167136" cy="941739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5514" y="1879206"/>
            <a:ext cx="4167136" cy="4134244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88" y="425450"/>
            <a:ext cx="3761559" cy="5783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4" y="785460"/>
            <a:ext cx="4167136" cy="941739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5514" y="1879206"/>
            <a:ext cx="4167136" cy="4134244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6400" y="785813"/>
            <a:ext cx="3746500" cy="540543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725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90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040043" y="1879206"/>
            <a:ext cx="2462607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67943" y="1879206"/>
            <a:ext cx="2462607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360343" y="1879206"/>
            <a:ext cx="2462607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98378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90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6047779" y="1879206"/>
            <a:ext cx="2454871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trinit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0400" y="1879206"/>
            <a:ext cx="2443557" cy="41326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349029" y="1878013"/>
            <a:ext cx="2454871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9492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300" y="462733"/>
            <a:ext cx="7651750" cy="87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1893886"/>
            <a:ext cx="7651750" cy="396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4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27" r:id="rId18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500" b="0" i="0" kern="1200">
          <a:solidFill>
            <a:srgbClr val="EE2D24"/>
          </a:solidFill>
          <a:latin typeface="Arial"/>
          <a:ea typeface="+mj-ea"/>
          <a:cs typeface="Helvetica Neue Light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200"/>
        </a:spcBef>
        <a:spcAft>
          <a:spcPts val="600"/>
        </a:spcAft>
        <a:buClrTx/>
        <a:buSzTx/>
        <a:buFont typeface="Arial"/>
        <a:buNone/>
        <a:tabLst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–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•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–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»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D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72727"/>
                </a:solidFill>
                <a:latin typeface="Helvetica"/>
                <a:cs typeface="Helvetica"/>
              </a:defRPr>
            </a:lvl1pPr>
          </a:lstStyle>
          <a:p>
            <a:pPr defTabSz="457200"/>
            <a:r>
              <a:rPr lang="en-US" dirty="0" smtClean="0"/>
              <a:t>taylorscollege.edu.au/uwafp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6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695399" y="2700669"/>
            <a:ext cx="22819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AU" sz="1400" b="1" dirty="0">
                <a:solidFill>
                  <a:prstClr val="white">
                    <a:lumMod val="85000"/>
                  </a:prstClr>
                </a:solidFill>
              </a:rPr>
              <a:t>TO APPLY </a:t>
            </a:r>
            <a:r>
              <a:rPr lang="en-AU" sz="1400" b="1" dirty="0" smtClean="0">
                <a:solidFill>
                  <a:prstClr val="white">
                    <a:lumMod val="85000"/>
                  </a:prstClr>
                </a:solidFill>
              </a:rPr>
              <a:t/>
            </a:r>
            <a:br>
              <a:rPr lang="en-AU" sz="1400" b="1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b="1" dirty="0" smtClean="0">
                <a:solidFill>
                  <a:prstClr val="white">
                    <a:lumMod val="85000"/>
                  </a:prstClr>
                </a:solidFill>
              </a:rPr>
              <a:t>PAGE LAYOUT CHANGE</a:t>
            </a:r>
            <a:endParaRPr lang="en-AU" sz="1400" b="1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457200">
              <a:defRPr/>
            </a:pP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select the slide, click on the HOME TAB/LAYOUT and choose a suitable change </a:t>
            </a:r>
            <a:b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to suit the information</a:t>
            </a:r>
            <a:endParaRPr lang="en-AU" sz="1400" b="1" i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91642" y="785220"/>
            <a:ext cx="24793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AU" sz="1400" b="1" dirty="0">
                <a:solidFill>
                  <a:prstClr val="white">
                    <a:lumMod val="85000"/>
                  </a:prstClr>
                </a:solidFill>
              </a:rPr>
              <a:t>TO </a:t>
            </a:r>
            <a:r>
              <a:rPr lang="en-AU" sz="1400" b="1" dirty="0" smtClean="0">
                <a:solidFill>
                  <a:prstClr val="white">
                    <a:lumMod val="85000"/>
                  </a:prstClr>
                </a:solidFill>
              </a:rPr>
              <a:t>ADD NEW SLIDE </a:t>
            </a:r>
            <a:br>
              <a:rPr lang="en-AU" sz="1400" b="1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click on the </a:t>
            </a:r>
            <a:r>
              <a:rPr lang="en-AU" sz="1400" dirty="0" smtClean="0">
                <a:solidFill>
                  <a:prstClr val="white">
                    <a:lumMod val="85000"/>
                  </a:prstClr>
                </a:solidFill>
              </a:rPr>
              <a:t/>
            </a:r>
            <a:br>
              <a:rPr lang="en-AU" sz="1400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HOME TAB/NEW SLIDE </a:t>
            </a:r>
            <a:b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and choose a suitable </a:t>
            </a:r>
            <a:b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layout for the use from </a:t>
            </a:r>
            <a:b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AU" sz="1400" i="1" dirty="0" smtClean="0">
                <a:solidFill>
                  <a:prstClr val="white">
                    <a:lumMod val="85000"/>
                  </a:prstClr>
                </a:solidFill>
              </a:rPr>
              <a:t>the template supplied</a:t>
            </a:r>
            <a:endParaRPr lang="en-AU" sz="1400" b="1" i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03599" y="4686023"/>
            <a:ext cx="28913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400" b="1" dirty="0" smtClean="0">
                <a:solidFill>
                  <a:prstClr val="white">
                    <a:lumMod val="85000"/>
                  </a:prstClr>
                </a:solidFill>
              </a:rPr>
              <a:t>TO HIDE A SLIDE</a:t>
            </a:r>
          </a:p>
          <a:p>
            <a:pPr algn="r" defTabSz="457200">
              <a:defRPr/>
            </a:pPr>
            <a:r>
              <a:rPr lang="en-US" sz="1400" i="1" dirty="0" smtClean="0">
                <a:solidFill>
                  <a:prstClr val="white">
                    <a:lumMod val="85000"/>
                  </a:prstClr>
                </a:solidFill>
              </a:rPr>
              <a:t>right-click the slide that you want to hide, and then click HIDE SLIDE</a:t>
            </a:r>
            <a:endParaRPr lang="en-AU" sz="1400" i="1" dirty="0">
              <a:solidFill>
                <a:prstClr val="white">
                  <a:lumMod val="8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2890821" y="2385658"/>
            <a:ext cx="247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2890821" y="4447867"/>
            <a:ext cx="247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74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500" b="0" i="0" kern="1200">
          <a:solidFill>
            <a:srgbClr val="C4262E"/>
          </a:solidFill>
          <a:latin typeface="Arial"/>
          <a:ea typeface="+mj-ea"/>
          <a:cs typeface="Arial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200"/>
        </a:spcBef>
        <a:spcAft>
          <a:spcPts val="600"/>
        </a:spcAft>
        <a:buClr>
          <a:srgbClr val="C30C21"/>
        </a:buClr>
        <a:buSzTx/>
        <a:buFont typeface="Arial"/>
        <a:buNone/>
        <a:tabLst/>
        <a:defRPr sz="2000" b="0" i="0" kern="1200">
          <a:solidFill>
            <a:srgbClr val="32363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200"/>
        </a:spcBef>
        <a:spcAft>
          <a:spcPts val="600"/>
        </a:spcAft>
        <a:buClr>
          <a:srgbClr val="C30C21"/>
        </a:buClr>
        <a:buFont typeface="Arial"/>
        <a:buChar char="–"/>
        <a:defRPr sz="2000" b="0" i="0" kern="1200">
          <a:solidFill>
            <a:srgbClr val="32363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200"/>
        </a:spcBef>
        <a:spcAft>
          <a:spcPts val="600"/>
        </a:spcAft>
        <a:buClr>
          <a:srgbClr val="C30C21"/>
        </a:buClr>
        <a:buFont typeface="Arial"/>
        <a:buChar char="•"/>
        <a:defRPr sz="2000" b="0" i="0" kern="1200">
          <a:solidFill>
            <a:srgbClr val="32363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600"/>
        </a:spcAft>
        <a:buClr>
          <a:srgbClr val="C30C21"/>
        </a:buClr>
        <a:buFont typeface="Arial"/>
        <a:buChar char="–"/>
        <a:defRPr sz="2000" b="0" i="0" kern="1200">
          <a:solidFill>
            <a:srgbClr val="32363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200"/>
        </a:spcBef>
        <a:spcAft>
          <a:spcPts val="600"/>
        </a:spcAft>
        <a:buClr>
          <a:srgbClr val="C30C21"/>
        </a:buClr>
        <a:buFont typeface="Arial"/>
        <a:buChar char="»"/>
        <a:defRPr sz="2000" b="0" i="0" kern="1200">
          <a:solidFill>
            <a:srgbClr val="32363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3168549"/>
            <a:ext cx="3587938" cy="33288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097252"/>
            <a:ext cx="4451331" cy="1866523"/>
          </a:xfrm>
        </p:spPr>
        <p:txBody>
          <a:bodyPr>
            <a:normAutofit/>
          </a:bodyPr>
          <a:lstStyle/>
          <a:p>
            <a:r>
              <a:rPr lang="en-AU" sz="3400" dirty="0" smtClean="0"/>
              <a:t>Welcome to Australia</a:t>
            </a:r>
            <a:endParaRPr lang="en-AU" sz="3400" dirty="0"/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415322" y="5535715"/>
            <a:ext cx="954538" cy="961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2695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3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250187" cy="511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54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"/>
            <a:ext cx="9144000" cy="57878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391" y="242952"/>
            <a:ext cx="7195585" cy="1096962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Flinders International Study Centre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37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8489" cy="53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01799">
            <a:off x="4454315" y="306563"/>
            <a:ext cx="2284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C30C21"/>
                </a:solidFill>
                <a:latin typeface="Bookman Old Style"/>
                <a:cs typeface="Bookman Old Style"/>
              </a:rPr>
              <a:t>Melbourne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10772" y="139134"/>
            <a:ext cx="5072847" cy="5892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SzTx/>
              <a:buFont typeface="Arial"/>
              <a:buNone/>
              <a:tabLst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–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•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–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»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1" dirty="0" smtClean="0">
                <a:solidFill>
                  <a:prstClr val="black"/>
                </a:solidFill>
                <a:latin typeface="Helvetica"/>
                <a:cs typeface="Helvetica"/>
              </a:rPr>
              <a:t>Campus Address:</a:t>
            </a:r>
            <a:br>
              <a:rPr lang="en-US" sz="1400" b="1" dirty="0" smtClean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1400" b="1" dirty="0">
                <a:solidFill>
                  <a:prstClr val="black"/>
                </a:solidFill>
                <a:latin typeface="Helvetica"/>
                <a:cs typeface="Helvetica"/>
              </a:rPr>
              <a:t>30 Church </a:t>
            </a:r>
            <a:r>
              <a:rPr lang="en-US" sz="1400" b="1" dirty="0" smtClean="0">
                <a:solidFill>
                  <a:prstClr val="black"/>
                </a:solidFill>
                <a:latin typeface="Helvetica"/>
                <a:cs typeface="Helvetica"/>
              </a:rPr>
              <a:t>Lane, </a:t>
            </a:r>
            <a:r>
              <a:rPr lang="en-US" sz="1400" b="1" dirty="0">
                <a:solidFill>
                  <a:prstClr val="black"/>
                </a:solidFill>
                <a:latin typeface="Helvetica"/>
                <a:cs typeface="Helvetica"/>
              </a:rPr>
              <a:t>Melbourne, VIC 3000, Australia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725" y="4381500"/>
            <a:ext cx="3124200" cy="609600"/>
          </a:xfrm>
          <a:prstGeom prst="rect">
            <a:avLst/>
          </a:prstGeom>
          <a:ln>
            <a:solidFill>
              <a:srgbClr val="63185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rgbClr val="C4262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Inner city locations</a:t>
            </a:r>
            <a:endParaRPr lang="en-US" sz="2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1735397" y="3770723"/>
            <a:ext cx="2789695" cy="2409586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dirty="0" smtClean="0">
                <a:solidFill>
                  <a:prstClr val="white"/>
                </a:solidFill>
              </a:rPr>
              <a:t>New location, new state-of-the-art facilities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80607" cy="51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216508" cy="49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01799">
            <a:off x="4773314" y="306563"/>
            <a:ext cx="16466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C30C21"/>
                </a:solidFill>
                <a:latin typeface="Bookman Old Style"/>
                <a:cs typeface="Bookman Old Style"/>
              </a:rPr>
              <a:t>Sydney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10772" y="139134"/>
            <a:ext cx="5072847" cy="3079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SzTx/>
              <a:buFont typeface="Arial"/>
              <a:buNone/>
              <a:tabLst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–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•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–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Clr>
                <a:srgbClr val="C30C21"/>
              </a:buClr>
              <a:buFont typeface="Arial"/>
              <a:buChar char="»"/>
              <a:defRPr sz="2000" b="0" i="0" kern="1200">
                <a:solidFill>
                  <a:srgbClr val="32363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1" dirty="0" smtClean="0">
                <a:solidFill>
                  <a:prstClr val="black"/>
                </a:solidFill>
                <a:latin typeface="Helvetica"/>
                <a:cs typeface="Helvetica"/>
              </a:rPr>
              <a:t>Campus Address:</a:t>
            </a:r>
            <a:br>
              <a:rPr lang="en-US" sz="1400" b="1" dirty="0" smtClean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1400" b="1" dirty="0">
                <a:solidFill>
                  <a:prstClr val="black"/>
                </a:solidFill>
                <a:latin typeface="Helvetica"/>
                <a:cs typeface="Helvetica"/>
              </a:rPr>
              <a:t>Level 1, 63 Oxford Street, Darlinghurst, NSW 2010, Australia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867275"/>
            <a:ext cx="3124200" cy="609600"/>
          </a:xfrm>
          <a:prstGeom prst="rect">
            <a:avLst/>
          </a:prstGeom>
          <a:ln>
            <a:solidFill>
              <a:srgbClr val="1A71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rgbClr val="C4262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Inner city locations</a:t>
            </a:r>
            <a:endParaRPr lang="en-US" sz="2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110772" y="2218333"/>
            <a:ext cx="4060707" cy="334754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2000" dirty="0" smtClean="0">
                <a:solidFill>
                  <a:prstClr val="white"/>
                </a:solidFill>
              </a:rPr>
              <a:t>Level 2 just opened with new library &amp; student common area (including a wonderful outdoor space)</a:t>
            </a:r>
            <a:endParaRPr lang="en-AU" sz="20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9369" y="4422380"/>
            <a:ext cx="1918473" cy="8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9368" y="5312772"/>
            <a:ext cx="1918473" cy="12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9388"/>
            <a:ext cx="2769369" cy="15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628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AU" sz="1800" dirty="0" smtClean="0"/>
              <a:t>CSU </a:t>
            </a:r>
            <a:r>
              <a:rPr lang="en-AU" sz="1800" dirty="0"/>
              <a:t>deliver hands-on courses with a strong input from industry and professional groups to help students tackle real life situations and challenges in their chosen career</a:t>
            </a:r>
            <a:r>
              <a:rPr lang="en-AU" sz="1800" dirty="0" smtClean="0"/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AU" sz="1800" dirty="0" smtClean="0"/>
              <a:t>CSU </a:t>
            </a:r>
            <a:r>
              <a:rPr lang="en-AU" sz="1800" dirty="0"/>
              <a:t>courses are accredited by </a:t>
            </a:r>
            <a:r>
              <a:rPr lang="en-AU" sz="1800" dirty="0" smtClean="0"/>
              <a:t>industry and professional </a:t>
            </a:r>
            <a:r>
              <a:rPr lang="en-AU" sz="1800" dirty="0"/>
              <a:t>bodies </a:t>
            </a:r>
            <a:r>
              <a:rPr lang="en-AU" sz="1800" dirty="0" smtClean="0"/>
              <a:t>such as CPA Australia and ACS (Australian Computer Society).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AU" sz="1800" dirty="0" smtClean="0"/>
              <a:t>CSU </a:t>
            </a:r>
            <a:r>
              <a:rPr lang="en-AU" sz="1800" dirty="0"/>
              <a:t>staff are industry </a:t>
            </a:r>
            <a:r>
              <a:rPr lang="en-AU" sz="1800" dirty="0" smtClean="0"/>
              <a:t>experts, they </a:t>
            </a:r>
            <a:r>
              <a:rPr lang="en-AU" sz="1800" dirty="0"/>
              <a:t>know </a:t>
            </a:r>
            <a:r>
              <a:rPr lang="en-AU" sz="1800" dirty="0" smtClean="0"/>
              <a:t>the </a:t>
            </a:r>
            <a:r>
              <a:rPr lang="en-AU" sz="1800" dirty="0"/>
              <a:t>skills </a:t>
            </a:r>
            <a:r>
              <a:rPr lang="en-AU" sz="1800" dirty="0" smtClean="0"/>
              <a:t>students need </a:t>
            </a:r>
            <a:r>
              <a:rPr lang="en-AU" sz="1800" dirty="0"/>
              <a:t>to work within the </a:t>
            </a:r>
            <a:r>
              <a:rPr lang="en-AU" sz="1800" dirty="0" smtClean="0"/>
              <a:t>Accounting, Business and IT </a:t>
            </a:r>
            <a:r>
              <a:rPr lang="en-AU" sz="1800" dirty="0"/>
              <a:t>sectors.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Career-focused </a:t>
            </a:r>
            <a:r>
              <a:rPr lang="en-AU" dirty="0">
                <a:solidFill>
                  <a:srgbClr val="D33320"/>
                </a:solidFill>
              </a:rPr>
              <a:t>courses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7619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err="1" smtClean="0"/>
              <a:t>S</a:t>
            </a:r>
            <a:r>
              <a:rPr lang="ru-RU" i="1" dirty="0" err="1" smtClean="0"/>
              <a:t>tart</a:t>
            </a:r>
            <a:r>
              <a:rPr lang="ru-RU" i="1" dirty="0" smtClean="0"/>
              <a:t> </a:t>
            </a:r>
            <a:r>
              <a:rPr lang="en-US" i="1" dirty="0" smtClean="0"/>
              <a:t>your</a:t>
            </a:r>
            <a:r>
              <a:rPr lang="ru-RU" i="1" dirty="0" smtClean="0"/>
              <a:t> </a:t>
            </a:r>
            <a:r>
              <a:rPr lang="ru-RU" i="1" dirty="0" err="1" smtClean="0"/>
              <a:t>journey</a:t>
            </a:r>
            <a:r>
              <a:rPr lang="ru-RU" i="1" dirty="0" smtClean="0"/>
              <a:t> </a:t>
            </a:r>
            <a:r>
              <a:rPr lang="ru-RU" i="1" dirty="0" err="1" smtClean="0"/>
              <a:t>to</a:t>
            </a:r>
            <a:r>
              <a:rPr lang="ru-RU" i="1" dirty="0" smtClean="0"/>
              <a:t> </a:t>
            </a:r>
            <a:r>
              <a:rPr lang="ru-RU" i="1" dirty="0" err="1" smtClean="0"/>
              <a:t>an</a:t>
            </a:r>
            <a:r>
              <a:rPr lang="ru-RU" i="1" dirty="0" smtClean="0"/>
              <a:t> </a:t>
            </a:r>
            <a:r>
              <a:rPr lang="ru-RU" i="1" dirty="0" err="1" smtClean="0"/>
              <a:t>exceptional</a:t>
            </a:r>
            <a:r>
              <a:rPr lang="ru-RU" i="1" dirty="0" smtClean="0"/>
              <a:t> education and </a:t>
            </a:r>
            <a:r>
              <a:rPr lang="ru-RU" i="1" dirty="0" err="1" smtClean="0"/>
              <a:t>life</a:t>
            </a:r>
            <a:r>
              <a:rPr lang="ru-RU" i="1" dirty="0" smtClean="0"/>
              <a:t> </a:t>
            </a:r>
            <a:r>
              <a:rPr lang="ru-RU" i="1" dirty="0" err="1" smtClean="0"/>
              <a:t>experience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300" y="1893886"/>
            <a:ext cx="7567116" cy="396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43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723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004888"/>
            <a:ext cx="6972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0"/>
          </p:nvPr>
        </p:nvSpPr>
        <p:spPr>
          <a:xfrm>
            <a:off x="450152" y="2170214"/>
            <a:ext cx="8244348" cy="43180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b="1" dirty="0">
                <a:solidFill>
                  <a:srgbClr val="C00000"/>
                </a:solidFill>
              </a:rPr>
              <a:t>Degrees are great </a:t>
            </a:r>
            <a:r>
              <a:rPr lang="en-AU" sz="1800" b="1" dirty="0" smtClean="0">
                <a:solidFill>
                  <a:srgbClr val="C00000"/>
                </a:solidFill>
              </a:rPr>
              <a:t>but Internships </a:t>
            </a:r>
            <a:r>
              <a:rPr lang="en-AU" sz="1800" b="1" dirty="0">
                <a:solidFill>
                  <a:srgbClr val="C00000"/>
                </a:solidFill>
              </a:rPr>
              <a:t>make the difference</a:t>
            </a:r>
            <a:r>
              <a:rPr lang="en-AU" sz="1800" b="1" dirty="0" smtClean="0">
                <a:solidFill>
                  <a:srgbClr val="C00000"/>
                </a:solidFill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AU" sz="1800" dirty="0" smtClean="0"/>
              <a:t>CSU </a:t>
            </a:r>
            <a:r>
              <a:rPr lang="en-AU" sz="1800" dirty="0"/>
              <a:t>Study </a:t>
            </a:r>
            <a:r>
              <a:rPr lang="en-AU" sz="1800" dirty="0" smtClean="0"/>
              <a:t>Centre </a:t>
            </a:r>
            <a:r>
              <a:rPr lang="en-AU" sz="1800" dirty="0"/>
              <a:t>students can </a:t>
            </a:r>
            <a:r>
              <a:rPr lang="en-AU" sz="1800" dirty="0" smtClean="0"/>
              <a:t>apply for a graduate </a:t>
            </a:r>
            <a:r>
              <a:rPr lang="en-AU" sz="1800" dirty="0"/>
              <a:t>internship </a:t>
            </a:r>
            <a:r>
              <a:rPr lang="en-AU" sz="1800" dirty="0" smtClean="0"/>
              <a:t>placement, </a:t>
            </a:r>
            <a:r>
              <a:rPr lang="en-AU" sz="1800" dirty="0"/>
              <a:t>and </a:t>
            </a:r>
            <a:r>
              <a:rPr lang="en-AU" sz="1800" dirty="0" smtClean="0"/>
              <a:t>can commence after </a:t>
            </a:r>
            <a:r>
              <a:rPr lang="en-AU" sz="1800" dirty="0"/>
              <a:t>they </a:t>
            </a:r>
            <a:r>
              <a:rPr lang="en-AU" sz="1800" dirty="0" smtClean="0"/>
              <a:t>complete their </a:t>
            </a:r>
            <a:r>
              <a:rPr lang="en-AU" sz="1800" dirty="0"/>
              <a:t>course</a:t>
            </a:r>
            <a:r>
              <a:rPr lang="en-AU" sz="1800" dirty="0" smtClean="0"/>
              <a:t>.</a:t>
            </a:r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dirty="0" smtClean="0">
                <a:solidFill>
                  <a:srgbClr val="C00000"/>
                </a:solidFill>
              </a:rPr>
              <a:t>Our Students Gain:</a:t>
            </a:r>
            <a:endParaRPr lang="en-AU" sz="18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/>
              <a:t>Australian </a:t>
            </a:r>
            <a:r>
              <a:rPr lang="en-AU" sz="1800" dirty="0"/>
              <a:t>work experience in </a:t>
            </a:r>
            <a:r>
              <a:rPr lang="en-AU" sz="1800" dirty="0" smtClean="0"/>
              <a:t>relevant </a:t>
            </a:r>
            <a:r>
              <a:rPr lang="en-AU" sz="1800" dirty="0"/>
              <a:t>field of study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/>
              <a:t>Explore their </a:t>
            </a:r>
            <a:r>
              <a:rPr lang="en-AU" sz="1800" dirty="0"/>
              <a:t>future career path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/>
              <a:t>Develop their communication skills and </a:t>
            </a:r>
            <a:r>
              <a:rPr lang="en-AU" sz="1800" dirty="0"/>
              <a:t>confidence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/>
              <a:t>Learn </a:t>
            </a:r>
            <a:r>
              <a:rPr lang="en-AU" sz="1800" dirty="0"/>
              <a:t>how a business works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/>
              <a:t>Build business networks</a:t>
            </a:r>
          </a:p>
          <a:p>
            <a:pPr>
              <a:lnSpc>
                <a:spcPct val="110000"/>
              </a:lnSpc>
            </a:pPr>
            <a:endParaRPr lang="en-AU" sz="1800" dirty="0" smtClean="0"/>
          </a:p>
          <a:p>
            <a:pPr>
              <a:lnSpc>
                <a:spcPct val="110000"/>
              </a:lnSpc>
            </a:pPr>
            <a:endParaRPr lang="en-AU" sz="1800" dirty="0"/>
          </a:p>
          <a:p>
            <a:pPr>
              <a:lnSpc>
                <a:spcPct val="110000"/>
              </a:lnSpc>
            </a:pPr>
            <a:endParaRPr lang="en-AU" sz="1800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0151" y="1061790"/>
            <a:ext cx="8244349" cy="843286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CSU Internship </a:t>
            </a:r>
            <a:r>
              <a:rPr lang="en-AU" dirty="0" smtClean="0">
                <a:solidFill>
                  <a:srgbClr val="D33320"/>
                </a:solidFill>
              </a:rPr>
              <a:t>Program</a:t>
            </a:r>
            <a:endParaRPr lang="en-AU" dirty="0">
              <a:solidFill>
                <a:srgbClr val="D333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60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550" y="910583"/>
            <a:ext cx="4674950" cy="4318023"/>
          </a:xfrm>
        </p:spPr>
        <p:txBody>
          <a:bodyPr anchor="b"/>
          <a:lstStyle/>
          <a:p>
            <a:pPr algn="r"/>
            <a:r>
              <a:rPr lang="en-AU" sz="2400" dirty="0" smtClean="0">
                <a:solidFill>
                  <a:schemeClr val="bg1"/>
                </a:solidFill>
              </a:rPr>
              <a:t>CSU has a </a:t>
            </a:r>
            <a:r>
              <a:rPr lang="en-AU" sz="2400" dirty="0">
                <a:solidFill>
                  <a:schemeClr val="bg1"/>
                </a:solidFill>
              </a:rPr>
              <a:t>high employment rate (</a:t>
            </a:r>
            <a:r>
              <a:rPr lang="en-AU" sz="2400" b="1" dirty="0">
                <a:solidFill>
                  <a:schemeClr val="bg1"/>
                </a:solidFill>
              </a:rPr>
              <a:t>84.3%</a:t>
            </a:r>
            <a:r>
              <a:rPr lang="en-AU" sz="2400" dirty="0">
                <a:solidFill>
                  <a:schemeClr val="bg1"/>
                </a:solidFill>
              </a:rPr>
              <a:t> compared with the average </a:t>
            </a:r>
            <a:r>
              <a:rPr lang="en-AU" sz="2400" dirty="0" smtClean="0">
                <a:solidFill>
                  <a:schemeClr val="bg1"/>
                </a:solidFill>
              </a:rPr>
              <a:t>of 76.9</a:t>
            </a:r>
            <a:r>
              <a:rPr lang="en-AU" sz="2400" dirty="0">
                <a:solidFill>
                  <a:schemeClr val="bg1"/>
                </a:solidFill>
              </a:rPr>
              <a:t>% across all 40 Australian </a:t>
            </a:r>
            <a:r>
              <a:rPr lang="en-AU" sz="2400" dirty="0" smtClean="0">
                <a:solidFill>
                  <a:schemeClr val="bg1"/>
                </a:solidFill>
              </a:rPr>
              <a:t>universities*). It </a:t>
            </a:r>
            <a:r>
              <a:rPr lang="en-AU" sz="2400" dirty="0">
                <a:solidFill>
                  <a:schemeClr val="bg1"/>
                </a:solidFill>
              </a:rPr>
              <a:t>shows that </a:t>
            </a:r>
            <a:r>
              <a:rPr lang="en-AU" sz="2400" dirty="0" smtClean="0">
                <a:solidFill>
                  <a:schemeClr val="bg1"/>
                </a:solidFill>
              </a:rPr>
              <a:t>CSU is</a:t>
            </a:r>
            <a:r>
              <a:rPr lang="en-AU" sz="2400" b="1" dirty="0" smtClean="0">
                <a:solidFill>
                  <a:schemeClr val="bg1"/>
                </a:solidFill>
              </a:rPr>
              <a:t> </a:t>
            </a:r>
            <a:r>
              <a:rPr lang="en-AU" sz="2400" b="1" dirty="0">
                <a:solidFill>
                  <a:schemeClr val="bg1"/>
                </a:solidFill>
              </a:rPr>
              <a:t>a proactive </a:t>
            </a:r>
            <a:r>
              <a:rPr lang="en-AU" sz="2400" b="1" dirty="0" smtClean="0">
                <a:solidFill>
                  <a:schemeClr val="bg1"/>
                </a:solidFill>
              </a:rPr>
              <a:t>university </a:t>
            </a:r>
            <a:r>
              <a:rPr lang="en-AU" sz="2400" dirty="0">
                <a:solidFill>
                  <a:schemeClr val="bg1"/>
                </a:solidFill>
              </a:rPr>
              <a:t>dedicated to </a:t>
            </a:r>
            <a:r>
              <a:rPr lang="en-AU" sz="2400" dirty="0" smtClean="0">
                <a:solidFill>
                  <a:schemeClr val="bg1"/>
                </a:solidFill>
              </a:rPr>
              <a:t>helping students thrive </a:t>
            </a:r>
            <a:r>
              <a:rPr lang="en-AU" sz="2400" dirty="0">
                <a:solidFill>
                  <a:schemeClr val="bg1"/>
                </a:solidFill>
              </a:rPr>
              <a:t>in their </a:t>
            </a:r>
            <a:r>
              <a:rPr lang="en-AU" sz="2400" dirty="0" smtClean="0">
                <a:solidFill>
                  <a:schemeClr val="bg1"/>
                </a:solidFill>
              </a:rPr>
              <a:t>chosen career</a:t>
            </a:r>
            <a:r>
              <a:rPr lang="en-AU" sz="2400" dirty="0">
                <a:solidFill>
                  <a:schemeClr val="bg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1" y="415397"/>
            <a:ext cx="8244349" cy="514500"/>
          </a:xfrm>
        </p:spPr>
        <p:txBody>
          <a:bodyPr/>
          <a:lstStyle/>
          <a:p>
            <a:r>
              <a:rPr lang="en-AU" dirty="0" smtClean="0"/>
              <a:t>High employability rate</a:t>
            </a:r>
            <a:endParaRPr lang="en-US" dirty="0"/>
          </a:p>
        </p:txBody>
      </p:sp>
      <p:pic>
        <p:nvPicPr>
          <p:cNvPr id="9" name="Picture 8" descr="cha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386" y="1838326"/>
            <a:ext cx="3263446" cy="3190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60010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AU" sz="2600" dirty="0" smtClean="0">
                <a:solidFill>
                  <a:prstClr val="white">
                    <a:lumMod val="85000"/>
                  </a:prstClr>
                </a:solidFill>
                <a:latin typeface="Helvetica"/>
                <a:cs typeface="Helvetica"/>
              </a:rPr>
              <a:t>REMOVE SLIDE IN NOT APPLICABLE</a:t>
            </a:r>
            <a:endParaRPr lang="en-AU" sz="2600" dirty="0">
              <a:solidFill>
                <a:prstClr val="white">
                  <a:lumMod val="8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6594247"/>
            <a:ext cx="453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8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*This information is form the Australian Government website ‘My university’</a:t>
            </a:r>
          </a:p>
        </p:txBody>
      </p:sp>
    </p:spTree>
    <p:extLst>
      <p:ext uri="{BB962C8B-B14F-4D97-AF65-F5344CB8AC3E}">
        <p14:creationId xmlns:p14="http://schemas.microsoft.com/office/powerpoint/2010/main" xmlns="" val="275700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0551923"/>
              </p:ext>
            </p:extLst>
          </p:nvPr>
        </p:nvGraphicFramePr>
        <p:xfrm>
          <a:off x="193675" y="1817688"/>
          <a:ext cx="8883650" cy="432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88"/>
                <a:gridCol w="1398888"/>
                <a:gridCol w="1398888"/>
                <a:gridCol w="1398888"/>
                <a:gridCol w="1398888"/>
                <a:gridCol w="1889210"/>
              </a:tblGrid>
              <a:tr h="32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Graduate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2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Country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Degree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Role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Company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Industry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222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Jake </a:t>
                      </a:r>
                      <a:r>
                        <a:rPr lang="en-AU" sz="12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Snabl</a:t>
                      </a:r>
                      <a:endParaRPr lang="en-A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Czech Republic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BIT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>
                          <a:latin typeface="Helvetica"/>
                          <a:cs typeface="Helvetica"/>
                        </a:rPr>
                        <a:t>DoubleClick Bid Manager Technical Specialist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Google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Internet-related products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Liang</a:t>
                      </a:r>
                      <a:r>
                        <a:rPr lang="en-AU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Han</a:t>
                      </a:r>
                      <a:endParaRPr lang="en-A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China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MIT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Software Developer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TOPBUY.COM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e-Commerce</a:t>
                      </a:r>
                    </a:p>
                    <a:p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Diana</a:t>
                      </a:r>
                      <a:r>
                        <a:rPr lang="en-AU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AU" sz="1200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Castrillon</a:t>
                      </a:r>
                      <a:endParaRPr lang="en-A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Colombia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MBA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HR Advisor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Chris O'Brien </a:t>
                      </a:r>
                      <a:r>
                        <a:rPr lang="en-US" sz="1200" dirty="0" err="1" smtClean="0">
                          <a:latin typeface="Helvetica"/>
                          <a:cs typeface="Helvetica"/>
                        </a:rPr>
                        <a:t>Lifehouse</a:t>
                      </a:r>
                      <a:endParaRPr lang="en-US" sz="1200" dirty="0" smtClean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Health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Helvetica"/>
                          <a:cs typeface="Helvetica"/>
                        </a:rPr>
                        <a:t>Arpita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 Singh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India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BIT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Junior Web Developer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Schneider Electric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Electrical Manufacturing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Helvetica"/>
                          <a:cs typeface="Helvetica"/>
                        </a:rPr>
                        <a:t>Aakriti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 Pandey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Nepal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BBUS Accounting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General Manager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  <a:p>
                      <a:endParaRPr lang="en-US" sz="1200" dirty="0" smtClean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Via IP Pty Ltd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Telecommunications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Long Xuan Hoang 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Vietnam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BBUS Accounting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Assistant Bursar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Study Group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Education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08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Kasha </a:t>
                      </a:r>
                      <a:r>
                        <a:rPr lang="en-US" sz="1200" dirty="0" err="1" smtClean="0">
                          <a:latin typeface="Helvetica"/>
                          <a:cs typeface="Helvetica"/>
                        </a:rPr>
                        <a:t>Shariati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Iran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BIT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Software Developer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Next Gen Gaming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Gambling and Casinos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8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Helvetica"/>
                          <a:cs typeface="Helvetica"/>
                        </a:rPr>
                        <a:t>Gehendra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 Acharya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India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BIT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Systems Admin Manager</a:t>
                      </a:r>
                    </a:p>
                    <a:p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Intersect Australia Ltd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Information Technology &amp; Services (</a:t>
                      </a:r>
                      <a:r>
                        <a:rPr lang="en-US" sz="1200" dirty="0" err="1" smtClean="0">
                          <a:latin typeface="Helvetica"/>
                          <a:cs typeface="Helvetica"/>
                        </a:rPr>
                        <a:t>eResearch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12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1573" y="2450444"/>
            <a:ext cx="3381067" cy="1397000"/>
          </a:xfrm>
        </p:spPr>
        <p:txBody>
          <a:bodyPr>
            <a:noAutofit/>
          </a:bodyPr>
          <a:lstStyle/>
          <a:p>
            <a:r>
              <a:rPr lang="en-US" sz="5000" dirty="0" smtClean="0"/>
              <a:t>Thank you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1573" y="3378942"/>
            <a:ext cx="3381067" cy="1397000"/>
          </a:xfrm>
        </p:spPr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72021" y="6657980"/>
            <a:ext cx="6719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HelveticaNeueLT Std Lt"/>
                <a:cs typeface="HelveticaNeueLT Std Lt"/>
              </a:rPr>
              <a:t>20266A.04.15</a:t>
            </a:r>
          </a:p>
        </p:txBody>
      </p:sp>
    </p:spTree>
    <p:extLst>
      <p:ext uri="{BB962C8B-B14F-4D97-AF65-F5344CB8AC3E}">
        <p14:creationId xmlns="" xmlns:p14="http://schemas.microsoft.com/office/powerpoint/2010/main" val="3000866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1767"/>
          <a:stretch/>
        </p:blipFill>
        <p:spPr>
          <a:xfrm>
            <a:off x="3103229" y="332656"/>
            <a:ext cx="5765667" cy="5553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6465"/>
            <a:ext cx="7842250" cy="94015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Why choose Australia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>
          <a:xfrm>
            <a:off x="611560" y="908720"/>
            <a:ext cx="384328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Helvetica Neue Medium"/>
                <a:cs typeface="Helvetica Neue Medium"/>
              </a:rPr>
              <a:t>Growing Destination</a:t>
            </a:r>
            <a:endParaRPr lang="en-AU" b="1" dirty="0">
              <a:latin typeface="Helvetica Neue Medium"/>
              <a:cs typeface="Helvetica Neue Medium"/>
            </a:endParaRPr>
          </a:p>
          <a:p>
            <a:pPr marL="0" indent="0">
              <a:buNone/>
            </a:pPr>
            <a:r>
              <a:rPr lang="en-AU" sz="1800" dirty="0" smtClean="0"/>
              <a:t>Third </a:t>
            </a:r>
            <a:r>
              <a:rPr lang="en-AU" sz="1800" dirty="0"/>
              <a:t>most popular destination for international students (behind the US and UK</a:t>
            </a:r>
            <a:r>
              <a:rPr lang="en-AU" sz="1800" dirty="0" smtClean="0"/>
              <a:t>)</a:t>
            </a: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High </a:t>
            </a:r>
            <a:r>
              <a:rPr lang="en-AU" sz="1800" dirty="0"/>
              <a:t>quality of education, and quality of </a:t>
            </a:r>
            <a:r>
              <a:rPr lang="en-AU" sz="1800" dirty="0" smtClean="0"/>
              <a:t>life</a:t>
            </a:r>
            <a:r>
              <a:rPr lang="en-AU" sz="1800" dirty="0"/>
              <a:t>.</a:t>
            </a:r>
          </a:p>
          <a:p>
            <a:pPr marL="0" indent="0">
              <a:buNone/>
            </a:pPr>
            <a:r>
              <a:rPr lang="en-AU" sz="1800" dirty="0" smtClean="0"/>
              <a:t>Seven </a:t>
            </a:r>
            <a:r>
              <a:rPr lang="en-AU" sz="1800" dirty="0"/>
              <a:t>of the top 100 universities in the world! </a:t>
            </a:r>
          </a:p>
          <a:p>
            <a:pPr marL="0" indent="0">
              <a:buNone/>
            </a:pPr>
            <a:r>
              <a:rPr lang="en-AU" sz="1800" dirty="0" smtClean="0"/>
              <a:t>Five </a:t>
            </a:r>
            <a:r>
              <a:rPr lang="en-AU" sz="1800" dirty="0"/>
              <a:t>of the 30 best cities in the world for students based on student mix, affordability, quality of life, and employer </a:t>
            </a:r>
            <a:r>
              <a:rPr lang="en-AU" sz="1800" dirty="0" smtClean="0"/>
              <a:t>activity.</a:t>
            </a:r>
            <a:endParaRPr lang="en-AU" sz="18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0"/>
          </p:nvPr>
        </p:nvSpPr>
        <p:spPr>
          <a:xfrm>
            <a:off x="4518595" y="952527"/>
            <a:ext cx="4026806" cy="413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 Neue Medium"/>
                <a:cs typeface="Helvetica Neue Medium"/>
              </a:rPr>
              <a:t>Global Recognition</a:t>
            </a:r>
          </a:p>
          <a:p>
            <a:pPr marL="0" indent="0">
              <a:buNone/>
            </a:pPr>
            <a:r>
              <a:rPr lang="en-AU" sz="1800" dirty="0"/>
              <a:t>Schools and employers all over </a:t>
            </a:r>
            <a:br>
              <a:rPr lang="en-AU" sz="1800" dirty="0"/>
            </a:br>
            <a:r>
              <a:rPr lang="en-AU" sz="1800" dirty="0"/>
              <a:t>the world recognize degrees from Australian schools.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611560" y="5155397"/>
            <a:ext cx="7776864" cy="432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latin typeface="Helvetica Neue Medium"/>
                <a:cs typeface="Helvetica Neue Medium"/>
              </a:rPr>
              <a:t>Cost of living</a:t>
            </a:r>
          </a:p>
          <a:p>
            <a:pPr marL="0" indent="0">
              <a:buNone/>
            </a:pPr>
            <a:r>
              <a:rPr lang="en-AU" sz="1800" dirty="0" smtClean="0"/>
              <a:t>International </a:t>
            </a:r>
            <a:r>
              <a:rPr lang="en-AU" sz="1800" dirty="0"/>
              <a:t>students are able to work part time while they study, allowing them to offset their living costs (max 20 hours a week). </a:t>
            </a:r>
            <a:endParaRPr lang="en-US" sz="1800" dirty="0"/>
          </a:p>
        </p:txBody>
      </p:sp>
      <p:pic>
        <p:nvPicPr>
          <p:cNvPr id="10" name="Picture 9" descr="plane.png"/>
          <p:cNvPicPr>
            <a:picLocks noChangeAspect="1"/>
          </p:cNvPicPr>
          <p:nvPr/>
        </p:nvPicPr>
        <p:blipFill>
          <a:blip r:embed="rId4" cstate="email">
            <a:alphaModFix amt="79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579924">
            <a:off x="8120671" y="92450"/>
            <a:ext cx="929325" cy="941716"/>
          </a:xfrm>
          <a:prstGeom prst="rect">
            <a:avLst/>
          </a:prstGeom>
        </p:spPr>
      </p:pic>
      <p:pic>
        <p:nvPicPr>
          <p:cNvPr id="11" name="Picture 2" descr="http://i.telegraph.co.uk/multimedia/archive/02822/Australia_2822032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031" y="2399351"/>
            <a:ext cx="4648969" cy="29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81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984" y="1181937"/>
            <a:ext cx="2509116" cy="1237148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atin typeface="Helvetica Neue Medium"/>
                <a:cs typeface="Helvetica Neue Medium"/>
              </a:rPr>
              <a:t>Global recognition of degrees</a:t>
            </a:r>
            <a:endParaRPr lang="en-AU" sz="1600" dirty="0">
              <a:latin typeface="Helvetica Neue Medium"/>
              <a:cs typeface="Helvetica Neue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2655" y="4078975"/>
            <a:ext cx="2509116" cy="1400387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Helvetica Neue Medium"/>
                <a:cs typeface="Helvetica Neue Medium"/>
              </a:rPr>
              <a:t>Diversity of education options</a:t>
            </a:r>
            <a:endParaRPr lang="en-AU" dirty="0"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339" y="1181937"/>
            <a:ext cx="2509116" cy="1244598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Helvetica Neue Medium"/>
                <a:cs typeface="Helvetica Neue Medium"/>
              </a:rPr>
              <a:t>Multicultural</a:t>
            </a:r>
            <a:endParaRPr lang="en-AU" dirty="0">
              <a:latin typeface="Helvetica Neue Medium"/>
              <a:cs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655" y="1181937"/>
            <a:ext cx="2509116" cy="1244598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Helvetica Neue Medium"/>
                <a:cs typeface="Helvetica Neue Medium"/>
              </a:rPr>
              <a:t>Forefront of new technology and innovation</a:t>
            </a:r>
            <a:endParaRPr lang="en-AU" dirty="0">
              <a:latin typeface="Helvetica Neue Medium"/>
              <a:cs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0971" y="4078976"/>
            <a:ext cx="2478484" cy="1400387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Study and work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982655" y="2632619"/>
            <a:ext cx="2509116" cy="1259665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atin typeface="Helvetica Neue Medium"/>
                <a:cs typeface="Helvetica Neue Medium"/>
              </a:rPr>
              <a:t>Post-study work arrangements</a:t>
            </a:r>
            <a:endParaRPr lang="en-AU" sz="1600" dirty="0">
              <a:latin typeface="Helvetica Neue Medium"/>
              <a:cs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84" y="2647687"/>
            <a:ext cx="2509116" cy="1244598"/>
          </a:xfrm>
          <a:prstGeom prst="rect">
            <a:avLst/>
          </a:prstGeom>
          <a:solidFill>
            <a:srgbClr val="1086C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Helvetica Neue Medium"/>
                <a:cs typeface="Helvetica Neue Medium"/>
              </a:rPr>
              <a:t>Top-ranking universities </a:t>
            </a:r>
            <a:endParaRPr lang="en-AU" dirty="0">
              <a:latin typeface="Helvetica Neue Medium"/>
              <a:cs typeface="Helvetica Neue Medium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6984" y="413972"/>
            <a:ext cx="7842250" cy="5158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84669"/>
                </a:solidFill>
                <a:latin typeface="Helvetica Neue Medium"/>
                <a:cs typeface="Helvetica Neue Medium"/>
              </a:rPr>
              <a:t>Why study in Australia</a:t>
            </a:r>
            <a:endParaRPr lang="en-US" sz="2400" dirty="0">
              <a:solidFill>
                <a:srgbClr val="084669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2050" name="Picture 2" descr="Department of Immigration and Border Prot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312" y="5533472"/>
            <a:ext cx="1675459" cy="55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6" descr="ANU-08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671" b="14549"/>
          <a:stretch/>
        </p:blipFill>
        <p:spPr>
          <a:xfrm>
            <a:off x="576984" y="4078976"/>
            <a:ext cx="2509116" cy="140038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5" t="13184" r="18922" b="33243"/>
          <a:stretch/>
        </p:blipFill>
        <p:spPr bwMode="auto">
          <a:xfrm>
            <a:off x="3270339" y="2632620"/>
            <a:ext cx="2509116" cy="12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63169" y="6225308"/>
            <a:ext cx="3936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AU" sz="1000" spc="-20" dirty="0" smtClean="0"/>
              <a:t>Source: </a:t>
            </a:r>
            <a:r>
              <a:rPr lang="en-AU" sz="1000" dirty="0"/>
              <a:t>internationalstudent.com/study_australia/why_study_australia/</a:t>
            </a:r>
          </a:p>
        </p:txBody>
      </p:sp>
    </p:spTree>
    <p:extLst>
      <p:ext uri="{BB962C8B-B14F-4D97-AF65-F5344CB8AC3E}">
        <p14:creationId xmlns:p14="http://schemas.microsoft.com/office/powerpoint/2010/main" xmlns="" val="31559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5902" y="436610"/>
            <a:ext cx="3633348" cy="51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rgbClr val="EE2D24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r>
              <a:rPr lang="en-US" sz="2000" dirty="0" smtClean="0">
                <a:solidFill>
                  <a:srgbClr val="084669"/>
                </a:solidFill>
                <a:latin typeface="Helvetica Neue Medium"/>
                <a:cs typeface="Helvetica Neue Medium"/>
              </a:rPr>
              <a:t>Did you know?</a:t>
            </a:r>
            <a:endParaRPr lang="en-US" sz="2000" dirty="0">
              <a:solidFill>
                <a:srgbClr val="084669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Picture 2" descr="10 reasons to study in Austral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7" b="60261"/>
          <a:stretch/>
        </p:blipFill>
        <p:spPr bwMode="auto">
          <a:xfrm>
            <a:off x="629020" y="1052479"/>
            <a:ext cx="3877926" cy="49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0 reasons to study in Austral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63" b="10027"/>
          <a:stretch/>
        </p:blipFill>
        <p:spPr bwMode="auto">
          <a:xfrm>
            <a:off x="4750956" y="1052479"/>
            <a:ext cx="3716282" cy="49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2813" y="6225308"/>
            <a:ext cx="2903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spc="-20" dirty="0" smtClean="0"/>
              <a:t>Source: </a:t>
            </a:r>
            <a:r>
              <a:rPr lang="en-AU" sz="1000" dirty="0" smtClean="0"/>
              <a:t>studyinaustralia.gov.au/global/why-australia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xmlns="" val="42577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91698"/>
            <a:ext cx="2133600" cy="365125"/>
          </a:xfrm>
          <a:prstGeom prst="rect">
            <a:avLst/>
          </a:prstGeom>
        </p:spPr>
        <p:txBody>
          <a:bodyPr/>
          <a:lstStyle/>
          <a:p>
            <a:fld id="{FDC9D04E-D0D6-4FF9-B909-063E66E959F2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4239" y="502432"/>
            <a:ext cx="7842250" cy="51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rgbClr val="EE2D24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r>
              <a:rPr lang="en-US" sz="2000" dirty="0" smtClean="0">
                <a:solidFill>
                  <a:srgbClr val="084669"/>
                </a:solidFill>
                <a:latin typeface="Helvetica Neue Medium"/>
                <a:cs typeface="Helvetica Neue Medium"/>
              </a:rPr>
              <a:t>Our programs &amp; brands</a:t>
            </a:r>
            <a:endParaRPr lang="en-US" sz="2000" dirty="0">
              <a:solidFill>
                <a:srgbClr val="084669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9" name="Group 29"/>
          <p:cNvGrpSpPr/>
          <p:nvPr/>
        </p:nvGrpSpPr>
        <p:grpSpPr>
          <a:xfrm>
            <a:off x="1351366" y="1080656"/>
            <a:ext cx="7200608" cy="4746788"/>
            <a:chOff x="1211505" y="877468"/>
            <a:chExt cx="7502997" cy="5023136"/>
          </a:xfrm>
        </p:grpSpPr>
        <p:pic>
          <p:nvPicPr>
            <p:cNvPr id="3" name="Picture 2" descr="MAPS-all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865" t="47723" r="1662" b="-1"/>
            <a:stretch/>
          </p:blipFill>
          <p:spPr>
            <a:xfrm>
              <a:off x="1211505" y="877468"/>
              <a:ext cx="6978749" cy="502313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623124" y="4978409"/>
              <a:ext cx="5080000" cy="803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73956" y="4585863"/>
              <a:ext cx="2706255" cy="803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08247" y="3925463"/>
              <a:ext cx="2706255" cy="942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43350" y="5181600"/>
            <a:ext cx="1268459" cy="80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31819" y="5985164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>
                <a:latin typeface="Arial"/>
                <a:cs typeface="Arial"/>
              </a:rPr>
              <a:t>t</a:t>
            </a:r>
            <a:r>
              <a:rPr lang="en-AU" sz="800" dirty="0" smtClean="0">
                <a:latin typeface="Arial"/>
                <a:cs typeface="Arial"/>
              </a:rPr>
              <a:t>aylorscollege.edu.au/usfp</a:t>
            </a:r>
            <a:endParaRPr lang="en-AU" sz="800" b="0" i="0" dirty="0" smtClean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7452" y="5189377"/>
            <a:ext cx="1268459" cy="80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3266712" y="5212473"/>
            <a:ext cx="1268459" cy="80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182889" y="5969857"/>
            <a:ext cx="1465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latin typeface="Arial"/>
                <a:cs typeface="Arial"/>
              </a:rPr>
              <a:t>taylorscollege.edu.au/uwafp</a:t>
            </a:r>
            <a:endParaRPr lang="en-AU" sz="800" b="0" i="0" dirty="0" smtClean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6736" y="5207861"/>
            <a:ext cx="1268459" cy="80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4609857" y="5983717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>
                <a:latin typeface="Arial"/>
                <a:cs typeface="Arial"/>
              </a:rPr>
              <a:t>a</a:t>
            </a:r>
            <a:r>
              <a:rPr lang="en-AU" sz="800" dirty="0" smtClean="0">
                <a:latin typeface="Arial"/>
                <a:cs typeface="Arial"/>
              </a:rPr>
              <a:t>nucollege.edu.au</a:t>
            </a:r>
            <a:endParaRPr lang="en-AU" sz="800" b="0" i="0" dirty="0" smtClean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7524" y="5221721"/>
            <a:ext cx="1268459" cy="80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954400" y="5988341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>
                <a:latin typeface="Arial"/>
                <a:cs typeface="Arial"/>
              </a:rPr>
              <a:t>csustudycentres.edu.au</a:t>
            </a:r>
            <a:endParaRPr lang="en-AU" sz="800" b="0" i="0" dirty="0" smtClean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4516" y="5209372"/>
            <a:ext cx="1268459" cy="80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7359864" y="5976034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latin typeface="Arial"/>
                <a:cs typeface="Arial"/>
              </a:rPr>
              <a:t>isc.flinders.edu.au</a:t>
            </a:r>
            <a:endParaRPr lang="en-AU" sz="800" b="0" i="0" dirty="0" smtClean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7259" y="5971316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latin typeface="Arial"/>
                <a:cs typeface="Arial"/>
              </a:rPr>
              <a:t>taylorscollege.edu.au</a:t>
            </a:r>
            <a:endParaRPr lang="en-AU" sz="800" b="0" i="0" dirty="0" smtClean="0">
              <a:latin typeface="Arial"/>
              <a:cs typeface="Arial"/>
            </a:endParaRPr>
          </a:p>
        </p:txBody>
      </p:sp>
      <p:pic>
        <p:nvPicPr>
          <p:cNvPr id="6146" name="Picture 2" descr="http://isc.flinders.edu.au/-/media/ISC/Flinders/Logos/flinders_logo.jpg?h=120&amp;w=3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369" y="5403971"/>
            <a:ext cx="1146751" cy="4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sustudycentres.edu.au/-/media/CSU/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446"/>
          <a:stretch/>
        </p:blipFill>
        <p:spPr bwMode="auto">
          <a:xfrm>
            <a:off x="6142966" y="5446408"/>
            <a:ext cx="1069490" cy="2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csustudycentres.edu.au/-/media/CSU/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33"/>
          <a:stretch/>
        </p:blipFill>
        <p:spPr bwMode="auto">
          <a:xfrm>
            <a:off x="6278766" y="5695793"/>
            <a:ext cx="750107" cy="2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380" y="5376263"/>
            <a:ext cx="760626" cy="52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688" y="2135312"/>
            <a:ext cx="860115" cy="59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50" b="17854"/>
          <a:stretch/>
        </p:blipFill>
        <p:spPr bwMode="auto">
          <a:xfrm>
            <a:off x="1849398" y="4368799"/>
            <a:ext cx="1206903" cy="369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50" b="17854"/>
          <a:stretch/>
        </p:blipFill>
        <p:spPr bwMode="auto">
          <a:xfrm>
            <a:off x="6292901" y="3232379"/>
            <a:ext cx="1206903" cy="369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50" b="17854"/>
          <a:stretch/>
        </p:blipFill>
        <p:spPr bwMode="auto">
          <a:xfrm>
            <a:off x="1982671" y="5427332"/>
            <a:ext cx="1055158" cy="323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50" y="5387258"/>
            <a:ext cx="1210258" cy="5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509" y="5414292"/>
            <a:ext cx="1190226" cy="57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281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974738"/>
              </p:ext>
            </p:extLst>
          </p:nvPr>
        </p:nvGraphicFramePr>
        <p:xfrm>
          <a:off x="733300" y="1136534"/>
          <a:ext cx="3755576" cy="458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271"/>
                <a:gridCol w="2485105"/>
                <a:gridCol w="711200"/>
              </a:tblGrid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1000" b="0" i="0" dirty="0" smtClean="0">
                          <a:solidFill>
                            <a:srgbClr val="1086CF"/>
                          </a:solidFill>
                          <a:latin typeface="Helvetica Neue Medium"/>
                          <a:cs typeface="Helvetica Neue Medium"/>
                        </a:rPr>
                        <a:t>Rank</a:t>
                      </a:r>
                      <a:endParaRPr lang="en-AU" sz="1000" b="0" i="0" dirty="0">
                        <a:solidFill>
                          <a:srgbClr val="1086CF"/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0" i="0" dirty="0" smtClean="0">
                          <a:solidFill>
                            <a:srgbClr val="1086CF"/>
                          </a:solidFill>
                          <a:latin typeface="Helvetica Neue Medium"/>
                          <a:cs typeface="Helvetica Neue Medium"/>
                        </a:rPr>
                        <a:t>University</a:t>
                      </a:r>
                      <a:endParaRPr lang="en-AU" sz="1000" b="0" i="0" dirty="0">
                        <a:solidFill>
                          <a:srgbClr val="1086CF"/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0" i="0" dirty="0" smtClean="0">
                          <a:solidFill>
                            <a:srgbClr val="1086CF"/>
                          </a:solidFill>
                          <a:latin typeface="Helvetica Neue Medium"/>
                          <a:cs typeface="Helvetica Neue Medium"/>
                        </a:rPr>
                        <a:t>State</a:t>
                      </a:r>
                      <a:endParaRPr lang="en-AU" sz="1000" b="0" i="0" dirty="0">
                        <a:solidFill>
                          <a:srgbClr val="1086CF"/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25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Australian National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ACT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33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 of Melbourne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37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 of Sydney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43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 of Queensland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QLD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48 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 of New South Wales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70 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Monash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89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 of Western Australia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WA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100 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 of Adelaide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SA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254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Macquarie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257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The University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of Newcastle, Australia (UoN)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264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Technology,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Sydney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283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Wollongong 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285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Queensland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University of Technology (QUT)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QLD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304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RMIT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324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Griffith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331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Curtin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WA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333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South Australia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SA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350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James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Cook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QLD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360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Deakin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2" name="Title 1"/>
          <p:cNvSpPr txBox="1">
            <a:spLocks/>
          </p:cNvSpPr>
          <p:nvPr/>
        </p:nvSpPr>
        <p:spPr>
          <a:xfrm>
            <a:off x="562841" y="500110"/>
            <a:ext cx="7842250" cy="51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rgbClr val="EE2D24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r>
              <a:rPr lang="en-US" sz="2000" dirty="0" smtClean="0">
                <a:solidFill>
                  <a:srgbClr val="084669"/>
                </a:solidFill>
                <a:latin typeface="Helvetica Neue Medium"/>
                <a:cs typeface="Helvetica Neue Medium"/>
              </a:rPr>
              <a:t>Australian Universities World Ranking</a:t>
            </a:r>
            <a:endParaRPr lang="en-US" sz="2000" dirty="0">
              <a:solidFill>
                <a:srgbClr val="084669"/>
              </a:solidFill>
              <a:latin typeface="Helvetica Neue Medium"/>
              <a:cs typeface="Helvetica Neue Mediu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2366957"/>
              </p:ext>
            </p:extLst>
          </p:nvPr>
        </p:nvGraphicFramePr>
        <p:xfrm>
          <a:off x="4839579" y="1142884"/>
          <a:ext cx="3491621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939"/>
                <a:gridCol w="2189018"/>
                <a:gridCol w="587664"/>
              </a:tblGrid>
              <a:tr h="137910">
                <a:tc>
                  <a:txBody>
                    <a:bodyPr/>
                    <a:lstStyle/>
                    <a:p>
                      <a:pPr algn="ctr"/>
                      <a:r>
                        <a:rPr lang="en-AU" sz="1000" b="0" i="0" dirty="0" smtClean="0">
                          <a:solidFill>
                            <a:srgbClr val="1086CF"/>
                          </a:solidFill>
                          <a:latin typeface="Helvetica Neue Medium"/>
                          <a:cs typeface="Helvetica Neue Medium"/>
                        </a:rPr>
                        <a:t>Rank</a:t>
                      </a:r>
                      <a:endParaRPr lang="en-AU" sz="1000" b="0" i="0" dirty="0">
                        <a:solidFill>
                          <a:srgbClr val="1086CF"/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0" i="0" dirty="0" smtClean="0">
                          <a:solidFill>
                            <a:srgbClr val="1086CF"/>
                          </a:solidFill>
                          <a:latin typeface="Helvetica Neue Medium"/>
                          <a:cs typeface="Helvetica Neue Medium"/>
                        </a:rPr>
                        <a:t>University</a:t>
                      </a:r>
                      <a:endParaRPr lang="en-AU" sz="1000" b="0" i="0" dirty="0">
                        <a:solidFill>
                          <a:srgbClr val="1086CF"/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0" i="0" dirty="0" smtClean="0">
                          <a:solidFill>
                            <a:srgbClr val="1086CF"/>
                          </a:solidFill>
                          <a:latin typeface="Helvetica Neue Medium"/>
                          <a:cs typeface="Helvetica Neue Medium"/>
                        </a:rPr>
                        <a:t>State</a:t>
                      </a:r>
                      <a:endParaRPr lang="en-AU" sz="1000" b="0" i="0" dirty="0">
                        <a:solidFill>
                          <a:srgbClr val="1086CF"/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/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401-410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La Trobe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401-410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Tasmania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TAS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471-480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Bond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QLD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481-490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Flinders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SA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551-600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Charles Darwin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NT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551-600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Murdoch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WA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551-600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Swinburne University of Technology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651-700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Canberra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ACT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224104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651-700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Western Sydney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137910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701+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Charles Sturt</a:t>
                      </a:r>
                      <a:r>
                        <a:rPr lang="en-AU" sz="900" b="0" i="0" baseline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rgbClr val="1086CF">
                        <a:alpha val="20000"/>
                      </a:srgbClr>
                    </a:solidFill>
                  </a:tcPr>
                </a:tc>
              </a:tr>
              <a:tr h="137910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701+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Edith Cowan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WA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137910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701+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New England Australia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NSW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137910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701+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University of Southern Queensland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QLD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  <a:tr h="137910"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701+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Victoria University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i="0" dirty="0" smtClean="0">
                          <a:solidFill>
                            <a:srgbClr val="252830"/>
                          </a:solidFill>
                          <a:latin typeface="Helvetica Neue Light"/>
                          <a:cs typeface="Helvetica Neue Light"/>
                        </a:rPr>
                        <a:t>VIC</a:t>
                      </a:r>
                      <a:endParaRPr lang="en-AU" sz="900" b="0" i="0" dirty="0">
                        <a:solidFill>
                          <a:srgbClr val="25283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3781" y="6225308"/>
            <a:ext cx="2505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spc="-20" dirty="0" smtClean="0"/>
              <a:t>Source: QS World University Rankings 2014/15</a:t>
            </a:r>
            <a:endParaRPr lang="en-AU" sz="1000" b="0" i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87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54664" cy="55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692696"/>
            <a:ext cx="7741259" cy="52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G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i="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132A_CSU_PPT Presentation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i="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DCED7E7A5FD4BB4FAB357CDC8199C" ma:contentTypeVersion="" ma:contentTypeDescription="Create a new document." ma:contentTypeScope="" ma:versionID="e66abe426adc814d45e58b8b305181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e790ba5234034d575325869c7cb1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6E792-421C-496E-9EA5-26C7AB8F5F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33375A-5FBD-492C-AD68-662D7D41F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8F0BA6-F15A-4B0B-B272-D069327D0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 official PPT template</Template>
  <TotalTime>22382</TotalTime>
  <Words>730</Words>
  <Application>Microsoft Office PowerPoint</Application>
  <PresentationFormat>Экран (4:3)</PresentationFormat>
  <Paragraphs>232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SG official PPT template</vt:lpstr>
      <vt:lpstr>Custom Design</vt:lpstr>
      <vt:lpstr>20132A_CSU_PPT Presentation Template 2015</vt:lpstr>
      <vt:lpstr>Слайд 1</vt:lpstr>
      <vt:lpstr>Start your journey to an exceptional education and life experience</vt:lpstr>
      <vt:lpstr>Why choose Australia</vt:lpstr>
      <vt:lpstr>Why study in Australia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Career-focused courses</vt:lpstr>
      <vt:lpstr>Слайд 20</vt:lpstr>
      <vt:lpstr>Слайд 21</vt:lpstr>
      <vt:lpstr>CSU Internship Program</vt:lpstr>
      <vt:lpstr>High employability rate</vt:lpstr>
      <vt:lpstr>Graduate outcomes</vt:lpstr>
      <vt:lpstr>Слайд 25</vt:lpstr>
    </vt:vector>
  </TitlesOfParts>
  <Company>Study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Sameer Thakkar</dc:creator>
  <cp:lastModifiedBy>customer</cp:lastModifiedBy>
  <cp:revision>583</cp:revision>
  <cp:lastPrinted>2015-04-12T23:45:23Z</cp:lastPrinted>
  <dcterms:created xsi:type="dcterms:W3CDTF">2014-10-02T02:39:58Z</dcterms:created>
  <dcterms:modified xsi:type="dcterms:W3CDTF">2015-10-15T07:40:36Z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0x0101002FDDCED7E7A5FD4BB4FAB357CDC8199C</vt:lpwstr>
  </property>
  <property fmtid="{D5CDD505-2E9C-101B-9397-08002B2CF9AE}" pid="3" name="Study Group Scope">
    <vt:lpwstr/>
  </property>
  <property fmtid="{D5CDD505-2E9C-101B-9397-08002B2CF9AE}" pid="4" name="TaxKeyword">
    <vt:lpwstr/>
  </property>
  <property fmtid="{D5CDD505-2E9C-101B-9397-08002B2CF9AE}" pid="5" name="Study Group Status">
    <vt:lpwstr/>
  </property>
  <property fmtid="{D5CDD505-2E9C-101B-9397-08002B2CF9AE}" pid="6" name="Study Group Division">
    <vt:lpwstr/>
  </property>
  <property fmtid="{D5CDD505-2E9C-101B-9397-08002B2CF9AE}" pid="7" name="Wiki Page Categories">
    <vt:lpwstr/>
  </property>
  <property fmtid="{D5CDD505-2E9C-101B-9397-08002B2CF9AE}" pid="8" name="Study Group Document Class">
    <vt:lpwstr/>
  </property>
  <property fmtid="{D5CDD505-2E9C-101B-9397-08002B2CF9AE}" pid="9" name="Study Group Location">
    <vt:lpwstr/>
  </property>
  <property fmtid="{D5CDD505-2E9C-101B-9397-08002B2CF9AE}" pid="10" name="Study Group Brand">
    <vt:lpwstr/>
  </property>
</Properties>
</file>