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399" r:id="rId3"/>
    <p:sldId id="437" r:id="rId4"/>
    <p:sldId id="404" r:id="rId5"/>
    <p:sldId id="480" r:id="rId6"/>
    <p:sldId id="481" r:id="rId7"/>
    <p:sldId id="482" r:id="rId8"/>
    <p:sldId id="483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03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53787"/>
    <a:srgbClr val="004A98"/>
    <a:srgbClr val="1B7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82164" autoAdjust="0"/>
  </p:normalViewPr>
  <p:slideViewPr>
    <p:cSldViewPr>
      <p:cViewPr varScale="1">
        <p:scale>
          <a:sx n="72" d="100"/>
          <a:sy n="72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BB0D-C8A4-44D0-84C7-D951671DDD65}" type="datetimeFigureOut">
              <a:rPr lang="en-AU" smtClean="0"/>
              <a:t>30/10/2015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35D4B-D9CD-4121-95BF-6F021679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361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1"/>
          </a:xfrm>
          <a:prstGeom prst="rect">
            <a:avLst/>
          </a:prstGeom>
        </p:spPr>
        <p:txBody>
          <a:bodyPr vert="horz" lIns="91883" tIns="45941" rIns="91883" bIns="45941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1"/>
          </a:xfrm>
          <a:prstGeom prst="rect">
            <a:avLst/>
          </a:prstGeom>
        </p:spPr>
        <p:txBody>
          <a:bodyPr vert="horz" lIns="91883" tIns="45941" rIns="91883" bIns="45941" rtlCol="0"/>
          <a:lstStyle>
            <a:lvl1pPr algn="r">
              <a:defRPr sz="1200"/>
            </a:lvl1pPr>
          </a:lstStyle>
          <a:p>
            <a:fld id="{45E71108-E1EA-4B27-B765-5A5A2357F537}" type="datetimeFigureOut">
              <a:rPr lang="en-AU" smtClean="0"/>
              <a:pPr/>
              <a:t>30/10/2015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3" tIns="45941" rIns="91883" bIns="4594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883" tIns="45941" rIns="91883" bIns="459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1883" tIns="45941" rIns="91883" bIns="45941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1"/>
          </a:xfrm>
          <a:prstGeom prst="rect">
            <a:avLst/>
          </a:prstGeom>
        </p:spPr>
        <p:txBody>
          <a:bodyPr vert="horz" lIns="91883" tIns="45941" rIns="91883" bIns="45941" rtlCol="0" anchor="b"/>
          <a:lstStyle>
            <a:lvl1pPr algn="r">
              <a:defRPr sz="1200"/>
            </a:lvl1pPr>
          </a:lstStyle>
          <a:p>
            <a:fld id="{C87816C3-BA1C-4298-B19D-4D4D7DF2EDA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84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D5FA-350A-4289-A8D3-B8ABF0DE86E9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D5FA-350A-4289-A8D3-B8ABF0DE86E9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08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971ED-A3F5-4419-A118-C6C2122925EF}" type="slidenum">
              <a:rPr lang="en-AU"/>
              <a:pPr/>
              <a:t>2</a:t>
            </a:fld>
            <a:endParaRPr lang="en-AU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AU"/>
          </a:p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7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D5FA-350A-4289-A8D3-B8ABF0DE86E9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309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D5FA-350A-4289-A8D3-B8ABF0DE86E9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745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11626-D4CD-44CC-9A01-4DA951B1C047}" type="slidenum">
              <a:rPr lang="en-AU"/>
              <a:pPr/>
              <a:t>5</a:t>
            </a:fld>
            <a:endParaRPr lang="en-AU"/>
          </a:p>
        </p:txBody>
      </p:sp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85878" y="9202657"/>
            <a:ext cx="2972122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E9AF7D-300A-4545-8E35-696E41FC5EC2}" type="slidenum">
              <a:rPr lang="en-AU" sz="1200">
                <a:cs typeface="Times New Roman" pitchFamily="18" charset="0"/>
              </a:rPr>
              <a:pPr algn="r"/>
              <a:t>5</a:t>
            </a:fld>
            <a:endParaRPr lang="en-AU" sz="1200">
              <a:cs typeface="Times New Roman" pitchFamily="18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27075"/>
            <a:ext cx="4843462" cy="3632200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54" y="4599771"/>
            <a:ext cx="5030492" cy="4359972"/>
          </a:xfrm>
        </p:spPr>
        <p:txBody>
          <a:bodyPr/>
          <a:lstStyle/>
          <a:p>
            <a:r>
              <a:rPr lang="en-AU"/>
              <a:t>The university is named after him, not because of his fame but because of the many and important ways in which he contributed to the community. </a:t>
            </a:r>
          </a:p>
          <a:p>
            <a:r>
              <a:rPr lang="en-AU"/>
              <a:t>Sir John truly detested war, its outbreak in 1914 forced a leadership role upon him. </a:t>
            </a:r>
          </a:p>
          <a:p>
            <a:r>
              <a:rPr lang="en-AU"/>
              <a:t>He was in charge of the entire Australian Corps, and many historians consider him to be the foremost Allied military commander of the First World War.</a:t>
            </a:r>
          </a:p>
          <a:p>
            <a:r>
              <a:rPr lang="en-AU"/>
              <a:t>By the age of 30 he had completed degrees in arts, engineering and law and had also qualified as a municipal surveyor, an engineer of water supply and a patent attorney. He set up in private practice as a civil engineer and in the following years became known as one of Australia's foremost experts in reinforced concrete for bridges, railways and other large construction projects.</a:t>
            </a:r>
          </a:p>
          <a:p>
            <a:r>
              <a:rPr lang="en-AU"/>
              <a:t>He is remembered as a scholar, a man of action and an individualist -- a man who sought, above all, to use his education and abilities for the benefit of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833438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Globally, Monash ranks: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Times Higher Education (2011/12):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117</a:t>
            </a:r>
            <a:r>
              <a:rPr lang="en-US" sz="10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</a:t>
            </a:r>
            <a:endParaRPr lang="en-US" sz="1000" b="1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ARWU (2011):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151-200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QS (2011/12):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60</a:t>
            </a:r>
            <a:r>
              <a:rPr lang="en-US" sz="10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10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endParaRPr lang="en-US" sz="1000" b="1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According to the 2011 QS World University Rankings, Monash is among: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top 30 universities in the world for History 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top 30 universities in the world for Philosophy 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top 40 universities in the world for Geography and Area Studies 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top 40 universities in the world for Linguistics  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top 40 universities in the world for Medicine  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top 40 universities in the world for Psychology 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top 40 universities in the world for English 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top 50 universities in the world for Modern Languages 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top 100 universities in the world for Biological Sciences 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 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In the top 75 universities for Chemistry (the Academic Ranking of World Universities).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 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Times Higher Education World University Rankings  2011 rated us: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top 40 universities in the world for Clinical, Pre-Clinical and Health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top 50 universities in the world for Life Sciences</a:t>
            </a:r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D5FA-350A-4289-A8D3-B8ABF0DE86E9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60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In the Group of Eight - research intensive universities.</a:t>
            </a:r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AU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AU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Go8 universities have nurtured every Nobel Prize winner educated at an Australian university.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They are the most research concentrated of all Australian universities and enrol over half of all higher degree by research students.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Three quarters of Australia’s highly cited university researchers (top 0.5% of all publishing authors in a given field) are from Go8 universities.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Go8 universities hold over 90% of US patents for inventions and generate 80% of spin-off companies created by Australian universities.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10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They contribute over 70% of the Fellows of the four Australian learned academies Go8 universities account for 70% of all research income in Australia’s university system, 72% of income from investments, 78% of income from donations and bequests and more than half of total university assets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D5FA-350A-4289-A8D3-B8ABF0DE86E9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54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16C3-BA1C-4298-B19D-4D4D7DF2EDA3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41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3C52F-132C-48B9-8933-65EC7E9DB42D}" type="slidenum">
              <a:rPr lang="en-AU"/>
              <a:pPr/>
              <a:t>18</a:t>
            </a:fld>
            <a:endParaRPr lang="en-A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64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95288" y="3681413"/>
            <a:ext cx="8389937" cy="2808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 dirty="0">
              <a:solidFill>
                <a:srgbClr val="393938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95288" y="1412875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93938"/>
                </a:solidFill>
              </a:rPr>
              <a:t>    </a:t>
            </a:r>
          </a:p>
        </p:txBody>
      </p:sp>
      <p:pic>
        <p:nvPicPr>
          <p:cNvPr id="6" name="Picture 27" descr="Monash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68300"/>
            <a:ext cx="417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95288" y="944563"/>
            <a:ext cx="8389937" cy="541337"/>
            <a:chOff x="249" y="595"/>
            <a:chExt cx="5285" cy="341"/>
          </a:xfrm>
        </p:grpSpPr>
        <p:sp>
          <p:nvSpPr>
            <p:cNvPr id="8" name="Rectangle 30"/>
            <p:cNvSpPr>
              <a:spLocks noChangeArrowheads="1"/>
            </p:cNvSpPr>
            <p:nvPr userDrawn="1"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 dirty="0">
                <a:solidFill>
                  <a:srgbClr val="393938"/>
                </a:solidFill>
              </a:endParaRP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576000" t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557338"/>
            <a:ext cx="7669213" cy="1470025"/>
          </a:xfrm>
        </p:spPr>
        <p:txBody>
          <a:bodyPr lIns="0" anchor="t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652963"/>
            <a:ext cx="7686675" cy="1752600"/>
          </a:xfrm>
        </p:spPr>
        <p:txBody>
          <a:bodyPr lIns="0" anchor="b"/>
          <a:lstStyle>
            <a:lvl1pPr marL="0" indent="0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88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CE796-0D06-438E-ABF5-935B322A3AE2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8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333375"/>
            <a:ext cx="2090737" cy="57927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119813" cy="57927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CD432-5EB7-4DEF-9FE2-EF60EC449E93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5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5288" y="1412875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93938"/>
                </a:solidFill>
              </a:rPr>
              <a:t>    </a:t>
            </a:r>
          </a:p>
        </p:txBody>
      </p:sp>
      <p:pic>
        <p:nvPicPr>
          <p:cNvPr id="5" name="Picture 14" descr="Monash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68300"/>
            <a:ext cx="417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95288" y="944563"/>
            <a:ext cx="8389937" cy="541337"/>
            <a:chOff x="249" y="595"/>
            <a:chExt cx="5285" cy="341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>
                <a:solidFill>
                  <a:srgbClr val="393938"/>
                </a:solidFill>
              </a:endParaRPr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576000" t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1557338"/>
            <a:ext cx="7813675" cy="1223962"/>
          </a:xfrm>
        </p:spPr>
        <p:txBody>
          <a:bodyPr tIns="4572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924175"/>
            <a:ext cx="7813675" cy="647700"/>
          </a:xfrm>
        </p:spPr>
        <p:txBody>
          <a:bodyPr tIns="45720"/>
          <a:lstStyle>
            <a:lvl1pPr marL="0" indent="0">
              <a:spcAft>
                <a:spcPct val="0"/>
              </a:spcAft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4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5B31A-E1B4-4C46-8E69-CB472112AC04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46DD4-BE97-445B-87B2-8D21CCC717D5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8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449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663700"/>
            <a:ext cx="41449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DDCE6-D97A-4222-9A51-66FAC8F32CC2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24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28D16-552E-4DDF-9E58-AC3112907FA5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24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9BC06-D0A9-4C5F-8B60-ACC465BC3CCC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3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2EB5-E410-4C16-A328-AEAF613E0E1D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17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FA5A3-0B69-48D6-B210-8791D77C1C49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2D69-6085-40F8-893D-8E6A9C38C84C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58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1FF8E-7B44-4DE2-92A7-D57FB9E444A9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72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9AFD-F20B-4EB1-9186-E83A008645A2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06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944563"/>
            <a:ext cx="2124075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221412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6625B-A30D-4247-9850-3C15359642BF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0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79E1A-D11C-4369-83CF-C47D04962631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0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4E06-109D-476D-994E-ECF756074694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0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82053-E498-4E0D-BE65-C3E523255601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9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3829B-BB5D-4D44-B3A3-9024C5418B3D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5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EC069-286D-4201-A3B2-D97C85264334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46667-9D32-4ABE-9DC6-6ADA9FA82F36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3A2F-B90C-4EF0-B62E-E2B1D7E29471}" type="slidenum">
              <a:rPr lang="en-AU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2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AU" sz="1400" dirty="0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  <a:cs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AU" sz="1400" dirty="0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7D93A2-0B1A-44ED-9088-FB6C40D4BB12}" type="slidenum">
              <a:rPr lang="en-AU" sz="1400">
                <a:solidFill>
                  <a:srgbClr val="393938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 sz="1400" dirty="0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2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2089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442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AU">
                <a:solidFill>
                  <a:srgbClr val="393938"/>
                </a:solidFill>
              </a:rPr>
              <a:t>28th February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AU">
                <a:solidFill>
                  <a:srgbClr val="393938"/>
                </a:solidFill>
              </a:rPr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1B95387-5C03-49FD-B2E0-5281D2154AA6}" type="slidenum">
              <a:rPr lang="en-AU">
                <a:solidFill>
                  <a:srgbClr val="393938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  <p:pic>
        <p:nvPicPr>
          <p:cNvPr id="1031" name="Picture 13" descr="Monash_logo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393938"/>
              </a:solidFill>
            </a:endParaRPr>
          </a:p>
        </p:txBody>
      </p:sp>
      <p:grpSp>
        <p:nvGrpSpPr>
          <p:cNvPr id="1033" name="Group 2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034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>
                <a:solidFill>
                  <a:srgbClr val="393938"/>
                </a:solidFill>
              </a:endParaRPr>
            </a:p>
          </p:txBody>
        </p:sp>
        <p:sp>
          <p:nvSpPr>
            <p:cNvPr id="1035" name="Rectangle 28"/>
            <p:cNvSpPr>
              <a:spLocks noChangeArrowheads="1"/>
            </p:cNvSpPr>
            <p:nvPr userDrawn="1"/>
          </p:nvSpPr>
          <p:spPr bwMode="auto">
            <a:xfrm rot="2700000">
              <a:off x="408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>
                <a:solidFill>
                  <a:srgbClr val="39393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8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12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09563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Gv3cHIZ-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Monash Overview</a:t>
            </a:r>
          </a:p>
        </p:txBody>
      </p:sp>
      <p:sp>
        <p:nvSpPr>
          <p:cNvPr id="6349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636912"/>
            <a:ext cx="7813675" cy="934963"/>
          </a:xfrm>
        </p:spPr>
        <p:txBody>
          <a:bodyPr/>
          <a:lstStyle/>
          <a:p>
            <a:pPr eaLnBrk="1" hangingPunct="1"/>
            <a:r>
              <a:rPr lang="en-AU" dirty="0" smtClean="0"/>
              <a:t>Jim Zubic</a:t>
            </a:r>
          </a:p>
          <a:p>
            <a:r>
              <a:rPr lang="en-AU" dirty="0" smtClean="0"/>
              <a:t>Snr Manager Governance &amp; Engagement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Office of the Associate Vice President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/>
              <a:t>Marketing, Communications &amp; Student Recruitment)</a:t>
            </a:r>
            <a:endParaRPr lang="en-AU" dirty="0" smtClean="0"/>
          </a:p>
        </p:txBody>
      </p:sp>
      <p:pic>
        <p:nvPicPr>
          <p:cNvPr id="8200" name="Picture 8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487474" y="5096499"/>
            <a:ext cx="2091600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73" y="3703464"/>
            <a:ext cx="2091600" cy="139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3703299"/>
            <a:ext cx="2091893" cy="139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66" y="3703299"/>
            <a:ext cx="2113200" cy="139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74" y="5096499"/>
            <a:ext cx="2091892" cy="139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5096499"/>
            <a:ext cx="2091892" cy="139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66" y="5096499"/>
            <a:ext cx="2113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74" y="3703464"/>
            <a:ext cx="2091892" cy="139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3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838200"/>
            <a:ext cx="7986464" cy="1382713"/>
          </a:xfrm>
        </p:spPr>
        <p:txBody>
          <a:bodyPr/>
          <a:lstStyle/>
          <a:p>
            <a:r>
              <a:rPr lang="en-US" dirty="0" smtClean="0"/>
              <a:t>Australia, Melbourne, Monash!</a:t>
            </a:r>
            <a:endParaRPr lang="th-TH" dirty="0"/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0" y="3561637"/>
            <a:ext cx="83820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98425">
              <a:spcBef>
                <a:spcPct val="20000"/>
              </a:spcBef>
              <a:buFontTx/>
              <a:buChar char="•"/>
            </a:pPr>
            <a:endParaRPr lang="en-AU" sz="2800" b="1" dirty="0">
              <a:solidFill>
                <a:schemeClr val="accent1"/>
              </a:solidFill>
              <a:cs typeface="Times New Roman" pitchFamily="18" charset="0"/>
            </a:endParaRPr>
          </a:p>
          <a:p>
            <a:pPr marL="98425">
              <a:spcBef>
                <a:spcPct val="20000"/>
              </a:spcBef>
              <a:buFontTx/>
              <a:buChar char="•"/>
            </a:pPr>
            <a:endParaRPr lang="en-AU" sz="2800" b="1" dirty="0">
              <a:solidFill>
                <a:schemeClr val="accent1"/>
              </a:solidFill>
              <a:cs typeface="Times New Roman" pitchFamily="18" charset="0"/>
            </a:endParaRPr>
          </a:p>
          <a:p>
            <a:pPr marL="98425">
              <a:spcBef>
                <a:spcPct val="20000"/>
              </a:spcBef>
              <a:buFontTx/>
              <a:buChar char="•"/>
            </a:pPr>
            <a:endParaRPr lang="en-AU" sz="2800" b="1" dirty="0">
              <a:solidFill>
                <a:schemeClr val="accent1"/>
              </a:solidFill>
              <a:cs typeface="Times New Roman" pitchFamily="18" charset="0"/>
            </a:endParaRPr>
          </a:p>
          <a:p>
            <a:pPr marL="98425">
              <a:spcBef>
                <a:spcPct val="20000"/>
              </a:spcBef>
              <a:buFontTx/>
              <a:buChar char="•"/>
            </a:pPr>
            <a:endParaRPr lang="en-AU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62880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Australia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Human Development Index (HDI) #2  (UN report 2013)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Melbourne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Most livable city in WORLD  (Economics Intelligence Unit 2015)</a:t>
            </a:r>
          </a:p>
          <a:p>
            <a:pPr algn="l">
              <a:lnSpc>
                <a:spcPct val="90000"/>
              </a:lnSpc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Monash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Rated as one of the Top 100 Universities in the world  (THE 2015)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Top 50 Graduate Preference Survey (New York Times Oct 2012)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 Member of the Group of Eight (Go8)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 Only Go8 with triple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rown accreditation AACSB, EQUIS &amp; AMBA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 QS Top 50 Subjects Areas (2015):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9552" y="4653136"/>
          <a:ext cx="7992888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Accounting &amp; Finance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Business &amp; Management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Chemistry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Chemical Engineering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Civil &amp; Structural Engineering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Communication &amp; Media Studies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Economics and Econometrics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Law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Medicine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Mechanical Engineering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980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944563"/>
            <a:ext cx="8497639" cy="611187"/>
          </a:xfrm>
        </p:spPr>
        <p:txBody>
          <a:bodyPr/>
          <a:lstStyle/>
          <a:p>
            <a:r>
              <a:rPr lang="en-US" dirty="0"/>
              <a:t>Monash Life</a:t>
            </a:r>
            <a:endParaRPr lang="th-TH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th-TH"/>
          </a:p>
        </p:txBody>
      </p:sp>
      <p:pic>
        <p:nvPicPr>
          <p:cNvPr id="362500" name="Picture 4" descr="o we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84688"/>
            <a:ext cx="37338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495800"/>
            <a:ext cx="3657600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40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036763"/>
            <a:ext cx="3657600" cy="2408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6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051050"/>
            <a:ext cx="3733800" cy="236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2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96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944563"/>
            <a:ext cx="8497639" cy="6111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Academic Study Period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72816"/>
            <a:ext cx="8748464" cy="508518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AU" sz="2000" b="0" dirty="0">
                <a:solidFill>
                  <a:schemeClr val="accent1">
                    <a:lumMod val="75000"/>
                  </a:schemeClr>
                </a:solidFill>
              </a:rPr>
              <a:t>The academic year is split into 2 semesters: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Semester 1: February to June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Semester 2: July to  October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Optional Summer and Winter Semesters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for some courses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</a:rPr>
              <a:t>A normal full time load per semester at Monash is 4 units (subjects or courses). Each semester has 13 weeks of classes and a 4 week exam period.</a:t>
            </a:r>
          </a:p>
          <a:p>
            <a:pPr>
              <a:lnSpc>
                <a:spcPct val="110000"/>
              </a:lnSpc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</a:rPr>
              <a:t>Course duration: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UG 3-5yrs single degrees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PG 1-2 yrs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Research 2-4 yrs</a:t>
            </a:r>
          </a:p>
        </p:txBody>
      </p:sp>
      <p:pic>
        <p:nvPicPr>
          <p:cNvPr id="5" name="Picture 5" descr="IMG_0013ori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25144"/>
            <a:ext cx="41910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6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8640763" cy="1230313"/>
          </a:xfrm>
        </p:spPr>
        <p:txBody>
          <a:bodyPr/>
          <a:lstStyle/>
          <a:p>
            <a:r>
              <a:rPr lang="en-US" sz="2800"/>
              <a:t>Undergraduate requirements</a:t>
            </a:r>
            <a:endParaRPr lang="en-US" sz="2800" b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832"/>
            <a:ext cx="8497192" cy="4631606"/>
          </a:xfrm>
        </p:spPr>
        <p:txBody>
          <a:bodyPr/>
          <a:lstStyle/>
          <a:p>
            <a:pPr marL="555625" indent="-4572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Completion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92212" lvl="1" indent="-457200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Attestat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Srednem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Polnom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Obshchem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Obrazovanii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(Certificate of Secondary Complete General Education) can apply to Monash’s First Year University Undergraduate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degrees.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735012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55625" indent="-4572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Prerequisite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Subjects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55625" indent="-4572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Extra Requirements</a:t>
            </a:r>
          </a:p>
          <a:p>
            <a:pPr marL="1039813" lvl="1" indent="-4191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Folio </a:t>
            </a:r>
          </a:p>
          <a:p>
            <a:pPr marL="1039813" lvl="1" indent="-4191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Audition</a:t>
            </a:r>
          </a:p>
          <a:p>
            <a:pPr marL="1039813" lvl="1" indent="-4191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Music grade</a:t>
            </a:r>
          </a:p>
          <a:p>
            <a:pPr marL="1039813" lvl="1" indent="-4191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Exams / Tests</a:t>
            </a:r>
          </a:p>
          <a:p>
            <a:pPr marL="555625" indent="-457200">
              <a:buFontTx/>
              <a:buNone/>
            </a:pPr>
            <a:endParaRPr lang="en-US" sz="2400" dirty="0"/>
          </a:p>
        </p:txBody>
      </p:sp>
      <p:pic>
        <p:nvPicPr>
          <p:cNvPr id="1607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3702746"/>
            <a:ext cx="2123728" cy="315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50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8640763" cy="1230313"/>
          </a:xfrm>
        </p:spPr>
        <p:txBody>
          <a:bodyPr/>
          <a:lstStyle/>
          <a:p>
            <a:r>
              <a:rPr lang="en-US" sz="2800"/>
              <a:t>Postgraduate requirements</a:t>
            </a:r>
            <a:endParaRPr lang="en-US" sz="2800" b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824"/>
            <a:ext cx="6781800" cy="4703614"/>
          </a:xfrm>
        </p:spPr>
        <p:txBody>
          <a:bodyPr/>
          <a:lstStyle/>
          <a:p>
            <a:pPr marL="555625" indent="-457200">
              <a:buFontTx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Coursework</a:t>
            </a:r>
          </a:p>
          <a:p>
            <a:pPr marL="555625" indent="-45720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Completion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min 4 year Russian degree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555625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General (5 Point)* Pass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grade = 3</a:t>
            </a:r>
          </a:p>
          <a:p>
            <a:pPr marL="555625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General (5 point)* Credit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average &gt;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3.7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555625" indent="-45720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Work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requirements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555625" indent="-457200">
              <a:buFontTx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Research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PhD)</a:t>
            </a:r>
          </a:p>
          <a:p>
            <a:pPr marL="1039813" lvl="1" indent="-419100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Must have completed Thesis</a:t>
            </a:r>
          </a:p>
          <a:p>
            <a:pPr marL="1039813" lvl="1" indent="-419100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Publications</a:t>
            </a:r>
          </a:p>
          <a:p>
            <a:pPr marL="1039813" lvl="1" indent="-419100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High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score </a:t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1100" dirty="0"/>
          </a:p>
          <a:p>
            <a:pPr marL="555625" indent="-457200">
              <a:buFontTx/>
              <a:buNone/>
            </a:pPr>
            <a:r>
              <a:rPr lang="en-US" sz="1400" dirty="0" smtClean="0"/>
              <a:t>* Different institutions have different grading scales</a:t>
            </a:r>
            <a:endParaRPr lang="en-US" sz="1400" dirty="0"/>
          </a:p>
        </p:txBody>
      </p:sp>
      <p:pic>
        <p:nvPicPr>
          <p:cNvPr id="2529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3600438"/>
            <a:ext cx="2267744" cy="32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1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Minimum English </a:t>
            </a:r>
            <a:r>
              <a:rPr lang="en-US" dirty="0"/>
              <a:t>IELTS and </a:t>
            </a:r>
            <a:r>
              <a:rPr lang="en-US" dirty="0" smtClean="0"/>
              <a:t>TOEFL</a:t>
            </a:r>
            <a:endParaRPr lang="en-US" dirty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72816"/>
            <a:ext cx="8280920" cy="4305722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Undertaken within 24 months prior to your study commencement date and have achieved the following results: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IELTS -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Minimum overall test score required is 6.5 (no band less than 6.0). 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TOEFL </a:t>
            </a:r>
          </a:p>
          <a:p>
            <a:pPr lvl="1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Paper-based test - 580 with a Test of Written English (TWE) score of at least 4.5</a:t>
            </a:r>
          </a:p>
          <a:p>
            <a:pPr lvl="1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Internet-based - 90 overall, at least 22 in writing and no section lower than 20.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Cambridge (CAE) - 'A‘ grade	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Cambridge Certificate of Proficiency in English - 'C‘ grade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Monash College English programs (General English + IELTS &amp; MEB)</a:t>
            </a:r>
          </a:p>
        </p:txBody>
      </p:sp>
    </p:spTree>
    <p:extLst>
      <p:ext uri="{BB962C8B-B14F-4D97-AF65-F5344CB8AC3E}">
        <p14:creationId xmlns:p14="http://schemas.microsoft.com/office/powerpoint/2010/main" val="19529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6600825" y="2363788"/>
            <a:ext cx="180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Times New Roman" pitchFamily="18" charset="0"/>
            </a:endParaRP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5662613" y="1717675"/>
            <a:ext cx="2547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5684838" y="1471613"/>
            <a:ext cx="263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304800" y="1052736"/>
            <a:ext cx="74882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000" b="1" dirty="0">
                <a:cs typeface="Times New Roman" pitchFamily="18" charset="0"/>
              </a:rPr>
              <a:t>Costs</a:t>
            </a:r>
            <a:endParaRPr lang="en-US" sz="3000" dirty="0">
              <a:cs typeface="Times New Roman" pitchFamily="18" charset="0"/>
            </a:endParaRPr>
          </a:p>
          <a:p>
            <a:endParaRPr lang="en-US" sz="3000" dirty="0">
              <a:cs typeface="Times New Roman" pitchFamily="18" charset="0"/>
            </a:endParaRPr>
          </a:p>
          <a:p>
            <a:endParaRPr lang="en-US" sz="3000" dirty="0">
              <a:cs typeface="Times New Roman" pitchFamily="18" charset="0"/>
            </a:endParaRPr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152400" y="1700808"/>
            <a:ext cx="8380040" cy="43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AU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Living expenses approx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AUD $22,900+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Course costs range and are listed in course guides and our web site</a:t>
            </a:r>
            <a:endParaRPr lang="en-AU" sz="28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AU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International students may work up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to 20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hours per week during semester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and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work full-time during the holidays</a:t>
            </a:r>
            <a:endParaRPr lang="en-AU" sz="32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2400" dirty="0">
              <a:solidFill>
                <a:srgbClr val="FFFFFF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1700" dirty="0">
              <a:solidFill>
                <a:srgbClr val="FFFFFF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AU" sz="1700" dirty="0">
              <a:solidFill>
                <a:srgbClr val="FFFFFF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1700" dirty="0">
              <a:solidFill>
                <a:srgbClr val="FFFFFF"/>
              </a:solidFill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AU" sz="17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8" name="Picture 6" descr="Melbourne skyline picture"/>
          <p:cNvPicPr>
            <a:picLocks noChangeAspect="1" noChangeArrowheads="1"/>
          </p:cNvPicPr>
          <p:nvPr/>
        </p:nvPicPr>
        <p:blipFill>
          <a:blip r:embed="rId2"/>
          <a:srcRect t="8875"/>
          <a:stretch>
            <a:fillRect/>
          </a:stretch>
        </p:blipFill>
        <p:spPr bwMode="auto">
          <a:xfrm>
            <a:off x="609600" y="4869160"/>
            <a:ext cx="7924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4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6600825" y="2363788"/>
            <a:ext cx="180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Times New Roman" pitchFamily="18" charset="0"/>
            </a:endParaRP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5662613" y="1717675"/>
            <a:ext cx="2547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5684838" y="1471613"/>
            <a:ext cx="263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854752" y="908720"/>
            <a:ext cx="68792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cs typeface="Times New Roman" pitchFamily="18" charset="0"/>
              </a:rPr>
              <a:t>Russian Global Education Scholarship Program (RGESP)</a:t>
            </a:r>
            <a:endParaRPr lang="en-US" sz="3000" dirty="0">
              <a:cs typeface="Times New Roman" pitchFamily="18" charset="0"/>
            </a:endParaRPr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323528" y="2204864"/>
            <a:ext cx="8748464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Monash University is 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an </a:t>
            </a: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RGESP approved participating university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24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2400" dirty="0">
              <a:solidFill>
                <a:srgbClr val="FFFFFF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1700" dirty="0">
              <a:solidFill>
                <a:srgbClr val="FFFFFF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AU" sz="1700" dirty="0">
              <a:solidFill>
                <a:srgbClr val="FFFFFF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1700" dirty="0">
              <a:solidFill>
                <a:srgbClr val="FFFFFF"/>
              </a:solidFill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AU" sz="17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1459216" cy="97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5536" y="2708920"/>
          <a:ext cx="8424936" cy="333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3744416"/>
              </a:tblGrid>
              <a:tr h="2418286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chemeClr val="bg1"/>
                          </a:solidFill>
                          <a:cs typeface="+mn-cs"/>
                        </a:rPr>
                        <a:t>Limited funding </a:t>
                      </a:r>
                      <a:r>
                        <a:rPr lang="en-AU" sz="180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covers the c</a:t>
                      </a:r>
                      <a:r>
                        <a:rPr lang="en-AU" sz="1800" dirty="0" smtClean="0">
                          <a:solidFill>
                            <a:schemeClr val="bg1"/>
                          </a:solidFill>
                          <a:cs typeface="+mn-cs"/>
                        </a:rPr>
                        <a:t>ost of:</a:t>
                      </a:r>
                    </a:p>
                    <a:p>
                      <a:pPr marL="342900" indent="-342900" algn="l">
                        <a:spcBef>
                          <a:spcPct val="20000"/>
                        </a:spcBef>
                        <a:buFontTx/>
                        <a:buChar char="•"/>
                      </a:pPr>
                      <a:r>
                        <a:rPr lang="en-AU" sz="1800" b="0" dirty="0" smtClean="0">
                          <a:solidFill>
                            <a:schemeClr val="bg1"/>
                          </a:solidFill>
                          <a:cs typeface="+mn-cs"/>
                        </a:rPr>
                        <a:t>Tuition fees and living expenses</a:t>
                      </a:r>
                    </a:p>
                    <a:p>
                      <a:pPr marL="0" indent="0" algn="l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AU" sz="800" b="0" dirty="0" smtClean="0">
                          <a:solidFill>
                            <a:schemeClr val="bg1"/>
                          </a:solidFill>
                          <a:cs typeface="+mn-cs"/>
                        </a:rPr>
                        <a:t/>
                      </a:r>
                      <a:br>
                        <a:rPr lang="en-AU" sz="800" b="0" dirty="0" smtClean="0">
                          <a:solidFill>
                            <a:schemeClr val="bg1"/>
                          </a:solidFill>
                          <a:cs typeface="+mn-cs"/>
                        </a:rPr>
                      </a:br>
                      <a:r>
                        <a:rPr lang="en-AU" sz="1800" b="0" dirty="0" smtClean="0">
                          <a:solidFill>
                            <a:schemeClr val="bg1"/>
                          </a:solidFill>
                          <a:cs typeface="+mn-cs"/>
                        </a:rPr>
                        <a:t>To apply applicants must</a:t>
                      </a:r>
                      <a:r>
                        <a:rPr lang="en-AU" sz="1800" b="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 receive an offer of a place at Monash University and then submit an online application to http://educationglobal.ru/</a:t>
                      </a:r>
                      <a:endParaRPr lang="en-AU" sz="1800" b="0" dirty="0" smtClean="0">
                        <a:solidFill>
                          <a:schemeClr val="bg1"/>
                        </a:solidFill>
                        <a:cs typeface="+mn-cs"/>
                      </a:endParaRPr>
                    </a:p>
                    <a:p>
                      <a:pPr marL="0" indent="0" algn="l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AU" sz="1050" dirty="0" smtClean="0">
                          <a:solidFill>
                            <a:schemeClr val="bg1"/>
                          </a:solidFill>
                          <a:cs typeface="+mn-cs"/>
                        </a:rPr>
                        <a:t/>
                      </a:r>
                      <a:br>
                        <a:rPr lang="en-AU" sz="1050" dirty="0" smtClean="0">
                          <a:solidFill>
                            <a:schemeClr val="bg1"/>
                          </a:solidFill>
                          <a:cs typeface="+mn-cs"/>
                        </a:rPr>
                      </a:br>
                      <a:r>
                        <a:rPr lang="en-AU" sz="1400" b="1" u="sng" dirty="0" smtClean="0">
                          <a:solidFill>
                            <a:schemeClr val="bg1"/>
                          </a:solidFill>
                          <a:cs typeface="+mn-cs"/>
                        </a:rPr>
                        <a:t>Next application deadline is November 8,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cs typeface="+mn-cs"/>
                        </a:rPr>
                        <a:t>For specific Masters and PhD programs in: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b="0" dirty="0" smtClean="0">
                          <a:cs typeface="+mn-cs"/>
                        </a:rPr>
                        <a:t>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b="0" dirty="0" smtClean="0">
                          <a:cs typeface="+mn-cs"/>
                        </a:rPr>
                        <a:t>Management</a:t>
                      </a:r>
                      <a:r>
                        <a:rPr lang="en-AU" sz="1800" b="0" baseline="0" dirty="0" smtClean="0">
                          <a:cs typeface="+mn-cs"/>
                        </a:rPr>
                        <a:t> in Social Spheres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b="0" baseline="0" dirty="0" smtClean="0">
                          <a:cs typeface="+mn-cs"/>
                        </a:rPr>
                        <a:t>Education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b="0" baseline="0" dirty="0" smtClean="0">
                          <a:cs typeface="+mn-cs"/>
                        </a:rPr>
                        <a:t>Medicine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b="0" baseline="0" dirty="0" smtClean="0">
                          <a:cs typeface="+mn-cs"/>
                        </a:rPr>
                        <a:t>Engineering and IT</a:t>
                      </a:r>
                      <a:endParaRPr lang="en-AU" sz="1800" b="0" dirty="0" smtClean="0">
                        <a:cs typeface="+mn-cs"/>
                      </a:endParaRPr>
                    </a:p>
                  </a:txBody>
                  <a:tcPr/>
                </a:tc>
              </a:tr>
              <a:tr h="917994">
                <a:tc gridSpan="2">
                  <a:txBody>
                    <a:bodyPr/>
                    <a:lstStyle/>
                    <a:p>
                      <a:pPr marL="0" indent="0" algn="l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A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n-cs"/>
                        </a:rPr>
                        <a:t>Conditions:</a:t>
                      </a:r>
                      <a:r>
                        <a:rPr lang="en-AU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n-cs"/>
                        </a:rPr>
                        <a:t> Must Return  to work in Russia within 3 years of graduation and work at least 3 years in scholarship field Or pay back their scholarship fund within 3 years after graduation</a:t>
                      </a:r>
                      <a:endParaRPr lang="en-AU"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800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44563"/>
            <a:ext cx="8497639" cy="611187"/>
          </a:xfrm>
        </p:spPr>
        <p:txBody>
          <a:bodyPr/>
          <a:lstStyle/>
          <a:p>
            <a:r>
              <a:rPr lang="en-US" sz="2800" dirty="0"/>
              <a:t>How to apply</a:t>
            </a:r>
            <a:endParaRPr lang="en-US" sz="2800" dirty="0">
              <a:cs typeface="Arial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496944" cy="3816424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Prospective students can apply through our trusted agents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</a:br>
            <a:endParaRPr lang="en-US" b="1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Complete applications take approximately 2-3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weeks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assess, longer if credit has been applied or if further academic requirements such as interview and folio assessment are required.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400" b="0" dirty="0">
              <a:cs typeface="Arial" charset="0"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009900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19800" y="4857750"/>
          <a:ext cx="31242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Bitmap Image" r:id="rId4" imgW="4114286" imgH="2991268" progId="PBrush">
                  <p:embed/>
                </p:oleObj>
              </mc:Choice>
              <mc:Fallback>
                <p:oleObj name="Bitmap Image" r:id="rId4" imgW="4114286" imgH="299126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57750"/>
                        <a:ext cx="31242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1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2F6728-486D-4BDB-A475-FD287513D9C0}" type="slidenum">
              <a:rPr lang="en-US" sz="900">
                <a:solidFill>
                  <a:schemeClr val="tx2"/>
                </a:solidFill>
              </a:rPr>
              <a:pPr eaLnBrk="1" hangingPunct="1"/>
              <a:t>19</a:t>
            </a:fld>
            <a:endParaRPr lang="en-US" sz="90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3157"/>
          <a:stretch/>
        </p:blipFill>
        <p:spPr>
          <a:xfrm>
            <a:off x="2051720" y="2708920"/>
            <a:ext cx="5040560" cy="309634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800" y="1052736"/>
            <a:ext cx="3888432" cy="504825"/>
          </a:xfrm>
        </p:spPr>
        <p:txBody>
          <a:bodyPr/>
          <a:lstStyle/>
          <a:p>
            <a:r>
              <a:rPr lang="en-AU" sz="4800" dirty="0" smtClean="0">
                <a:solidFill>
                  <a:srgbClr val="336699"/>
                </a:solidFill>
                <a:latin typeface="Arial"/>
                <a:cs typeface="Arial"/>
              </a:rPr>
              <a:t>Questions?</a:t>
            </a:r>
            <a:endParaRPr lang="en-US" sz="4800" dirty="0" smtClean="0">
              <a:solidFill>
                <a:srgbClr val="336699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pic>
        <p:nvPicPr>
          <p:cNvPr id="6" name="Content Placeholder 4" descr="coat-of-arms-new2.gif"/>
          <p:cNvPicPr>
            <a:picLocks noChangeAspect="1"/>
          </p:cNvPicPr>
          <p:nvPr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2736"/>
            <a:ext cx="963938" cy="1050692"/>
          </a:xfrm>
          <a:prstGeom prst="rect">
            <a:avLst/>
          </a:prstGeom>
          <a:noFill/>
          <a:ln>
            <a:noFill/>
          </a:ln>
          <a:effectLst>
            <a:outerShdw blurRad="419100" dir="16500000" sx="143000" sy="143000" algn="ctr" rotWithShape="0">
              <a:srgbClr val="000000">
                <a:alpha val="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999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8" name="Picture 12" descr="upsid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755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3427"/>
            <a:ext cx="864096" cy="691277"/>
          </a:xfrm>
          <a:prstGeom prst="rect">
            <a:avLst/>
          </a:prstGeom>
        </p:spPr>
      </p:pic>
      <p:pic>
        <p:nvPicPr>
          <p:cNvPr id="5" name="Picture 2" descr="http://flagworld.co.nz/wp-content/uploads/australian_flag_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4704"/>
            <a:ext cx="2016224" cy="137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2F6728-486D-4BDB-A475-FD287513D9C0}" type="slidenum">
              <a:rPr lang="en-US" sz="900">
                <a:solidFill>
                  <a:schemeClr val="tx2"/>
                </a:solidFill>
              </a:rPr>
              <a:pPr eaLnBrk="1" hangingPunct="1"/>
              <a:t>3</a:t>
            </a:fld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645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700808"/>
            <a:ext cx="3816424" cy="264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68960"/>
            <a:ext cx="2591520" cy="3473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4581128"/>
            <a:ext cx="43204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000" dirty="0" smtClean="0"/>
              <a:t>Siberian…. Serbian background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000" dirty="0" smtClean="0"/>
              <a:t>Paternal </a:t>
            </a:r>
            <a:r>
              <a:rPr lang="en-AU" sz="2000" dirty="0" err="1" smtClean="0"/>
              <a:t>Haplog</a:t>
            </a:r>
            <a:r>
              <a:rPr lang="en-AU" sz="2000" dirty="0" smtClean="0"/>
              <a:t> N1b1 or N-P63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000" dirty="0" smtClean="0"/>
              <a:t>Found Northern Siberia and Urals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000" b="1" u="sng" dirty="0"/>
              <a:t>Rare outside of </a:t>
            </a:r>
            <a:r>
              <a:rPr lang="en-AU" sz="2000" b="1" u="sng" dirty="0" smtClean="0"/>
              <a:t>Siberia</a:t>
            </a:r>
            <a:endParaRPr lang="en-AU" sz="2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570" y="978798"/>
            <a:ext cx="2634846" cy="1612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9532" y="989209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b="1" dirty="0" smtClean="0"/>
              <a:t>About Me</a:t>
            </a:r>
            <a:endParaRPr lang="en-A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42378" y="2636912"/>
            <a:ext cx="2634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My Family Photo</a:t>
            </a:r>
            <a:endParaRPr lang="en-AU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788024" y="2060848"/>
            <a:ext cx="1512168" cy="3312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22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D:\Documents and Settings\lloydb\Desktop\monash world 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89"/>
            <a:ext cx="8352000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B0EC89-244A-497B-8D70-294FBA5172C8}" type="slidenum">
              <a:rPr lang="en-US" sz="900">
                <a:solidFill>
                  <a:schemeClr val="tx2"/>
                </a:solidFill>
              </a:rPr>
              <a:pPr eaLnBrk="1" hangingPunct="1"/>
              <a:t>4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6758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Monash Global network</a:t>
            </a: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83" y="4136504"/>
            <a:ext cx="3143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EAFC4"/>
              </a:clrFrom>
              <a:clrTo>
                <a:srgbClr val="8EAF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3" t="18693" r="8360"/>
          <a:stretch/>
        </p:blipFill>
        <p:spPr bwMode="auto">
          <a:xfrm rot="10268991">
            <a:off x="3652411" y="3852873"/>
            <a:ext cx="190346" cy="188648"/>
          </a:xfrm>
          <a:prstGeom prst="moon">
            <a:avLst>
              <a:gd name="adj" fmla="val 7588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39551" y="1844824"/>
            <a:ext cx="8352000" cy="1080120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983913"/>
            <a:ext cx="7696967" cy="79701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Monash University Campuses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Australia ■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Malaysia 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■ South Africa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Monash University Centres:     India ■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Italy ■ 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China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Monash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College: China ■ Indonesia ■ Singapore ■ Sri Lanka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GB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endParaRPr lang="en-GB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spcAft>
                <a:spcPts val="0"/>
              </a:spcAft>
              <a:defRPr/>
            </a:pPr>
            <a:endParaRPr lang="en-GB" sz="16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92137" lvl="1" indent="0">
              <a:spcAft>
                <a:spcPts val="0"/>
              </a:spcAft>
              <a:buNone/>
              <a:defRPr/>
            </a:pPr>
            <a:endParaRPr lang="en-GB" sz="1600" b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944563"/>
            <a:ext cx="8497639" cy="611187"/>
          </a:xfrm>
        </p:spPr>
        <p:txBody>
          <a:bodyPr/>
          <a:lstStyle/>
          <a:p>
            <a:r>
              <a:rPr lang="en-AU" dirty="0"/>
              <a:t>The University’s namesake</a:t>
            </a:r>
            <a:endParaRPr lang="en-US" dirty="0"/>
          </a:p>
        </p:txBody>
      </p:sp>
      <p:pic>
        <p:nvPicPr>
          <p:cNvPr id="2160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700808"/>
            <a:ext cx="2592288" cy="334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8" name="Text Box 8"/>
          <p:cNvSpPr txBox="1">
            <a:spLocks noChangeArrowheads="1"/>
          </p:cNvSpPr>
          <p:nvPr/>
        </p:nvSpPr>
        <p:spPr bwMode="auto">
          <a:xfrm>
            <a:off x="3733800" y="1772816"/>
            <a:ext cx="48958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Sir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John Monash</a:t>
            </a:r>
          </a:p>
          <a:p>
            <a:pPr marL="266700" indent="-26670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(1865-1931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266700" indent="-266700" algn="l">
              <a:buFontTx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Engineer</a:t>
            </a:r>
          </a:p>
          <a:p>
            <a:pPr marL="266700" indent="-266700" algn="l">
              <a:buFontTx/>
              <a:buChar char="•"/>
            </a:pPr>
            <a:endParaRPr lang="en-US" sz="12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266700" indent="-266700" algn="l">
              <a:buFontTx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Commander of the Australian &amp; NZ forces in WW I</a:t>
            </a:r>
          </a:p>
          <a:p>
            <a:pPr marL="266700" indent="-266700" algn="l">
              <a:buFontTx/>
              <a:buChar char="•"/>
            </a:pPr>
            <a:endParaRPr lang="en-US" sz="12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266700" indent="-266700" algn="l">
              <a:buFontTx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Vice Chancellor</a:t>
            </a:r>
            <a:endParaRPr lang="en-AU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1606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5157192"/>
            <a:ext cx="2592288" cy="102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563888" y="5302949"/>
            <a:ext cx="5302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00" i="1" dirty="0"/>
              <a:t>"...equip yourself for life, not solely for your own benefit but for the benefit of the whole community."</a:t>
            </a:r>
          </a:p>
        </p:txBody>
      </p:sp>
    </p:spTree>
    <p:extLst>
      <p:ext uri="{BB962C8B-B14F-4D97-AF65-F5344CB8AC3E}">
        <p14:creationId xmlns:p14="http://schemas.microsoft.com/office/powerpoint/2010/main" val="34408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D:\Documents and Settings\amahler\Desktop\_B097031 2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548" y="1495150"/>
            <a:ext cx="8352000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9FF701-6F78-479A-A132-9148AA9B5FAA}" type="slidenum">
              <a:rPr lang="en-US" sz="900">
                <a:solidFill>
                  <a:schemeClr val="tx2"/>
                </a:solidFill>
              </a:rPr>
              <a:pPr eaLnBrk="1" hangingPunct="1"/>
              <a:t>6</a:t>
            </a:fld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686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Faculties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3548" y="1998264"/>
            <a:ext cx="5113338" cy="37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72000"/>
          <a:lstStyle>
            <a:lvl1pPr marL="441325" indent="-3429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AU" sz="2000" dirty="0" smtClean="0">
                <a:ln w="63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Art Design &amp; Architecture</a:t>
            </a:r>
            <a:endParaRPr lang="en-AU" sz="2000" dirty="0">
              <a:ln w="63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AU" sz="2000" dirty="0">
                <a:ln w="63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Arts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AU" sz="2000" dirty="0">
                <a:ln w="63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Business &amp; Economics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AU" sz="2000" dirty="0">
                <a:ln w="63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Education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AU" sz="2000" dirty="0">
                <a:ln w="63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Engineering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AU" sz="2000" dirty="0">
                <a:ln w="63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 Technology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AU" sz="2000" dirty="0">
                <a:ln w="63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Law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AU" sz="2000" dirty="0" smtClean="0">
                <a:ln w="63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Medicine, Nursing &amp; Health Sciences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AU" sz="2000" dirty="0" smtClean="0">
                <a:ln w="63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Pharmacy &amp; Pharmaceutical Sciences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AU" sz="2000" dirty="0" smtClean="0">
                <a:ln w="63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Science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627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2F6728-486D-4BDB-A475-FD287513D9C0}" type="slidenum">
              <a:rPr lang="en-US" sz="900">
                <a:solidFill>
                  <a:schemeClr val="tx2"/>
                </a:solidFill>
              </a:rPr>
              <a:pPr eaLnBrk="1" hangingPunct="1"/>
              <a:t>7</a:t>
            </a:fld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645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7545" y="1272966"/>
            <a:ext cx="5764730" cy="3884226"/>
            <a:chOff x="314400" y="2208221"/>
            <a:chExt cx="6696001" cy="45117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01" y="2996953"/>
              <a:ext cx="6696000" cy="372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00" y="2208221"/>
              <a:ext cx="5400000" cy="788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56176" y="2214841"/>
            <a:ext cx="2664296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7200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b="1" dirty="0"/>
              <a:t>8 out of 39 Public </a:t>
            </a:r>
            <a:br>
              <a:rPr lang="en-US" sz="1600" b="1" dirty="0"/>
            </a:br>
            <a:r>
              <a:rPr lang="en-US" sz="1600" b="1" dirty="0"/>
              <a:t>Universities</a:t>
            </a:r>
          </a:p>
          <a:p>
            <a:pPr>
              <a:spcBef>
                <a:spcPct val="20000"/>
              </a:spcBef>
            </a:pPr>
            <a:r>
              <a:rPr lang="en-US" sz="1600" dirty="0" smtClean="0"/>
              <a:t>Australia’s </a:t>
            </a:r>
            <a:r>
              <a:rPr lang="en-US" sz="1600" dirty="0"/>
              <a:t>leading research intensive universities</a:t>
            </a:r>
          </a:p>
          <a:p>
            <a:pPr>
              <a:spcBef>
                <a:spcPct val="20000"/>
              </a:spcBef>
            </a:pPr>
            <a:r>
              <a:rPr lang="en-US" sz="1600" dirty="0" smtClean="0"/>
              <a:t>70</a:t>
            </a:r>
            <a:r>
              <a:rPr lang="en-US" sz="1600" dirty="0"/>
              <a:t>% of all research income in Australia’s university system</a:t>
            </a:r>
          </a:p>
          <a:p>
            <a:pPr>
              <a:spcBef>
                <a:spcPct val="20000"/>
              </a:spcBef>
            </a:pPr>
            <a:r>
              <a:rPr lang="en-US" sz="1600" dirty="0" smtClean="0"/>
              <a:t>Enroll </a:t>
            </a:r>
            <a:r>
              <a:rPr lang="en-US" sz="1600" dirty="0"/>
              <a:t>over 50% of all PhDs in </a:t>
            </a:r>
            <a:r>
              <a:rPr lang="en-US" sz="1600" dirty="0" smtClean="0"/>
              <a:t>Australia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48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944563"/>
            <a:ext cx="8497639" cy="611187"/>
          </a:xfrm>
        </p:spPr>
        <p:txBody>
          <a:bodyPr/>
          <a:lstStyle/>
          <a:p>
            <a:r>
              <a:rPr lang="en-US" dirty="0" smtClean="0"/>
              <a:t>Australia: A </a:t>
            </a:r>
            <a:r>
              <a:rPr lang="en-US" dirty="0"/>
              <a:t>Place of Contrasts</a:t>
            </a:r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572000"/>
            <a:ext cx="34290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6858" name="Picture 10" descr="Mtbuller_vill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89175"/>
            <a:ext cx="3429000" cy="2282825"/>
          </a:xfrm>
          <a:prstGeom prst="rect">
            <a:avLst/>
          </a:prstGeom>
          <a:noFill/>
        </p:spPr>
      </p:pic>
      <p:pic>
        <p:nvPicPr>
          <p:cNvPr id="206859" name="Picture 11" descr="12-apostles-at-sunset-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86000"/>
            <a:ext cx="2513013" cy="4572000"/>
          </a:xfrm>
          <a:prstGeom prst="rect">
            <a:avLst/>
          </a:prstGeom>
          <a:noFill/>
        </p:spPr>
      </p:pic>
      <p:pic>
        <p:nvPicPr>
          <p:cNvPr id="206860" name="Picture 12" descr="west-wimmera-avenue-road-big-sk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0"/>
            <a:ext cx="3200400" cy="2400300"/>
          </a:xfrm>
          <a:prstGeom prst="rect">
            <a:avLst/>
          </a:prstGeom>
          <a:noFill/>
        </p:spPr>
      </p:pic>
      <p:pic>
        <p:nvPicPr>
          <p:cNvPr id="206861" name="Picture 13" descr="img_7831-1024x7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0"/>
            <a:ext cx="32004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3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800px-Au_maslenitsa"/>
          <p:cNvPicPr>
            <a:picLocks noChangeAspect="1" noChangeArrowheads="1"/>
          </p:cNvPicPr>
          <p:nvPr/>
        </p:nvPicPr>
        <p:blipFill>
          <a:blip r:embed="rId2"/>
          <a:srcRect l="7795"/>
          <a:stretch>
            <a:fillRect/>
          </a:stretch>
        </p:blipFill>
        <p:spPr bwMode="auto">
          <a:xfrm>
            <a:off x="3881935" y="5085184"/>
            <a:ext cx="2058217" cy="1772816"/>
          </a:xfrm>
          <a:prstGeom prst="rect">
            <a:avLst/>
          </a:prstGeom>
          <a:noFill/>
        </p:spPr>
      </p:pic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944563"/>
            <a:ext cx="8497639" cy="611187"/>
          </a:xfrm>
        </p:spPr>
        <p:txBody>
          <a:bodyPr/>
          <a:lstStyle/>
          <a:p>
            <a:r>
              <a:rPr lang="en-AU" dirty="0" smtClean="0"/>
              <a:t>Melbourne</a:t>
            </a:r>
            <a:endParaRPr lang="en-US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00808"/>
            <a:ext cx="4876800" cy="5157192"/>
          </a:xfrm>
        </p:spPr>
        <p:txBody>
          <a:bodyPr/>
          <a:lstStyle/>
          <a:p>
            <a:pPr marL="98425">
              <a:spcBef>
                <a:spcPct val="20000"/>
              </a:spcBef>
            </a:pP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Worlds most liveable city</a:t>
            </a: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marL="98425">
              <a:spcBef>
                <a:spcPct val="20000"/>
              </a:spcBef>
            </a:pP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4.5 million people</a:t>
            </a:r>
          </a:p>
          <a:p>
            <a:pPr marL="98425">
              <a:spcBef>
                <a:spcPct val="20000"/>
              </a:spcBef>
            </a:pP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Vibrant, multicultural </a:t>
            </a:r>
          </a:p>
          <a:p>
            <a:pPr marL="98425">
              <a:spcBef>
                <a:spcPct val="20000"/>
              </a:spcBef>
            </a:pP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Temperate climate</a:t>
            </a:r>
          </a:p>
          <a:p>
            <a:pPr marL="98425">
              <a:spcBef>
                <a:spcPct val="20000"/>
              </a:spcBef>
            </a:pPr>
            <a:r>
              <a:rPr lang="en-A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Cultural capital</a:t>
            </a:r>
          </a:p>
          <a:p>
            <a:pPr lvl="1"/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Restaurants</a:t>
            </a:r>
          </a:p>
          <a:p>
            <a:pPr lvl="1"/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Festivals</a:t>
            </a:r>
          </a:p>
          <a:p>
            <a:pPr lvl="1"/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Concerts</a:t>
            </a:r>
          </a:p>
          <a:p>
            <a:pPr lvl="1"/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Sport</a:t>
            </a:r>
          </a:p>
          <a:p>
            <a:pPr lvl="1"/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Parks</a:t>
            </a:r>
          </a:p>
          <a:p>
            <a:pPr marL="98425">
              <a:spcBef>
                <a:spcPct val="20000"/>
              </a:spcBef>
            </a:pPr>
            <a:endParaRPr lang="en-AU" b="1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endParaRPr lang="en-US" b="0" dirty="0"/>
          </a:p>
        </p:txBody>
      </p:sp>
      <p:pic>
        <p:nvPicPr>
          <p:cNvPr id="251909" name="Picture 5" descr="Paris_hilton_melbourne_shopping_400x300_301208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996952"/>
            <a:ext cx="1676400" cy="1296988"/>
          </a:xfrm>
          <a:prstGeom prst="rect">
            <a:avLst/>
          </a:prstGeom>
          <a:noFill/>
        </p:spPr>
      </p:pic>
      <p:pic>
        <p:nvPicPr>
          <p:cNvPr id="251910" name="Picture 6" descr="pink-600x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449888"/>
            <a:ext cx="2057400" cy="1408112"/>
          </a:xfrm>
          <a:prstGeom prst="rect">
            <a:avLst/>
          </a:prstGeom>
          <a:noFill/>
        </p:spPr>
      </p:pic>
      <p:pic>
        <p:nvPicPr>
          <p:cNvPr id="251911" name="Picture 7" descr="melbourne-f1-g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235450"/>
            <a:ext cx="2057400" cy="1244600"/>
          </a:xfrm>
          <a:prstGeom prst="rect">
            <a:avLst/>
          </a:prstGeom>
          <a:noFill/>
        </p:spPr>
      </p:pic>
      <p:pic>
        <p:nvPicPr>
          <p:cNvPr id="251912" name="Picture 8" descr="melbourne-austral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996952"/>
            <a:ext cx="1981200" cy="1422400"/>
          </a:xfrm>
          <a:prstGeom prst="rect">
            <a:avLst/>
          </a:prstGeom>
          <a:noFill/>
        </p:spPr>
      </p:pic>
      <p:pic>
        <p:nvPicPr>
          <p:cNvPr id="251913" name="Picture 9" descr="marat0115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1168152"/>
            <a:ext cx="5257800" cy="1816100"/>
          </a:xfrm>
          <a:prstGeom prst="rect">
            <a:avLst/>
          </a:prstGeom>
          <a:noFill/>
        </p:spPr>
      </p:pic>
      <p:pic>
        <p:nvPicPr>
          <p:cNvPr id="251915" name="Picture 11" descr="melbournecu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2996952"/>
            <a:ext cx="1600200" cy="2133600"/>
          </a:xfrm>
          <a:prstGeom prst="rect">
            <a:avLst/>
          </a:prstGeom>
          <a:noFill/>
        </p:spPr>
      </p:pic>
      <p:pic>
        <p:nvPicPr>
          <p:cNvPr id="251908" name="Picture 4" descr="ChadstoneGir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3150" y="4267200"/>
            <a:ext cx="172085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2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without image">
  <a:themeElements>
    <a:clrScheme name="Master without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Master without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out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nash_Masterbrand">
  <a:themeElements>
    <a:clrScheme name="Master with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Master with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15259</TotalTime>
  <Words>1063</Words>
  <Application>Microsoft Office PowerPoint</Application>
  <PresentationFormat>On-screen Show (4:3)</PresentationFormat>
  <Paragraphs>198</Paragraphs>
  <Slides>19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Master without image</vt:lpstr>
      <vt:lpstr>2_Monash_Masterbrand</vt:lpstr>
      <vt:lpstr>Bitmap Image</vt:lpstr>
      <vt:lpstr>Monash Overview</vt:lpstr>
      <vt:lpstr>PowerPoint Presentation</vt:lpstr>
      <vt:lpstr> </vt:lpstr>
      <vt:lpstr>The Monash Global network</vt:lpstr>
      <vt:lpstr>The University’s namesake</vt:lpstr>
      <vt:lpstr>Faculties</vt:lpstr>
      <vt:lpstr> </vt:lpstr>
      <vt:lpstr>Australia: A Place of Contrasts</vt:lpstr>
      <vt:lpstr>Melbourne</vt:lpstr>
      <vt:lpstr>Australia, Melbourne, Monash!</vt:lpstr>
      <vt:lpstr>Monash Life</vt:lpstr>
      <vt:lpstr>Academic Study Period</vt:lpstr>
      <vt:lpstr>Undergraduate requirements</vt:lpstr>
      <vt:lpstr>Postgraduate requirements</vt:lpstr>
      <vt:lpstr>Minimum English IELTS and TOEFL</vt:lpstr>
      <vt:lpstr>PowerPoint Presentation</vt:lpstr>
      <vt:lpstr>PowerPoint Presentation</vt:lpstr>
      <vt:lpstr>How to apply</vt:lpstr>
      <vt:lpstr>Questions?</vt:lpstr>
    </vt:vector>
  </TitlesOfParts>
  <Company>Monash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Reshmee Gunesh</dc:creator>
  <cp:lastModifiedBy>User - English</cp:lastModifiedBy>
  <cp:revision>613</cp:revision>
  <cp:lastPrinted>2015-10-26T02:23:50Z</cp:lastPrinted>
  <dcterms:created xsi:type="dcterms:W3CDTF">2013-04-21T11:31:19Z</dcterms:created>
  <dcterms:modified xsi:type="dcterms:W3CDTF">2015-10-30T05:50:25Z</dcterms:modified>
</cp:coreProperties>
</file>