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41748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3C39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41748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79374" y="6334912"/>
            <a:ext cx="8604758" cy="2133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229867" y="2805683"/>
            <a:ext cx="6490715" cy="134112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6928104" y="2805683"/>
            <a:ext cx="1164336" cy="134112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7299959" y="2805683"/>
            <a:ext cx="961644" cy="13411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41748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9/24/2015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79374" y="6334912"/>
            <a:ext cx="8604758" cy="2133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49"/>
            <a:ext cx="9143365" cy="685749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80009" y="3427221"/>
            <a:ext cx="3163570" cy="192011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0"/>
            <a:ext cx="9143999" cy="685799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9/24/2015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79374" y="6334912"/>
            <a:ext cx="8604758" cy="21337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500" y="655954"/>
            <a:ext cx="8255000" cy="375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41748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52907" y="1598929"/>
            <a:ext cx="8038185" cy="4034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3C39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374" y="6334912"/>
            <a:ext cx="8604758" cy="2133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98080" y="3765550"/>
            <a:ext cx="6815328" cy="17007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748026" y="865632"/>
            <a:ext cx="3054096" cy="215798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Основные</a:t>
            </a:r>
            <a:r>
              <a:rPr spc="-100" dirty="0"/>
              <a:t> </a:t>
            </a:r>
            <a:r>
              <a:rPr spc="-10" dirty="0"/>
              <a:t>факты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1905889"/>
            <a:ext cx="3176270" cy="34404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15" dirty="0">
                <a:solidFill>
                  <a:srgbClr val="3C3935"/>
                </a:solidFill>
                <a:latin typeface="Arial"/>
                <a:cs typeface="Arial"/>
              </a:rPr>
              <a:t>Столица</a:t>
            </a:r>
            <a:r>
              <a:rPr sz="1800" spc="-15" dirty="0">
                <a:solidFill>
                  <a:srgbClr val="3C3935"/>
                </a:solidFill>
                <a:latin typeface="Arial"/>
                <a:cs typeface="Arial"/>
              </a:rPr>
              <a:t>:</a:t>
            </a:r>
            <a:r>
              <a:rPr sz="1800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3C3935"/>
                </a:solidFill>
                <a:latin typeface="Arial"/>
                <a:cs typeface="Arial"/>
              </a:rPr>
              <a:t>Канберра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"/>
              </a:spcBef>
            </a:pPr>
            <a:endParaRPr sz="2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spc="-10" dirty="0">
                <a:solidFill>
                  <a:srgbClr val="3C3935"/>
                </a:solidFill>
                <a:latin typeface="Arial"/>
                <a:cs typeface="Arial"/>
              </a:rPr>
              <a:t>Население</a:t>
            </a:r>
            <a:r>
              <a:rPr sz="1800" spc="-10" dirty="0">
                <a:solidFill>
                  <a:srgbClr val="3C3935"/>
                </a:solidFill>
                <a:latin typeface="Arial"/>
                <a:cs typeface="Arial"/>
              </a:rPr>
              <a:t>: </a:t>
            </a:r>
            <a:r>
              <a:rPr sz="1800" spc="-5" dirty="0">
                <a:solidFill>
                  <a:srgbClr val="3C3935"/>
                </a:solidFill>
                <a:latin typeface="Arial"/>
                <a:cs typeface="Arial"/>
              </a:rPr>
              <a:t>22.5</a:t>
            </a:r>
            <a:r>
              <a:rPr sz="1800" spc="25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3C3935"/>
                </a:solidFill>
                <a:latin typeface="Arial"/>
                <a:cs typeface="Arial"/>
              </a:rPr>
              <a:t>миллионов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"/>
              </a:spcBef>
            </a:pPr>
            <a:endParaRPr sz="2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spc="-10" dirty="0">
                <a:solidFill>
                  <a:srgbClr val="3C3935"/>
                </a:solidFill>
                <a:latin typeface="Arial"/>
                <a:cs typeface="Arial"/>
              </a:rPr>
              <a:t>Площадь</a:t>
            </a:r>
            <a:r>
              <a:rPr sz="1800" spc="-10" dirty="0">
                <a:solidFill>
                  <a:srgbClr val="3C3935"/>
                </a:solidFill>
                <a:latin typeface="Arial"/>
                <a:cs typeface="Arial"/>
              </a:rPr>
              <a:t>: </a:t>
            </a:r>
            <a:r>
              <a:rPr sz="1800" spc="-5" dirty="0">
                <a:solidFill>
                  <a:srgbClr val="3C3935"/>
                </a:solidFill>
                <a:latin typeface="Arial"/>
                <a:cs typeface="Arial"/>
              </a:rPr>
              <a:t>7,692,024</a:t>
            </a:r>
            <a:r>
              <a:rPr sz="1800" spc="5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3C3935"/>
                </a:solidFill>
                <a:latin typeface="Arial"/>
                <a:cs typeface="Arial"/>
              </a:rPr>
              <a:t>км</a:t>
            </a:r>
            <a:r>
              <a:rPr sz="1800" baseline="25462" dirty="0">
                <a:solidFill>
                  <a:srgbClr val="3C3935"/>
                </a:solidFill>
                <a:latin typeface="Arial"/>
                <a:cs typeface="Arial"/>
              </a:rPr>
              <a:t>2</a:t>
            </a:r>
            <a:endParaRPr sz="1800" baseline="25462">
              <a:latin typeface="Arial"/>
              <a:cs typeface="Arial"/>
            </a:endParaRPr>
          </a:p>
          <a:p>
            <a:pPr marL="469900" marR="5080">
              <a:lnSpc>
                <a:spcPts val="1939"/>
              </a:lnSpc>
              <a:spcBef>
                <a:spcPts val="465"/>
              </a:spcBef>
            </a:pPr>
            <a:r>
              <a:rPr sz="1800" spc="-10" dirty="0">
                <a:solidFill>
                  <a:srgbClr val="3C3935"/>
                </a:solidFill>
                <a:latin typeface="Arial"/>
                <a:cs typeface="Arial"/>
              </a:rPr>
              <a:t>Крупнейший </a:t>
            </a:r>
            <a:r>
              <a:rPr sz="1800" dirty="0">
                <a:solidFill>
                  <a:srgbClr val="3C3935"/>
                </a:solidFill>
                <a:latin typeface="Arial"/>
                <a:cs typeface="Arial"/>
              </a:rPr>
              <a:t>по </a:t>
            </a:r>
            <a:r>
              <a:rPr sz="1800" spc="-15" dirty="0">
                <a:solidFill>
                  <a:srgbClr val="3C3935"/>
                </a:solidFill>
                <a:latin typeface="Arial"/>
                <a:cs typeface="Arial"/>
              </a:rPr>
              <a:t>величине  </a:t>
            </a:r>
            <a:r>
              <a:rPr sz="1800" spc="-5" dirty="0">
                <a:solidFill>
                  <a:srgbClr val="3C3935"/>
                </a:solidFill>
                <a:latin typeface="Arial"/>
                <a:cs typeface="Arial"/>
              </a:rPr>
              <a:t>остров в</a:t>
            </a:r>
            <a:r>
              <a:rPr sz="1800" spc="-55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3C3935"/>
                </a:solidFill>
                <a:latin typeface="Arial"/>
                <a:cs typeface="Arial"/>
              </a:rPr>
              <a:t>мире</a:t>
            </a:r>
            <a:endParaRPr sz="1800">
              <a:latin typeface="Arial"/>
              <a:cs typeface="Arial"/>
            </a:endParaRPr>
          </a:p>
          <a:p>
            <a:pPr marL="469900" marR="516890">
              <a:lnSpc>
                <a:spcPts val="1939"/>
              </a:lnSpc>
              <a:spcBef>
                <a:spcPts val="434"/>
              </a:spcBef>
            </a:pPr>
            <a:r>
              <a:rPr sz="1800" spc="-10" dirty="0">
                <a:solidFill>
                  <a:srgbClr val="3C3935"/>
                </a:solidFill>
                <a:latin typeface="Arial"/>
                <a:cs typeface="Arial"/>
              </a:rPr>
              <a:t>Шестая </a:t>
            </a:r>
            <a:r>
              <a:rPr sz="1800" dirty="0">
                <a:solidFill>
                  <a:srgbClr val="3C3935"/>
                </a:solidFill>
                <a:latin typeface="Arial"/>
                <a:cs typeface="Arial"/>
              </a:rPr>
              <a:t>по</a:t>
            </a:r>
            <a:r>
              <a:rPr sz="1800" spc="-30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1800" spc="-15" dirty="0">
                <a:solidFill>
                  <a:srgbClr val="3C3935"/>
                </a:solidFill>
                <a:latin typeface="Arial"/>
                <a:cs typeface="Arial"/>
              </a:rPr>
              <a:t>величине  </a:t>
            </a:r>
            <a:r>
              <a:rPr sz="1800" spc="-5" dirty="0">
                <a:solidFill>
                  <a:srgbClr val="3C3935"/>
                </a:solidFill>
                <a:latin typeface="Arial"/>
                <a:cs typeface="Arial"/>
              </a:rPr>
              <a:t>страна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4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558800">
              <a:lnSpc>
                <a:spcPts val="1939"/>
              </a:lnSpc>
            </a:pPr>
            <a:r>
              <a:rPr sz="1800" b="1" spc="-20" dirty="0">
                <a:solidFill>
                  <a:srgbClr val="3C3935"/>
                </a:solidFill>
                <a:latin typeface="Arial"/>
                <a:cs typeface="Arial"/>
              </a:rPr>
              <a:t>Валюта</a:t>
            </a:r>
            <a:r>
              <a:rPr sz="1800" spc="-20" dirty="0">
                <a:solidFill>
                  <a:srgbClr val="3C3935"/>
                </a:solidFill>
                <a:latin typeface="Arial"/>
                <a:cs typeface="Arial"/>
              </a:rPr>
              <a:t>: </a:t>
            </a:r>
            <a:r>
              <a:rPr sz="1800" spc="-5" dirty="0">
                <a:solidFill>
                  <a:srgbClr val="3C3935"/>
                </a:solidFill>
                <a:latin typeface="Arial"/>
                <a:cs typeface="Arial"/>
              </a:rPr>
              <a:t>Австралийский  </a:t>
            </a:r>
            <a:r>
              <a:rPr sz="1800" spc="-10" dirty="0">
                <a:solidFill>
                  <a:srgbClr val="3C3935"/>
                </a:solidFill>
                <a:latin typeface="Arial"/>
                <a:cs typeface="Arial"/>
              </a:rPr>
              <a:t>доллар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96657" y="6379362"/>
            <a:ext cx="1770380" cy="1339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b="1" spc="-5" dirty="0">
                <a:solidFill>
                  <a:srgbClr val="FFFFFF"/>
                </a:solidFill>
                <a:latin typeface="Arial"/>
                <a:cs typeface="Arial"/>
              </a:rPr>
              <a:t>PRESENTATION TITLE </a:t>
            </a: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GOES HER</a:t>
            </a:r>
            <a:r>
              <a:rPr sz="800" b="1" spc="-1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41748D"/>
                </a:solidFill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930777" y="1876323"/>
            <a:ext cx="4756023" cy="40525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94230" y="2983738"/>
            <a:ext cx="6097270" cy="738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800" spc="-45" dirty="0"/>
              <a:t>Почему </a:t>
            </a:r>
            <a:r>
              <a:rPr sz="4800" spc="-15" dirty="0"/>
              <a:t>Австралия</a:t>
            </a:r>
            <a:r>
              <a:rPr sz="4800" spc="-15" dirty="0">
                <a:latin typeface="Arial"/>
                <a:cs typeface="Arial"/>
              </a:rPr>
              <a:t>?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427990"/>
            <a:ext cx="4458335" cy="375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5" dirty="0"/>
              <a:t>Австралия </a:t>
            </a:r>
            <a:r>
              <a:rPr spc="-5" dirty="0"/>
              <a:t>– краткая</a:t>
            </a:r>
            <a:r>
              <a:rPr spc="50" dirty="0"/>
              <a:t> </a:t>
            </a:r>
            <a:r>
              <a:rPr spc="-5" dirty="0"/>
              <a:t>справка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1000886"/>
            <a:ext cx="7872730" cy="37909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41748D"/>
              </a:buClr>
              <a:buFont typeface="Arial"/>
              <a:buChar char="•"/>
              <a:tabLst>
                <a:tab pos="355600" algn="l"/>
              </a:tabLst>
            </a:pPr>
            <a:r>
              <a:rPr sz="2000" b="1" spc="10" dirty="0">
                <a:solidFill>
                  <a:srgbClr val="3C3935"/>
                </a:solidFill>
                <a:latin typeface="Arial"/>
                <a:cs typeface="Arial"/>
              </a:rPr>
              <a:t>13</a:t>
            </a:r>
            <a:r>
              <a:rPr sz="1950" b="1" spc="15" baseline="25641" dirty="0">
                <a:solidFill>
                  <a:srgbClr val="3C3935"/>
                </a:solidFill>
                <a:latin typeface="Arial"/>
                <a:cs typeface="Arial"/>
              </a:rPr>
              <a:t>-ая </a:t>
            </a:r>
            <a:r>
              <a:rPr sz="2000" b="1" spc="-5" dirty="0">
                <a:solidFill>
                  <a:srgbClr val="3C3935"/>
                </a:solidFill>
                <a:latin typeface="Arial"/>
                <a:cs typeface="Arial"/>
              </a:rPr>
              <a:t>крупнейшая экономика </a:t>
            </a:r>
            <a:r>
              <a:rPr sz="2000" dirty="0">
                <a:solidFill>
                  <a:srgbClr val="3C3935"/>
                </a:solidFill>
                <a:latin typeface="Arial"/>
                <a:cs typeface="Arial"/>
              </a:rPr>
              <a:t>в</a:t>
            </a:r>
            <a:r>
              <a:rPr sz="2000" spc="80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C3935"/>
                </a:solidFill>
                <a:latin typeface="Arial"/>
                <a:cs typeface="Arial"/>
              </a:rPr>
              <a:t>мире.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41748D"/>
              </a:buClr>
              <a:buFont typeface="Arial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Clr>
                <a:srgbClr val="41748D"/>
              </a:buClr>
              <a:buChar char="•"/>
              <a:tabLst>
                <a:tab pos="355600" algn="l"/>
              </a:tabLst>
            </a:pPr>
            <a:r>
              <a:rPr sz="2000" dirty="0">
                <a:solidFill>
                  <a:srgbClr val="3C3935"/>
                </a:solidFill>
                <a:latin typeface="Arial"/>
                <a:cs typeface="Arial"/>
              </a:rPr>
              <a:t>В 2012 </a:t>
            </a:r>
            <a:r>
              <a:rPr sz="2000" spc="-25" dirty="0">
                <a:solidFill>
                  <a:srgbClr val="3C3935"/>
                </a:solidFill>
                <a:latin typeface="Arial"/>
                <a:cs typeface="Arial"/>
              </a:rPr>
              <a:t>году </a:t>
            </a:r>
            <a:r>
              <a:rPr sz="2000" spc="-5" dirty="0">
                <a:solidFill>
                  <a:srgbClr val="3C3935"/>
                </a:solidFill>
                <a:latin typeface="Arial"/>
                <a:cs typeface="Arial"/>
              </a:rPr>
              <a:t>Австралия </a:t>
            </a:r>
            <a:r>
              <a:rPr sz="2000" dirty="0">
                <a:solidFill>
                  <a:srgbClr val="3C3935"/>
                </a:solidFill>
                <a:latin typeface="Arial"/>
                <a:cs typeface="Arial"/>
              </a:rPr>
              <a:t>занимала </a:t>
            </a:r>
            <a:r>
              <a:rPr sz="2000" b="1" spc="-15" dirty="0">
                <a:solidFill>
                  <a:srgbClr val="3C3935"/>
                </a:solidFill>
                <a:latin typeface="Arial"/>
                <a:cs typeface="Arial"/>
              </a:rPr>
              <a:t>пятое место </a:t>
            </a:r>
            <a:r>
              <a:rPr sz="2000" b="1" dirty="0">
                <a:solidFill>
                  <a:srgbClr val="3C3935"/>
                </a:solidFill>
                <a:latin typeface="Arial"/>
                <a:cs typeface="Arial"/>
              </a:rPr>
              <a:t>в мире по  </a:t>
            </a:r>
            <a:r>
              <a:rPr sz="2000" b="1" spc="-20" dirty="0">
                <a:solidFill>
                  <a:srgbClr val="3C3935"/>
                </a:solidFill>
                <a:latin typeface="Arial"/>
                <a:cs typeface="Arial"/>
              </a:rPr>
              <a:t>устойчивости </a:t>
            </a:r>
            <a:r>
              <a:rPr sz="2000" b="1" dirty="0">
                <a:solidFill>
                  <a:srgbClr val="3C3935"/>
                </a:solidFill>
                <a:latin typeface="Arial"/>
                <a:cs typeface="Arial"/>
              </a:rPr>
              <a:t>к </a:t>
            </a:r>
            <a:r>
              <a:rPr sz="2000" b="1" spc="-5" dirty="0">
                <a:solidFill>
                  <a:srgbClr val="3C3935"/>
                </a:solidFill>
                <a:latin typeface="Arial"/>
                <a:cs typeface="Arial"/>
              </a:rPr>
              <a:t>экономическим </a:t>
            </a:r>
            <a:r>
              <a:rPr sz="2000" b="1" spc="5" dirty="0">
                <a:solidFill>
                  <a:srgbClr val="3C3935"/>
                </a:solidFill>
                <a:latin typeface="Arial"/>
                <a:cs typeface="Arial"/>
              </a:rPr>
              <a:t>кризисам </a:t>
            </a:r>
            <a:r>
              <a:rPr sz="2000" dirty="0">
                <a:solidFill>
                  <a:srgbClr val="3C3935"/>
                </a:solidFill>
                <a:latin typeface="Arial"/>
                <a:cs typeface="Arial"/>
              </a:rPr>
              <a:t>(в </a:t>
            </a:r>
            <a:r>
              <a:rPr sz="2000" spc="-10" dirty="0">
                <a:solidFill>
                  <a:srgbClr val="3C3935"/>
                </a:solidFill>
                <a:latin typeface="Arial"/>
                <a:cs typeface="Arial"/>
              </a:rPr>
              <a:t>среднем</a:t>
            </a:r>
            <a:r>
              <a:rPr sz="2000" spc="-90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3C3935"/>
                </a:solidFill>
                <a:latin typeface="Arial"/>
                <a:cs typeface="Arial"/>
              </a:rPr>
              <a:t>первое  место </a:t>
            </a:r>
            <a:r>
              <a:rPr sz="2000" dirty="0">
                <a:solidFill>
                  <a:srgbClr val="3C3935"/>
                </a:solidFill>
                <a:latin typeface="Arial"/>
                <a:cs typeface="Arial"/>
              </a:rPr>
              <a:t>с 2008 </a:t>
            </a:r>
            <a:r>
              <a:rPr sz="2000" spc="-5" dirty="0">
                <a:solidFill>
                  <a:srgbClr val="3C3935"/>
                </a:solidFill>
                <a:latin typeface="Arial"/>
                <a:cs typeface="Arial"/>
              </a:rPr>
              <a:t>по </a:t>
            </a:r>
            <a:r>
              <a:rPr sz="2000" dirty="0">
                <a:solidFill>
                  <a:srgbClr val="3C3935"/>
                </a:solidFill>
                <a:latin typeface="Arial"/>
                <a:cs typeface="Arial"/>
              </a:rPr>
              <a:t>2012</a:t>
            </a:r>
            <a:r>
              <a:rPr sz="2000" spc="-120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3C3935"/>
                </a:solidFill>
                <a:latin typeface="Arial"/>
                <a:cs typeface="Arial"/>
              </a:rPr>
              <a:t>годы).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41748D"/>
              </a:buClr>
              <a:buFont typeface="Arial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marR="1107440" indent="-342900">
              <a:lnSpc>
                <a:spcPct val="100000"/>
              </a:lnSpc>
              <a:buClr>
                <a:srgbClr val="41748D"/>
              </a:buClr>
              <a:buFont typeface="Arial"/>
              <a:buChar char="•"/>
              <a:tabLst>
                <a:tab pos="355600" algn="l"/>
              </a:tabLst>
            </a:pPr>
            <a:r>
              <a:rPr sz="2000" b="1" spc="-15" dirty="0">
                <a:solidFill>
                  <a:srgbClr val="3C3935"/>
                </a:solidFill>
                <a:latin typeface="Arial"/>
                <a:cs typeface="Arial"/>
              </a:rPr>
              <a:t>Второе место </a:t>
            </a:r>
            <a:r>
              <a:rPr sz="2000" b="1" dirty="0">
                <a:solidFill>
                  <a:srgbClr val="3C3935"/>
                </a:solidFill>
                <a:latin typeface="Arial"/>
                <a:cs typeface="Arial"/>
              </a:rPr>
              <a:t>в мире </a:t>
            </a:r>
            <a:r>
              <a:rPr sz="2000" spc="-5" dirty="0">
                <a:solidFill>
                  <a:srgbClr val="3C3935"/>
                </a:solidFill>
                <a:latin typeface="Arial"/>
                <a:cs typeface="Arial"/>
              </a:rPr>
              <a:t>по рейтингу «</a:t>
            </a:r>
            <a:r>
              <a:rPr sz="2000" i="1" spc="-5" dirty="0">
                <a:solidFill>
                  <a:srgbClr val="3C3935"/>
                </a:solidFill>
                <a:latin typeface="Arial"/>
                <a:cs typeface="Arial"/>
              </a:rPr>
              <a:t>Индекс развития  </a:t>
            </a:r>
            <a:r>
              <a:rPr sz="2000" i="1" spc="-25" dirty="0">
                <a:solidFill>
                  <a:srgbClr val="3C3935"/>
                </a:solidFill>
                <a:latin typeface="Arial"/>
                <a:cs typeface="Arial"/>
              </a:rPr>
              <a:t>человеческого </a:t>
            </a:r>
            <a:r>
              <a:rPr sz="2000" i="1" spc="-5" dirty="0">
                <a:solidFill>
                  <a:srgbClr val="3C3935"/>
                </a:solidFill>
                <a:latin typeface="Arial"/>
                <a:cs typeface="Arial"/>
              </a:rPr>
              <a:t>потенциала» </a:t>
            </a:r>
            <a:r>
              <a:rPr sz="2000" dirty="0">
                <a:solidFill>
                  <a:srgbClr val="3C3935"/>
                </a:solidFill>
                <a:latin typeface="Arial"/>
                <a:cs typeface="Arial"/>
              </a:rPr>
              <a:t>(HDI index)</a:t>
            </a:r>
            <a:r>
              <a:rPr sz="2000" spc="-45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C3935"/>
                </a:solidFill>
                <a:latin typeface="Arial"/>
                <a:cs typeface="Arial"/>
              </a:rPr>
              <a:t>–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480"/>
              </a:spcBef>
              <a:buClr>
                <a:srgbClr val="41748D"/>
              </a:buClr>
              <a:buChar char="–"/>
              <a:tabLst>
                <a:tab pos="756920" algn="l"/>
              </a:tabLst>
            </a:pPr>
            <a:r>
              <a:rPr sz="2000" spc="-10" dirty="0">
                <a:solidFill>
                  <a:srgbClr val="3C3935"/>
                </a:solidFill>
                <a:latin typeface="Arial"/>
                <a:cs typeface="Arial"/>
              </a:rPr>
              <a:t>здравоохранение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480"/>
              </a:spcBef>
              <a:buClr>
                <a:srgbClr val="41748D"/>
              </a:buClr>
              <a:buChar char="–"/>
              <a:tabLst>
                <a:tab pos="756920" algn="l"/>
              </a:tabLst>
            </a:pPr>
            <a:r>
              <a:rPr sz="2000" spc="-5" dirty="0">
                <a:solidFill>
                  <a:srgbClr val="3C3935"/>
                </a:solidFill>
                <a:latin typeface="Arial"/>
                <a:cs typeface="Arial"/>
              </a:rPr>
              <a:t>образования</a:t>
            </a:r>
            <a:r>
              <a:rPr sz="2000" spc="-130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C3935"/>
                </a:solidFill>
                <a:latin typeface="Arial"/>
                <a:cs typeface="Arial"/>
              </a:rPr>
              <a:t>и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480"/>
              </a:spcBef>
              <a:buClr>
                <a:srgbClr val="41748D"/>
              </a:buClr>
              <a:buChar char="–"/>
              <a:tabLst>
                <a:tab pos="756920" algn="l"/>
              </a:tabLst>
            </a:pPr>
            <a:r>
              <a:rPr sz="2000" spc="-5" dirty="0">
                <a:solidFill>
                  <a:srgbClr val="3C3935"/>
                </a:solidFill>
                <a:latin typeface="Arial"/>
                <a:cs typeface="Arial"/>
              </a:rPr>
              <a:t>уровень </a:t>
            </a:r>
            <a:r>
              <a:rPr sz="2000" spc="-15" dirty="0">
                <a:solidFill>
                  <a:srgbClr val="3C3935"/>
                </a:solidFill>
                <a:latin typeface="Arial"/>
                <a:cs typeface="Arial"/>
              </a:rPr>
              <a:t>доходов</a:t>
            </a:r>
            <a:r>
              <a:rPr sz="2000" spc="-110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3C3935"/>
                </a:solidFill>
                <a:latin typeface="Arial"/>
                <a:cs typeface="Arial"/>
              </a:rPr>
              <a:t>населения.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7100" y="593471"/>
            <a:ext cx="7208520" cy="375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5" dirty="0"/>
              <a:t>Австралия </a:t>
            </a:r>
            <a:r>
              <a:rPr spc="-5" dirty="0"/>
              <a:t>– </a:t>
            </a:r>
            <a:r>
              <a:rPr spc="-15" dirty="0"/>
              <a:t>глобальный </a:t>
            </a:r>
            <a:r>
              <a:rPr dirty="0"/>
              <a:t>лидер в</a:t>
            </a:r>
            <a:r>
              <a:rPr spc="75" dirty="0"/>
              <a:t> </a:t>
            </a:r>
            <a:r>
              <a:rPr spc="-10" dirty="0"/>
              <a:t>образовании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8728" y="1261109"/>
            <a:ext cx="7802245" cy="4272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41748D"/>
              </a:buClr>
              <a:buFont typeface="Arial"/>
              <a:buChar char="•"/>
              <a:tabLst>
                <a:tab pos="355600" algn="l"/>
              </a:tabLst>
            </a:pPr>
            <a:r>
              <a:rPr sz="2200" b="1" spc="-5" dirty="0">
                <a:solidFill>
                  <a:srgbClr val="3C3935"/>
                </a:solidFill>
                <a:latin typeface="Arial"/>
                <a:cs typeface="Arial"/>
              </a:rPr>
              <a:t>8 </a:t>
            </a:r>
            <a:r>
              <a:rPr sz="2200" b="1" spc="-10" dirty="0">
                <a:solidFill>
                  <a:srgbClr val="3C3935"/>
                </a:solidFill>
                <a:latin typeface="Arial"/>
                <a:cs typeface="Arial"/>
              </a:rPr>
              <a:t>из </a:t>
            </a:r>
            <a:r>
              <a:rPr sz="2200" b="1" spc="-5" dirty="0">
                <a:solidFill>
                  <a:srgbClr val="3C3935"/>
                </a:solidFill>
                <a:latin typeface="Arial"/>
                <a:cs typeface="Arial"/>
              </a:rPr>
              <a:t>100 </a:t>
            </a:r>
            <a:r>
              <a:rPr sz="2200" b="1" spc="-15" dirty="0">
                <a:solidFill>
                  <a:srgbClr val="3C3935"/>
                </a:solidFill>
                <a:latin typeface="Arial"/>
                <a:cs typeface="Arial"/>
              </a:rPr>
              <a:t>ведущих университетов</a:t>
            </a:r>
            <a:r>
              <a:rPr sz="2200" b="1" spc="165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200" spc="-5" dirty="0">
                <a:solidFill>
                  <a:srgbClr val="3C3935"/>
                </a:solidFill>
                <a:latin typeface="Arial"/>
                <a:cs typeface="Arial"/>
              </a:rPr>
              <a:t>мира</a:t>
            </a:r>
            <a:endParaRPr sz="2200">
              <a:latin typeface="Arial"/>
              <a:cs typeface="Arial"/>
            </a:endParaRPr>
          </a:p>
          <a:p>
            <a:pPr marL="355600" marR="1616075" indent="-342900">
              <a:lnSpc>
                <a:spcPct val="100000"/>
              </a:lnSpc>
              <a:spcBef>
                <a:spcPts val="1130"/>
              </a:spcBef>
              <a:buClr>
                <a:srgbClr val="41748D"/>
              </a:buClr>
              <a:buFont typeface="Arial"/>
              <a:buChar char="•"/>
              <a:tabLst>
                <a:tab pos="355600" algn="l"/>
              </a:tabLst>
            </a:pPr>
            <a:r>
              <a:rPr sz="2200" b="1" spc="-5" dirty="0">
                <a:solidFill>
                  <a:srgbClr val="3C3935"/>
                </a:solidFill>
                <a:latin typeface="Arial"/>
                <a:cs typeface="Arial"/>
              </a:rPr>
              <a:t>8-е </a:t>
            </a:r>
            <a:r>
              <a:rPr sz="2200" b="1" spc="-20" dirty="0">
                <a:solidFill>
                  <a:srgbClr val="3C3935"/>
                </a:solidFill>
                <a:latin typeface="Arial"/>
                <a:cs typeface="Arial"/>
              </a:rPr>
              <a:t>место </a:t>
            </a:r>
            <a:r>
              <a:rPr sz="2200" spc="-5" dirty="0">
                <a:solidFill>
                  <a:srgbClr val="3C3935"/>
                </a:solidFill>
                <a:latin typeface="Arial"/>
                <a:cs typeface="Arial"/>
              </a:rPr>
              <a:t>в мире в </a:t>
            </a:r>
            <a:r>
              <a:rPr sz="2200" spc="-10" dirty="0">
                <a:solidFill>
                  <a:srgbClr val="3C3935"/>
                </a:solidFill>
                <a:latin typeface="Arial"/>
                <a:cs typeface="Arial"/>
              </a:rPr>
              <a:t>рейтинге </a:t>
            </a:r>
            <a:r>
              <a:rPr sz="2200" spc="-5" dirty="0">
                <a:solidFill>
                  <a:srgbClr val="3C3935"/>
                </a:solidFill>
                <a:latin typeface="Arial"/>
                <a:cs typeface="Arial"/>
              </a:rPr>
              <a:t>лучших систем  </a:t>
            </a:r>
            <a:r>
              <a:rPr sz="2200" spc="-15" dirty="0">
                <a:solidFill>
                  <a:srgbClr val="3C3935"/>
                </a:solidFill>
                <a:latin typeface="Arial"/>
                <a:cs typeface="Arial"/>
              </a:rPr>
              <a:t>университетского </a:t>
            </a:r>
            <a:r>
              <a:rPr sz="2200" spc="-10" dirty="0">
                <a:solidFill>
                  <a:srgbClr val="3C3935"/>
                </a:solidFill>
                <a:latin typeface="Arial"/>
                <a:cs typeface="Arial"/>
              </a:rPr>
              <a:t>образования </a:t>
            </a:r>
            <a:r>
              <a:rPr sz="2200" spc="-5" dirty="0">
                <a:solidFill>
                  <a:srgbClr val="3C3935"/>
                </a:solidFill>
                <a:latin typeface="Arial"/>
                <a:cs typeface="Arial"/>
              </a:rPr>
              <a:t>(</a:t>
            </a:r>
            <a:r>
              <a:rPr sz="2200" i="1" spc="-5" dirty="0">
                <a:solidFill>
                  <a:srgbClr val="3C3935"/>
                </a:solidFill>
                <a:latin typeface="Arial"/>
                <a:cs typeface="Arial"/>
              </a:rPr>
              <a:t>опережая  </a:t>
            </a:r>
            <a:r>
              <a:rPr sz="2200" i="1" spc="-10" dirty="0">
                <a:solidFill>
                  <a:srgbClr val="3C3935"/>
                </a:solidFill>
                <a:latin typeface="Arial"/>
                <a:cs typeface="Arial"/>
              </a:rPr>
              <a:t>Великобританию, </a:t>
            </a:r>
            <a:r>
              <a:rPr sz="2200" i="1" spc="-15" dirty="0">
                <a:solidFill>
                  <a:srgbClr val="3C3935"/>
                </a:solidFill>
                <a:latin typeface="Arial"/>
                <a:cs typeface="Arial"/>
              </a:rPr>
              <a:t>Германию, </a:t>
            </a:r>
            <a:r>
              <a:rPr sz="2200" i="1" spc="-5" dirty="0">
                <a:solidFill>
                  <a:srgbClr val="3C3935"/>
                </a:solidFill>
                <a:latin typeface="Arial"/>
                <a:cs typeface="Arial"/>
              </a:rPr>
              <a:t>Японию,</a:t>
            </a:r>
            <a:r>
              <a:rPr sz="2200" i="1" spc="25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200" i="1" dirty="0">
                <a:solidFill>
                  <a:srgbClr val="3C3935"/>
                </a:solidFill>
                <a:latin typeface="Arial"/>
                <a:cs typeface="Arial"/>
              </a:rPr>
              <a:t>2009</a:t>
            </a:r>
            <a:r>
              <a:rPr sz="2200" dirty="0">
                <a:solidFill>
                  <a:srgbClr val="3C3935"/>
                </a:solidFill>
                <a:latin typeface="Arial"/>
                <a:cs typeface="Arial"/>
              </a:rPr>
              <a:t>)</a:t>
            </a:r>
            <a:endParaRPr sz="2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1130"/>
              </a:spcBef>
              <a:buClr>
                <a:srgbClr val="41748D"/>
              </a:buClr>
              <a:buFont typeface="Arial"/>
              <a:buChar char="•"/>
              <a:tabLst>
                <a:tab pos="355600" algn="l"/>
              </a:tabLst>
            </a:pPr>
            <a:r>
              <a:rPr sz="2200" b="1" spc="-20" dirty="0">
                <a:solidFill>
                  <a:srgbClr val="3C3935"/>
                </a:solidFill>
                <a:latin typeface="Arial"/>
                <a:cs typeface="Arial"/>
              </a:rPr>
              <a:t>Университеты </a:t>
            </a:r>
            <a:r>
              <a:rPr sz="2200" b="1" spc="-5" dirty="0">
                <a:solidFill>
                  <a:srgbClr val="3C3935"/>
                </a:solidFill>
                <a:latin typeface="Arial"/>
                <a:cs typeface="Arial"/>
              </a:rPr>
              <a:t>в </a:t>
            </a:r>
            <a:r>
              <a:rPr sz="2200" b="1" spc="-15" dirty="0">
                <a:solidFill>
                  <a:srgbClr val="3C3935"/>
                </a:solidFill>
                <a:latin typeface="Arial"/>
                <a:cs typeface="Arial"/>
              </a:rPr>
              <a:t>числе </a:t>
            </a:r>
            <a:r>
              <a:rPr sz="2200" b="1" spc="-5" dirty="0">
                <a:solidFill>
                  <a:srgbClr val="3C3935"/>
                </a:solidFill>
                <a:latin typeface="Arial"/>
                <a:cs typeface="Arial"/>
              </a:rPr>
              <a:t>50 </a:t>
            </a:r>
            <a:r>
              <a:rPr sz="2200" b="1" spc="-15" dirty="0">
                <a:solidFill>
                  <a:srgbClr val="3C3935"/>
                </a:solidFill>
                <a:latin typeface="Arial"/>
                <a:cs typeface="Arial"/>
              </a:rPr>
              <a:t>ведущих </a:t>
            </a:r>
            <a:r>
              <a:rPr sz="2200" b="1" spc="-5" dirty="0">
                <a:solidFill>
                  <a:srgbClr val="3C3935"/>
                </a:solidFill>
                <a:latin typeface="Arial"/>
                <a:cs typeface="Arial"/>
              </a:rPr>
              <a:t>по </a:t>
            </a:r>
            <a:r>
              <a:rPr sz="2200" b="1" spc="-10" dirty="0">
                <a:solidFill>
                  <a:srgbClr val="3C3935"/>
                </a:solidFill>
                <a:latin typeface="Arial"/>
                <a:cs typeface="Arial"/>
              </a:rPr>
              <a:t>направлениям:  </a:t>
            </a:r>
            <a:r>
              <a:rPr sz="2200" spc="-5" dirty="0">
                <a:solidFill>
                  <a:srgbClr val="3C3935"/>
                </a:solidFill>
                <a:latin typeface="Arial"/>
                <a:cs typeface="Arial"/>
              </a:rPr>
              <a:t>Arts and Humanities; Clinical, </a:t>
            </a:r>
            <a:r>
              <a:rPr sz="2200" dirty="0">
                <a:solidFill>
                  <a:srgbClr val="3C3935"/>
                </a:solidFill>
                <a:latin typeface="Arial"/>
                <a:cs typeface="Arial"/>
              </a:rPr>
              <a:t>Pre-clinical </a:t>
            </a:r>
            <a:r>
              <a:rPr sz="2200" spc="-5" dirty="0">
                <a:solidFill>
                  <a:srgbClr val="3C3935"/>
                </a:solidFill>
                <a:latin typeface="Arial"/>
                <a:cs typeface="Arial"/>
              </a:rPr>
              <a:t>&amp; Health;  Engineering &amp; </a:t>
            </a:r>
            <a:r>
              <a:rPr sz="2200" spc="-25" dirty="0">
                <a:solidFill>
                  <a:srgbClr val="3C3935"/>
                </a:solidFill>
                <a:latin typeface="Arial"/>
                <a:cs typeface="Arial"/>
              </a:rPr>
              <a:t>Technology; </a:t>
            </a:r>
            <a:r>
              <a:rPr sz="2200" spc="-5" dirty="0">
                <a:solidFill>
                  <a:srgbClr val="3C3935"/>
                </a:solidFill>
                <a:latin typeface="Arial"/>
                <a:cs typeface="Arial"/>
              </a:rPr>
              <a:t>Physical Sciences and Life  Sciences.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130"/>
              </a:spcBef>
              <a:buClr>
                <a:srgbClr val="41748D"/>
              </a:buClr>
              <a:buFont typeface="Arial"/>
              <a:buChar char="•"/>
              <a:tabLst>
                <a:tab pos="355600" algn="l"/>
              </a:tabLst>
            </a:pPr>
            <a:r>
              <a:rPr sz="2200" b="1" spc="-10" dirty="0">
                <a:solidFill>
                  <a:srgbClr val="3C3935"/>
                </a:solidFill>
                <a:latin typeface="Arial"/>
                <a:cs typeface="Arial"/>
              </a:rPr>
              <a:t>Стипендии Правительства </a:t>
            </a:r>
            <a:r>
              <a:rPr sz="2200" b="1" spc="-5" dirty="0">
                <a:solidFill>
                  <a:srgbClr val="3C3935"/>
                </a:solidFill>
                <a:latin typeface="Arial"/>
                <a:cs typeface="Arial"/>
              </a:rPr>
              <a:t>для</a:t>
            </a:r>
            <a:r>
              <a:rPr sz="2200" b="1" spc="110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200" b="1" spc="-10" dirty="0">
                <a:solidFill>
                  <a:srgbClr val="3C3935"/>
                </a:solidFill>
                <a:latin typeface="Arial"/>
                <a:cs typeface="Arial"/>
              </a:rPr>
              <a:t>иностранных</a:t>
            </a:r>
            <a:endParaRPr sz="22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2200" b="1" spc="-15" dirty="0">
                <a:solidFill>
                  <a:srgbClr val="3C3935"/>
                </a:solidFill>
                <a:latin typeface="Arial"/>
                <a:cs typeface="Arial"/>
              </a:rPr>
              <a:t>студентов </a:t>
            </a:r>
            <a:r>
              <a:rPr sz="2200" spc="-5" dirty="0">
                <a:solidFill>
                  <a:srgbClr val="3C3935"/>
                </a:solidFill>
                <a:latin typeface="Arial"/>
                <a:cs typeface="Arial"/>
              </a:rPr>
              <a:t>&gt;</a:t>
            </a:r>
            <a:r>
              <a:rPr sz="2200" spc="55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200" spc="-5" dirty="0">
                <a:solidFill>
                  <a:srgbClr val="3C3935"/>
                </a:solidFill>
                <a:latin typeface="Arial"/>
                <a:cs typeface="Arial"/>
              </a:rPr>
              <a:t>$200,000,000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125"/>
              </a:spcBef>
              <a:buClr>
                <a:srgbClr val="41748D"/>
              </a:buClr>
              <a:buFont typeface="Arial"/>
              <a:buChar char="•"/>
              <a:tabLst>
                <a:tab pos="355600" algn="l"/>
              </a:tabLst>
            </a:pPr>
            <a:r>
              <a:rPr sz="2200" b="1" spc="-5" dirty="0">
                <a:solidFill>
                  <a:srgbClr val="3C3935"/>
                </a:solidFill>
                <a:latin typeface="Arial"/>
                <a:cs typeface="Arial"/>
              </a:rPr>
              <a:t>&gt; 22,000 </a:t>
            </a:r>
            <a:r>
              <a:rPr sz="2200" spc="-5" dirty="0">
                <a:solidFill>
                  <a:srgbClr val="3C3935"/>
                </a:solidFill>
                <a:latin typeface="Arial"/>
                <a:cs typeface="Arial"/>
              </a:rPr>
              <a:t>программ в </a:t>
            </a:r>
            <a:r>
              <a:rPr sz="2200" spc="-15" dirty="0">
                <a:solidFill>
                  <a:srgbClr val="3C3935"/>
                </a:solidFill>
                <a:latin typeface="Arial"/>
                <a:cs typeface="Arial"/>
              </a:rPr>
              <a:t>более </a:t>
            </a:r>
            <a:r>
              <a:rPr sz="2200" spc="-5" dirty="0">
                <a:solidFill>
                  <a:srgbClr val="3C3935"/>
                </a:solidFill>
                <a:latin typeface="Arial"/>
                <a:cs typeface="Arial"/>
              </a:rPr>
              <a:t>чем 1,100</a:t>
            </a:r>
            <a:r>
              <a:rPr sz="2200" spc="120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200" spc="-5" dirty="0">
                <a:solidFill>
                  <a:srgbClr val="3C3935"/>
                </a:solidFill>
                <a:latin typeface="Arial"/>
                <a:cs typeface="Arial"/>
              </a:rPr>
              <a:t>институтах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7936" y="4021835"/>
            <a:ext cx="2367915" cy="668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595"/>
              </a:lnSpc>
            </a:pP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ВЫСШЕЕ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595"/>
              </a:lnSpc>
            </a:pPr>
            <a:r>
              <a:rPr sz="2400" b="1" spc="-40" dirty="0">
                <a:solidFill>
                  <a:srgbClr val="FFFFFF"/>
                </a:solidFill>
                <a:latin typeface="Arial"/>
                <a:cs typeface="Arial"/>
              </a:rPr>
              <a:t>ОБРАЗОВАНИЕ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4260" y="535813"/>
            <a:ext cx="5306060" cy="375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Высшее </a:t>
            </a:r>
            <a:r>
              <a:rPr spc="-10" dirty="0"/>
              <a:t>образование </a:t>
            </a:r>
            <a:r>
              <a:rPr dirty="0"/>
              <a:t>в</a:t>
            </a:r>
            <a:r>
              <a:rPr spc="10" dirty="0"/>
              <a:t> </a:t>
            </a:r>
            <a:r>
              <a:rPr spc="-15" dirty="0"/>
              <a:t>Австралии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52907" y="1598929"/>
            <a:ext cx="8133893" cy="40472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5470" indent="-342900">
              <a:lnSpc>
                <a:spcPct val="100000"/>
              </a:lnSpc>
              <a:buClr>
                <a:srgbClr val="41748D"/>
              </a:buClr>
              <a:buFont typeface="Arial"/>
              <a:buChar char="•"/>
              <a:tabLst>
                <a:tab pos="586105" algn="l"/>
              </a:tabLst>
            </a:pPr>
            <a:r>
              <a:rPr spc="-5" dirty="0">
                <a:latin typeface="Arial"/>
                <a:cs typeface="Arial"/>
              </a:rPr>
              <a:t>40 </a:t>
            </a:r>
            <a:r>
              <a:rPr spc="-15" dirty="0"/>
              <a:t>университетов, </a:t>
            </a:r>
            <a:r>
              <a:rPr dirty="0"/>
              <a:t>из</a:t>
            </a:r>
            <a:r>
              <a:rPr spc="-30" dirty="0"/>
              <a:t> </a:t>
            </a:r>
            <a:r>
              <a:rPr spc="-10" dirty="0"/>
              <a:t>которых</a:t>
            </a:r>
          </a:p>
          <a:p>
            <a:pPr marL="699770">
              <a:lnSpc>
                <a:spcPct val="100000"/>
              </a:lnSpc>
              <a:spcBef>
                <a:spcPts val="2020"/>
              </a:spcBef>
            </a:pPr>
            <a:r>
              <a:rPr dirty="0">
                <a:solidFill>
                  <a:srgbClr val="41748D"/>
                </a:solidFill>
              </a:rPr>
              <a:t>– </a:t>
            </a:r>
            <a:r>
              <a:rPr spc="-5" dirty="0">
                <a:latin typeface="Arial"/>
                <a:cs typeface="Arial"/>
              </a:rPr>
              <a:t>37 </a:t>
            </a:r>
            <a:r>
              <a:rPr dirty="0">
                <a:latin typeface="Arial"/>
                <a:cs typeface="Arial"/>
              </a:rPr>
              <a:t>- </a:t>
            </a:r>
            <a:r>
              <a:rPr spc="-15" dirty="0"/>
              <a:t>государственные</a:t>
            </a:r>
            <a:r>
              <a:rPr spc="240" dirty="0"/>
              <a:t> </a:t>
            </a:r>
            <a:r>
              <a:rPr spc="-40" dirty="0"/>
              <a:t>ВУЗы</a:t>
            </a:r>
          </a:p>
          <a:p>
            <a:pPr marL="585470" indent="-342900">
              <a:lnSpc>
                <a:spcPct val="100000"/>
              </a:lnSpc>
              <a:spcBef>
                <a:spcPts val="2014"/>
              </a:spcBef>
              <a:buClr>
                <a:srgbClr val="41748D"/>
              </a:buClr>
              <a:buFont typeface="Arial"/>
              <a:buChar char="•"/>
              <a:tabLst>
                <a:tab pos="586105" algn="l"/>
              </a:tabLst>
            </a:pPr>
            <a:r>
              <a:rPr dirty="0">
                <a:latin typeface="Arial"/>
                <a:cs typeface="Arial"/>
              </a:rPr>
              <a:t>&gt; </a:t>
            </a:r>
            <a:r>
              <a:rPr spc="-5" dirty="0">
                <a:latin typeface="Arial"/>
                <a:cs typeface="Arial"/>
              </a:rPr>
              <a:t>150 </a:t>
            </a:r>
            <a:r>
              <a:rPr spc="-5" dirty="0"/>
              <a:t>других </a:t>
            </a:r>
            <a:r>
              <a:rPr dirty="0"/>
              <a:t>институтов </a:t>
            </a:r>
            <a:r>
              <a:rPr spc="-10" dirty="0"/>
              <a:t>высшего</a:t>
            </a:r>
            <a:r>
              <a:rPr spc="-80" dirty="0"/>
              <a:t> </a:t>
            </a:r>
            <a:r>
              <a:rPr spc="-10" dirty="0"/>
              <a:t>образования</a:t>
            </a:r>
          </a:p>
          <a:p>
            <a:pPr marL="585470" indent="-342900">
              <a:lnSpc>
                <a:spcPct val="100000"/>
              </a:lnSpc>
              <a:spcBef>
                <a:spcPts val="2014"/>
              </a:spcBef>
              <a:buClr>
                <a:srgbClr val="41748D"/>
              </a:buClr>
              <a:buChar char="•"/>
              <a:tabLst>
                <a:tab pos="586105" algn="l"/>
                <a:tab pos="6268085" algn="l"/>
              </a:tabLst>
            </a:pPr>
            <a:r>
              <a:rPr spc="-15" dirty="0"/>
              <a:t>Растущее  </a:t>
            </a:r>
            <a:r>
              <a:rPr spc="5" dirty="0"/>
              <a:t>число</a:t>
            </a:r>
            <a:r>
              <a:rPr spc="310" dirty="0"/>
              <a:t> </a:t>
            </a:r>
            <a:r>
              <a:rPr spc="-10" dirty="0"/>
              <a:t>зарубежных</a:t>
            </a:r>
            <a:r>
              <a:rPr spc="445" dirty="0"/>
              <a:t> </a:t>
            </a:r>
            <a:r>
              <a:rPr spc="5" dirty="0"/>
              <a:t>кампусов	</a:t>
            </a:r>
            <a:r>
              <a:rPr lang="en-US" spc="5" dirty="0" smtClean="0"/>
              <a:t> </a:t>
            </a:r>
            <a:r>
              <a:rPr dirty="0" smtClean="0"/>
              <a:t>в</a:t>
            </a:r>
            <a:r>
              <a:rPr spc="-95" dirty="0" smtClean="0"/>
              <a:t> </a:t>
            </a:r>
            <a:r>
              <a:rPr spc="-5" dirty="0"/>
              <a:t>Австралии</a:t>
            </a:r>
          </a:p>
          <a:p>
            <a:pPr marL="585470" indent="-342900">
              <a:lnSpc>
                <a:spcPct val="100000"/>
              </a:lnSpc>
              <a:spcBef>
                <a:spcPts val="2014"/>
              </a:spcBef>
              <a:buClr>
                <a:srgbClr val="41748D"/>
              </a:buClr>
              <a:buChar char="•"/>
              <a:tabLst>
                <a:tab pos="586105" algn="l"/>
              </a:tabLst>
            </a:pPr>
            <a:r>
              <a:rPr spc="-15" dirty="0">
                <a:solidFill>
                  <a:srgbClr val="3A352C"/>
                </a:solidFill>
              </a:rPr>
              <a:t>Более </a:t>
            </a:r>
            <a:r>
              <a:rPr spc="-5" dirty="0">
                <a:solidFill>
                  <a:srgbClr val="3A352C"/>
                </a:solidFill>
                <a:latin typeface="Arial"/>
                <a:cs typeface="Arial"/>
              </a:rPr>
              <a:t>130 </a:t>
            </a:r>
            <a:r>
              <a:rPr spc="-10" dirty="0">
                <a:solidFill>
                  <a:srgbClr val="3A352C"/>
                </a:solidFill>
              </a:rPr>
              <a:t>аккредитованных</a:t>
            </a:r>
            <a:r>
              <a:rPr spc="-25" dirty="0">
                <a:solidFill>
                  <a:srgbClr val="3A352C"/>
                </a:solidFill>
              </a:rPr>
              <a:t> </a:t>
            </a:r>
            <a:r>
              <a:rPr dirty="0">
                <a:solidFill>
                  <a:srgbClr val="3A352C"/>
                </a:solidFill>
              </a:rPr>
              <a:t>частных</a:t>
            </a:r>
          </a:p>
          <a:p>
            <a:pPr marL="585470">
              <a:lnSpc>
                <a:spcPct val="100000"/>
              </a:lnSpc>
              <a:spcBef>
                <a:spcPts val="1440"/>
              </a:spcBef>
            </a:pPr>
            <a:r>
              <a:rPr spc="-5" dirty="0">
                <a:solidFill>
                  <a:srgbClr val="3A352C"/>
                </a:solidFill>
              </a:rPr>
              <a:t>профессиональных учебных</a:t>
            </a:r>
            <a:r>
              <a:rPr dirty="0">
                <a:solidFill>
                  <a:srgbClr val="3A352C"/>
                </a:solidFill>
              </a:rPr>
              <a:t> </a:t>
            </a:r>
            <a:r>
              <a:rPr spc="-10" dirty="0">
                <a:solidFill>
                  <a:srgbClr val="3A352C"/>
                </a:solidFill>
              </a:rPr>
              <a:t>заведений</a:t>
            </a:r>
          </a:p>
          <a:p>
            <a:pPr marL="585470" indent="-342900">
              <a:lnSpc>
                <a:spcPct val="100000"/>
              </a:lnSpc>
              <a:spcBef>
                <a:spcPts val="2014"/>
              </a:spcBef>
              <a:buClr>
                <a:srgbClr val="41748D"/>
              </a:buClr>
              <a:buFont typeface="Arial"/>
              <a:buChar char="•"/>
              <a:tabLst>
                <a:tab pos="586105" algn="l"/>
              </a:tabLst>
            </a:pPr>
            <a:r>
              <a:rPr spc="-5" dirty="0">
                <a:solidFill>
                  <a:srgbClr val="3A352C"/>
                </a:solidFill>
                <a:latin typeface="Arial"/>
                <a:cs typeface="Arial"/>
              </a:rPr>
              <a:t>4 </a:t>
            </a:r>
            <a:r>
              <a:rPr dirty="0">
                <a:solidFill>
                  <a:srgbClr val="3A352C"/>
                </a:solidFill>
              </a:rPr>
              <a:t>института с </a:t>
            </a:r>
            <a:r>
              <a:rPr spc="-10" dirty="0">
                <a:solidFill>
                  <a:srgbClr val="3A352C"/>
                </a:solidFill>
              </a:rPr>
              <a:t>самостоятельной</a:t>
            </a:r>
            <a:r>
              <a:rPr spc="-45" dirty="0">
                <a:solidFill>
                  <a:srgbClr val="3A352C"/>
                </a:solidFill>
              </a:rPr>
              <a:t> </a:t>
            </a:r>
            <a:r>
              <a:rPr spc="-10" dirty="0">
                <a:solidFill>
                  <a:srgbClr val="3A352C"/>
                </a:solidFill>
              </a:rPr>
              <a:t>аккредитацией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228600" y="0"/>
            <a:ext cx="9143365" cy="68574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74064" y="358140"/>
            <a:ext cx="463133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dirty="0" smtClean="0"/>
              <a:t>Образование в Австралии</a:t>
            </a:r>
            <a:endParaRPr spc="-5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61962" y="1622425"/>
          <a:ext cx="8351836" cy="49374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7943"/>
                <a:gridCol w="2088007"/>
                <a:gridCol w="2087880"/>
                <a:gridCol w="2088006"/>
              </a:tblGrid>
              <a:tr h="14629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spc="-1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ШКОЛА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301625" marR="294640" indent="-635"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In Australia or  </a:t>
                      </a:r>
                      <a:r>
                        <a:rPr sz="1600" spc="-4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Year </a:t>
                      </a:r>
                      <a:r>
                        <a:rPr sz="1600" spc="-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12 in home  country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584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1435"/>
                        </a:spcBef>
                      </a:pPr>
                      <a:r>
                        <a:rPr sz="1800" spc="-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УНИВЕРСИТЕТ </a:t>
                      </a: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800" spc="-2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2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АВСТРАЛИИ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Bachelor </a:t>
                      </a: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1800" spc="-6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Commerce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F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8130" marR="26924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800" spc="-6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800" spc="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З</a:t>
                      </a: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М</a:t>
                      </a:r>
                      <a:r>
                        <a:rPr sz="1800" spc="-3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800" spc="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Ж</a:t>
                      </a: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НАЯ  </a:t>
                      </a:r>
                      <a:r>
                        <a:rPr sz="1800" spc="-2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КАРЬЕРА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156210" marR="147320" indent="-635" algn="ctr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Accountant  Business </a:t>
                      </a:r>
                      <a:r>
                        <a:rPr sz="1800" spc="-1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Analyst  </a:t>
                      </a:r>
                      <a:r>
                        <a:rPr sz="1800" spc="-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Financial</a:t>
                      </a:r>
                      <a:r>
                        <a:rPr sz="1800" spc="-5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Planner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58400"/>
                    </a:solidFill>
                  </a:tcPr>
                </a:tc>
              </a:tr>
              <a:tr h="1737233">
                <a:tc>
                  <a:txBody>
                    <a:bodyPr/>
                    <a:lstStyle/>
                    <a:p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D9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321945" marR="313055" indent="-1270" algn="ctr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VET В  А</a:t>
                      </a:r>
                      <a:r>
                        <a:rPr sz="1800" spc="-6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ВС</a:t>
                      </a:r>
                      <a:r>
                        <a:rPr sz="1800" spc="1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Т</a:t>
                      </a:r>
                      <a:r>
                        <a:rPr sz="1800" spc="-12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Р</a:t>
                      </a:r>
                      <a:r>
                        <a:rPr sz="1800" spc="3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А</a:t>
                      </a: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ЛИИ: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Diploma</a:t>
                      </a:r>
                      <a:r>
                        <a:rPr sz="1800" spc="-8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of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Marketing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191135" marR="185420" algn="ctr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У</a:t>
                      </a:r>
                      <a:r>
                        <a:rPr sz="1800" spc="-1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Н</a:t>
                      </a: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ИВЕ</a:t>
                      </a:r>
                      <a:r>
                        <a:rPr sz="1800" spc="-2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Р</a:t>
                      </a: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СИ</a:t>
                      </a:r>
                      <a:r>
                        <a:rPr sz="1800" spc="1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Т</a:t>
                      </a: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ЕТ  В</a:t>
                      </a:r>
                      <a:r>
                        <a:rPr sz="1800" spc="-6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2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АВСТРАЛИИ: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460375" marR="451484" algn="ctr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Bachelor</a:t>
                      </a:r>
                      <a:r>
                        <a:rPr sz="1800" spc="-7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of  </a:t>
                      </a:r>
                      <a:r>
                        <a:rPr sz="1800" spc="-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Business  </a:t>
                      </a: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(Mark</a:t>
                      </a:r>
                      <a:r>
                        <a:rPr sz="1800" spc="-1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tin</a:t>
                      </a:r>
                      <a:r>
                        <a:rPr sz="1800" spc="-1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g</a:t>
                      </a: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278130" marR="26924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800" spc="-6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800" spc="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З</a:t>
                      </a: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М</a:t>
                      </a:r>
                      <a:r>
                        <a:rPr sz="1800" spc="-3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800" spc="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Ж</a:t>
                      </a: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НАЯ  </a:t>
                      </a:r>
                      <a:r>
                        <a:rPr sz="1800" spc="-2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КАРЬЕРА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156210" marR="146685" algn="ctr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Market  Researcher  Marketing Officer  </a:t>
                      </a:r>
                      <a:r>
                        <a:rPr sz="1800" spc="-3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Tourism</a:t>
                      </a:r>
                      <a:r>
                        <a:rPr sz="1800" spc="-8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Manager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58400"/>
                    </a:solidFill>
                  </a:tcPr>
                </a:tc>
              </a:tr>
              <a:tr h="17372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"/>
                        </a:spcBef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spc="-2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КАРЬЕРА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136525" marR="128905" algn="ctr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в </a:t>
                      </a:r>
                      <a:r>
                        <a:rPr sz="1800" spc="-1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родной </a:t>
                      </a:r>
                      <a:r>
                        <a:rPr sz="1800" spc="-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стране:  Information  </a:t>
                      </a:r>
                      <a:r>
                        <a:rPr sz="1800" spc="-2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Technology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58400"/>
                    </a:solidFill>
                  </a:tcPr>
                </a:tc>
                <a:tc>
                  <a:txBody>
                    <a:bodyPr/>
                    <a:lstStyle/>
                    <a:p>
                      <a:pPr marL="321945" marR="313055" indent="386715">
                        <a:lnSpc>
                          <a:spcPct val="100000"/>
                        </a:lnSpc>
                        <a:spcBef>
                          <a:spcPts val="1350"/>
                        </a:spcBef>
                      </a:pP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VET В  </a:t>
                      </a:r>
                      <a:r>
                        <a:rPr sz="1800" spc="-2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АВСТРАЛИИ: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462280" marR="450850" indent="28575" algn="just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Diploma of  Information  </a:t>
                      </a:r>
                      <a:r>
                        <a:rPr sz="1800" spc="-2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Technology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213995" marR="185420" indent="-22860">
                        <a:lnSpc>
                          <a:spcPct val="100000"/>
                        </a:lnSpc>
                        <a:spcBef>
                          <a:spcPts val="1350"/>
                        </a:spcBef>
                      </a:pPr>
                      <a:r>
                        <a:rPr sz="1800" spc="-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УНИВЕРСИТЕТ  </a:t>
                      </a: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800" spc="-6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2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АВСТРАЛИИ: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462280" marR="450215" indent="-1905" algn="just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Bachelor of  Information  </a:t>
                      </a:r>
                      <a:r>
                        <a:rPr sz="1800" spc="-2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Technology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278130" marR="26924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spc="-6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800" spc="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З</a:t>
                      </a: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М</a:t>
                      </a:r>
                      <a:r>
                        <a:rPr sz="1800" spc="-3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800" spc="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Ж</a:t>
                      </a: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НАЯ  </a:t>
                      </a:r>
                      <a:r>
                        <a:rPr sz="1800" spc="-2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КАРЬЕРА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9695" marR="91440" indent="1905" algn="ctr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IT </a:t>
                      </a:r>
                      <a:r>
                        <a:rPr sz="1800" spc="-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Manager  </a:t>
                      </a:r>
                      <a:r>
                        <a:rPr sz="1800" spc="-1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Network  </a:t>
                      </a:r>
                      <a:r>
                        <a:rPr sz="1800" spc="-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Administrator  </a:t>
                      </a:r>
                      <a:r>
                        <a:rPr sz="1800" spc="-10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Software</a:t>
                      </a:r>
                      <a:r>
                        <a:rPr sz="1800" spc="-3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3C3935"/>
                          </a:solidFill>
                          <a:latin typeface="Arial"/>
                          <a:cs typeface="Arial"/>
                        </a:rPr>
                        <a:t>Engineer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58400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6624573" y="5611139"/>
            <a:ext cx="395605" cy="100330"/>
          </a:xfrm>
          <a:custGeom>
            <a:avLst/>
            <a:gdLst/>
            <a:ahLst/>
            <a:cxnLst/>
            <a:rect l="l" t="t" r="r" b="b"/>
            <a:pathLst>
              <a:path w="395604" h="100329">
                <a:moveTo>
                  <a:pt x="376485" y="49885"/>
                </a:moveTo>
                <a:lnTo>
                  <a:pt x="305053" y="91541"/>
                </a:lnTo>
                <a:lnTo>
                  <a:pt x="304292" y="94462"/>
                </a:lnTo>
                <a:lnTo>
                  <a:pt x="305561" y="96735"/>
                </a:lnTo>
                <a:lnTo>
                  <a:pt x="306958" y="99009"/>
                </a:lnTo>
                <a:lnTo>
                  <a:pt x="309879" y="99771"/>
                </a:lnTo>
                <a:lnTo>
                  <a:pt x="387191" y="54648"/>
                </a:lnTo>
                <a:lnTo>
                  <a:pt x="385952" y="54648"/>
                </a:lnTo>
                <a:lnTo>
                  <a:pt x="385952" y="54000"/>
                </a:lnTo>
                <a:lnTo>
                  <a:pt x="383540" y="54000"/>
                </a:lnTo>
                <a:lnTo>
                  <a:pt x="376485" y="49885"/>
                </a:lnTo>
                <a:close/>
              </a:path>
              <a:path w="395604" h="100329">
                <a:moveTo>
                  <a:pt x="368321" y="45123"/>
                </a:moveTo>
                <a:lnTo>
                  <a:pt x="0" y="45123"/>
                </a:lnTo>
                <a:lnTo>
                  <a:pt x="0" y="54648"/>
                </a:lnTo>
                <a:lnTo>
                  <a:pt x="368317" y="54648"/>
                </a:lnTo>
                <a:lnTo>
                  <a:pt x="376485" y="49885"/>
                </a:lnTo>
                <a:lnTo>
                  <a:pt x="368321" y="45123"/>
                </a:lnTo>
                <a:close/>
              </a:path>
              <a:path w="395604" h="100329">
                <a:moveTo>
                  <a:pt x="387193" y="45123"/>
                </a:moveTo>
                <a:lnTo>
                  <a:pt x="385952" y="45123"/>
                </a:lnTo>
                <a:lnTo>
                  <a:pt x="385952" y="54648"/>
                </a:lnTo>
                <a:lnTo>
                  <a:pt x="387191" y="54648"/>
                </a:lnTo>
                <a:lnTo>
                  <a:pt x="395350" y="49885"/>
                </a:lnTo>
                <a:lnTo>
                  <a:pt x="387193" y="45123"/>
                </a:lnTo>
                <a:close/>
              </a:path>
              <a:path w="395604" h="100329">
                <a:moveTo>
                  <a:pt x="383540" y="45770"/>
                </a:moveTo>
                <a:lnTo>
                  <a:pt x="376485" y="49885"/>
                </a:lnTo>
                <a:lnTo>
                  <a:pt x="383540" y="54000"/>
                </a:lnTo>
                <a:lnTo>
                  <a:pt x="383540" y="45770"/>
                </a:lnTo>
                <a:close/>
              </a:path>
              <a:path w="395604" h="100329">
                <a:moveTo>
                  <a:pt x="385952" y="45770"/>
                </a:moveTo>
                <a:lnTo>
                  <a:pt x="383540" y="45770"/>
                </a:lnTo>
                <a:lnTo>
                  <a:pt x="383540" y="54000"/>
                </a:lnTo>
                <a:lnTo>
                  <a:pt x="385952" y="54000"/>
                </a:lnTo>
                <a:lnTo>
                  <a:pt x="385952" y="45770"/>
                </a:lnTo>
                <a:close/>
              </a:path>
              <a:path w="395604" h="100329">
                <a:moveTo>
                  <a:pt x="309879" y="0"/>
                </a:moveTo>
                <a:lnTo>
                  <a:pt x="306958" y="762"/>
                </a:lnTo>
                <a:lnTo>
                  <a:pt x="305561" y="3035"/>
                </a:lnTo>
                <a:lnTo>
                  <a:pt x="304292" y="5308"/>
                </a:lnTo>
                <a:lnTo>
                  <a:pt x="305053" y="8216"/>
                </a:lnTo>
                <a:lnTo>
                  <a:pt x="376485" y="49885"/>
                </a:lnTo>
                <a:lnTo>
                  <a:pt x="383540" y="45770"/>
                </a:lnTo>
                <a:lnTo>
                  <a:pt x="385952" y="45770"/>
                </a:lnTo>
                <a:lnTo>
                  <a:pt x="385952" y="45123"/>
                </a:lnTo>
                <a:lnTo>
                  <a:pt x="387193" y="45123"/>
                </a:lnTo>
                <a:lnTo>
                  <a:pt x="309879" y="0"/>
                </a:lnTo>
                <a:close/>
              </a:path>
            </a:pathLst>
          </a:custGeom>
          <a:solidFill>
            <a:srgbClr val="3C39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07950" y="2024126"/>
            <a:ext cx="287655" cy="504825"/>
          </a:xfrm>
          <a:prstGeom prst="rect">
            <a:avLst/>
          </a:prstGeom>
          <a:solidFill>
            <a:srgbClr val="6F2F9F"/>
          </a:solidFill>
          <a:ln w="9525">
            <a:solidFill>
              <a:srgbClr val="3C3935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86360">
              <a:lnSpc>
                <a:spcPct val="100000"/>
              </a:lnSpc>
              <a:spcBef>
                <a:spcPts val="265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7950" y="3752850"/>
            <a:ext cx="287655" cy="504825"/>
          </a:xfrm>
          <a:prstGeom prst="rect">
            <a:avLst/>
          </a:prstGeom>
          <a:solidFill>
            <a:srgbClr val="00AFEF"/>
          </a:solidFill>
          <a:ln w="9525">
            <a:solidFill>
              <a:srgbClr val="3C3935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86360">
              <a:lnSpc>
                <a:spcPct val="100000"/>
              </a:lnSpc>
              <a:spcBef>
                <a:spcPts val="270"/>
              </a:spcBef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5250" y="5408612"/>
            <a:ext cx="288925" cy="504825"/>
          </a:xfrm>
          <a:prstGeom prst="rect">
            <a:avLst/>
          </a:prstGeom>
          <a:solidFill>
            <a:srgbClr val="FF0000"/>
          </a:solidFill>
          <a:ln w="9525">
            <a:solidFill>
              <a:srgbClr val="3C3935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86360">
              <a:lnSpc>
                <a:spcPct val="100000"/>
              </a:lnSpc>
              <a:spcBef>
                <a:spcPts val="270"/>
              </a:spcBef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417826" y="2150998"/>
            <a:ext cx="503555" cy="252729"/>
          </a:xfrm>
          <a:custGeom>
            <a:avLst/>
            <a:gdLst/>
            <a:ahLst/>
            <a:cxnLst/>
            <a:rect l="l" t="t" r="r" b="b"/>
            <a:pathLst>
              <a:path w="503555" h="252730">
                <a:moveTo>
                  <a:pt x="377317" y="0"/>
                </a:moveTo>
                <a:lnTo>
                  <a:pt x="377317" y="63118"/>
                </a:lnTo>
                <a:lnTo>
                  <a:pt x="0" y="63118"/>
                </a:lnTo>
                <a:lnTo>
                  <a:pt x="0" y="189356"/>
                </a:lnTo>
                <a:lnTo>
                  <a:pt x="377317" y="189356"/>
                </a:lnTo>
                <a:lnTo>
                  <a:pt x="377317" y="252475"/>
                </a:lnTo>
                <a:lnTo>
                  <a:pt x="503174" y="126237"/>
                </a:lnTo>
                <a:lnTo>
                  <a:pt x="377317" y="0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417826" y="2150998"/>
            <a:ext cx="503555" cy="252729"/>
          </a:xfrm>
          <a:custGeom>
            <a:avLst/>
            <a:gdLst/>
            <a:ahLst/>
            <a:cxnLst/>
            <a:rect l="l" t="t" r="r" b="b"/>
            <a:pathLst>
              <a:path w="503555" h="252730">
                <a:moveTo>
                  <a:pt x="0" y="63118"/>
                </a:moveTo>
                <a:lnTo>
                  <a:pt x="377317" y="63118"/>
                </a:lnTo>
                <a:lnTo>
                  <a:pt x="377317" y="0"/>
                </a:lnTo>
                <a:lnTo>
                  <a:pt x="503174" y="126237"/>
                </a:lnTo>
                <a:lnTo>
                  <a:pt x="377317" y="252475"/>
                </a:lnTo>
                <a:lnTo>
                  <a:pt x="377317" y="189356"/>
                </a:lnTo>
                <a:lnTo>
                  <a:pt x="0" y="189356"/>
                </a:lnTo>
                <a:lnTo>
                  <a:pt x="0" y="63118"/>
                </a:lnTo>
                <a:close/>
              </a:path>
            </a:pathLst>
          </a:custGeom>
          <a:ln w="9525">
            <a:solidFill>
              <a:srgbClr val="3C39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513576" y="2143125"/>
            <a:ext cx="504825" cy="252729"/>
          </a:xfrm>
          <a:custGeom>
            <a:avLst/>
            <a:gdLst/>
            <a:ahLst/>
            <a:cxnLst/>
            <a:rect l="l" t="t" r="r" b="b"/>
            <a:pathLst>
              <a:path w="504825" h="252730">
                <a:moveTo>
                  <a:pt x="378587" y="0"/>
                </a:moveTo>
                <a:lnTo>
                  <a:pt x="378587" y="63119"/>
                </a:lnTo>
                <a:lnTo>
                  <a:pt x="0" y="63119"/>
                </a:lnTo>
                <a:lnTo>
                  <a:pt x="0" y="189357"/>
                </a:lnTo>
                <a:lnTo>
                  <a:pt x="378587" y="189357"/>
                </a:lnTo>
                <a:lnTo>
                  <a:pt x="378587" y="252349"/>
                </a:lnTo>
                <a:lnTo>
                  <a:pt x="504825" y="126237"/>
                </a:lnTo>
                <a:lnTo>
                  <a:pt x="378587" y="0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513576" y="2143125"/>
            <a:ext cx="504825" cy="252729"/>
          </a:xfrm>
          <a:custGeom>
            <a:avLst/>
            <a:gdLst/>
            <a:ahLst/>
            <a:cxnLst/>
            <a:rect l="l" t="t" r="r" b="b"/>
            <a:pathLst>
              <a:path w="504825" h="252730">
                <a:moveTo>
                  <a:pt x="0" y="63119"/>
                </a:moveTo>
                <a:lnTo>
                  <a:pt x="378587" y="63119"/>
                </a:lnTo>
                <a:lnTo>
                  <a:pt x="378587" y="0"/>
                </a:lnTo>
                <a:lnTo>
                  <a:pt x="504825" y="126237"/>
                </a:lnTo>
                <a:lnTo>
                  <a:pt x="378587" y="252349"/>
                </a:lnTo>
                <a:lnTo>
                  <a:pt x="378587" y="189357"/>
                </a:lnTo>
                <a:lnTo>
                  <a:pt x="0" y="189357"/>
                </a:lnTo>
                <a:lnTo>
                  <a:pt x="0" y="63119"/>
                </a:lnTo>
                <a:close/>
              </a:path>
            </a:pathLst>
          </a:custGeom>
          <a:ln w="9525">
            <a:solidFill>
              <a:srgbClr val="3C39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331975" y="3030473"/>
            <a:ext cx="1278255" cy="1146175"/>
          </a:xfrm>
          <a:custGeom>
            <a:avLst/>
            <a:gdLst/>
            <a:ahLst/>
            <a:cxnLst/>
            <a:rect l="l" t="t" r="r" b="b"/>
            <a:pathLst>
              <a:path w="1278255" h="1146175">
                <a:moveTo>
                  <a:pt x="1126762" y="974788"/>
                </a:moveTo>
                <a:lnTo>
                  <a:pt x="954659" y="1075182"/>
                </a:lnTo>
                <a:lnTo>
                  <a:pt x="943354" y="1085284"/>
                </a:lnTo>
                <a:lnTo>
                  <a:pt x="936990" y="1098470"/>
                </a:lnTo>
                <a:lnTo>
                  <a:pt x="936031" y="1113061"/>
                </a:lnTo>
                <a:lnTo>
                  <a:pt x="940943" y="1127378"/>
                </a:lnTo>
                <a:lnTo>
                  <a:pt x="950972" y="1138666"/>
                </a:lnTo>
                <a:lnTo>
                  <a:pt x="964120" y="1145000"/>
                </a:lnTo>
                <a:lnTo>
                  <a:pt x="978697" y="1145952"/>
                </a:lnTo>
                <a:lnTo>
                  <a:pt x="993013" y="1141095"/>
                </a:lnTo>
                <a:lnTo>
                  <a:pt x="1212736" y="1012825"/>
                </a:lnTo>
                <a:lnTo>
                  <a:pt x="1202436" y="1012825"/>
                </a:lnTo>
                <a:lnTo>
                  <a:pt x="1202436" y="1007744"/>
                </a:lnTo>
                <a:lnTo>
                  <a:pt x="1183259" y="1007744"/>
                </a:lnTo>
                <a:lnTo>
                  <a:pt x="1126762" y="974788"/>
                </a:lnTo>
                <a:close/>
              </a:path>
              <a:path w="1278255" h="1146175">
                <a:moveTo>
                  <a:pt x="600837" y="38100"/>
                </a:moveTo>
                <a:lnTo>
                  <a:pt x="600849" y="974788"/>
                </a:lnTo>
                <a:lnTo>
                  <a:pt x="624089" y="1009836"/>
                </a:lnTo>
                <a:lnTo>
                  <a:pt x="638937" y="1012825"/>
                </a:lnTo>
                <a:lnTo>
                  <a:pt x="1061556" y="1012825"/>
                </a:lnTo>
                <a:lnTo>
                  <a:pt x="1126762" y="974788"/>
                </a:lnTo>
                <a:lnTo>
                  <a:pt x="677037" y="974725"/>
                </a:lnTo>
                <a:lnTo>
                  <a:pt x="638937" y="936625"/>
                </a:lnTo>
                <a:lnTo>
                  <a:pt x="677037" y="936625"/>
                </a:lnTo>
                <a:lnTo>
                  <a:pt x="677037" y="76200"/>
                </a:lnTo>
                <a:lnTo>
                  <a:pt x="638937" y="76200"/>
                </a:lnTo>
                <a:lnTo>
                  <a:pt x="600837" y="38100"/>
                </a:lnTo>
                <a:close/>
              </a:path>
              <a:path w="1278255" h="1146175">
                <a:moveTo>
                  <a:pt x="1212686" y="936625"/>
                </a:moveTo>
                <a:lnTo>
                  <a:pt x="1202436" y="936625"/>
                </a:lnTo>
                <a:lnTo>
                  <a:pt x="1202436" y="1012825"/>
                </a:lnTo>
                <a:lnTo>
                  <a:pt x="1212736" y="1012825"/>
                </a:lnTo>
                <a:lnTo>
                  <a:pt x="1278001" y="974725"/>
                </a:lnTo>
                <a:lnTo>
                  <a:pt x="1212686" y="936625"/>
                </a:lnTo>
                <a:close/>
              </a:path>
              <a:path w="1278255" h="1146175">
                <a:moveTo>
                  <a:pt x="1183259" y="941832"/>
                </a:moveTo>
                <a:lnTo>
                  <a:pt x="1126762" y="974788"/>
                </a:lnTo>
                <a:lnTo>
                  <a:pt x="1183259" y="1007744"/>
                </a:lnTo>
                <a:lnTo>
                  <a:pt x="1183259" y="941832"/>
                </a:lnTo>
                <a:close/>
              </a:path>
              <a:path w="1278255" h="1146175">
                <a:moveTo>
                  <a:pt x="1202436" y="941832"/>
                </a:moveTo>
                <a:lnTo>
                  <a:pt x="1183259" y="941832"/>
                </a:lnTo>
                <a:lnTo>
                  <a:pt x="1183259" y="1007744"/>
                </a:lnTo>
                <a:lnTo>
                  <a:pt x="1202436" y="1007744"/>
                </a:lnTo>
                <a:lnTo>
                  <a:pt x="1202436" y="941832"/>
                </a:lnTo>
                <a:close/>
              </a:path>
              <a:path w="1278255" h="1146175">
                <a:moveTo>
                  <a:pt x="978697" y="803624"/>
                </a:moveTo>
                <a:lnTo>
                  <a:pt x="964120" y="804576"/>
                </a:lnTo>
                <a:lnTo>
                  <a:pt x="950972" y="810910"/>
                </a:lnTo>
                <a:lnTo>
                  <a:pt x="940943" y="822198"/>
                </a:lnTo>
                <a:lnTo>
                  <a:pt x="936031" y="836515"/>
                </a:lnTo>
                <a:lnTo>
                  <a:pt x="936990" y="851106"/>
                </a:lnTo>
                <a:lnTo>
                  <a:pt x="943354" y="864292"/>
                </a:lnTo>
                <a:lnTo>
                  <a:pt x="954659" y="874394"/>
                </a:lnTo>
                <a:lnTo>
                  <a:pt x="1126762" y="974788"/>
                </a:lnTo>
                <a:lnTo>
                  <a:pt x="1183259" y="941832"/>
                </a:lnTo>
                <a:lnTo>
                  <a:pt x="1202436" y="941832"/>
                </a:lnTo>
                <a:lnTo>
                  <a:pt x="1202436" y="936625"/>
                </a:lnTo>
                <a:lnTo>
                  <a:pt x="1212686" y="936625"/>
                </a:lnTo>
                <a:lnTo>
                  <a:pt x="993013" y="808482"/>
                </a:lnTo>
                <a:lnTo>
                  <a:pt x="978697" y="803624"/>
                </a:lnTo>
                <a:close/>
              </a:path>
              <a:path w="1278255" h="1146175">
                <a:moveTo>
                  <a:pt x="677037" y="936625"/>
                </a:moveTo>
                <a:lnTo>
                  <a:pt x="638937" y="936625"/>
                </a:lnTo>
                <a:lnTo>
                  <a:pt x="677037" y="974725"/>
                </a:lnTo>
                <a:lnTo>
                  <a:pt x="677037" y="936625"/>
                </a:lnTo>
                <a:close/>
              </a:path>
              <a:path w="1278255" h="1146175">
                <a:moveTo>
                  <a:pt x="1061339" y="936625"/>
                </a:moveTo>
                <a:lnTo>
                  <a:pt x="677037" y="936625"/>
                </a:lnTo>
                <a:lnTo>
                  <a:pt x="677037" y="974725"/>
                </a:lnTo>
                <a:lnTo>
                  <a:pt x="1126653" y="974725"/>
                </a:lnTo>
                <a:lnTo>
                  <a:pt x="1061339" y="936625"/>
                </a:lnTo>
                <a:close/>
              </a:path>
              <a:path w="1278255" h="1146175">
                <a:moveTo>
                  <a:pt x="638937" y="0"/>
                </a:moveTo>
                <a:lnTo>
                  <a:pt x="0" y="0"/>
                </a:lnTo>
                <a:lnTo>
                  <a:pt x="0" y="76200"/>
                </a:lnTo>
                <a:lnTo>
                  <a:pt x="600837" y="76200"/>
                </a:lnTo>
                <a:lnTo>
                  <a:pt x="600837" y="38100"/>
                </a:lnTo>
                <a:lnTo>
                  <a:pt x="677037" y="38100"/>
                </a:lnTo>
                <a:lnTo>
                  <a:pt x="674030" y="23306"/>
                </a:lnTo>
                <a:lnTo>
                  <a:pt x="665845" y="11191"/>
                </a:lnTo>
                <a:lnTo>
                  <a:pt x="653730" y="3006"/>
                </a:lnTo>
                <a:lnTo>
                  <a:pt x="638937" y="0"/>
                </a:lnTo>
                <a:close/>
              </a:path>
              <a:path w="1278255" h="1146175">
                <a:moveTo>
                  <a:pt x="677037" y="38100"/>
                </a:moveTo>
                <a:lnTo>
                  <a:pt x="600837" y="38100"/>
                </a:lnTo>
                <a:lnTo>
                  <a:pt x="638937" y="76200"/>
                </a:lnTo>
                <a:lnTo>
                  <a:pt x="677037" y="76200"/>
                </a:lnTo>
                <a:lnTo>
                  <a:pt x="677037" y="3810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524625" y="3752850"/>
            <a:ext cx="503555" cy="252729"/>
          </a:xfrm>
          <a:custGeom>
            <a:avLst/>
            <a:gdLst/>
            <a:ahLst/>
            <a:cxnLst/>
            <a:rect l="l" t="t" r="r" b="b"/>
            <a:pathLst>
              <a:path w="503554" h="252729">
                <a:moveTo>
                  <a:pt x="377444" y="0"/>
                </a:moveTo>
                <a:lnTo>
                  <a:pt x="377444" y="63118"/>
                </a:lnTo>
                <a:lnTo>
                  <a:pt x="0" y="63118"/>
                </a:lnTo>
                <a:lnTo>
                  <a:pt x="0" y="189356"/>
                </a:lnTo>
                <a:lnTo>
                  <a:pt x="377444" y="189356"/>
                </a:lnTo>
                <a:lnTo>
                  <a:pt x="377444" y="252349"/>
                </a:lnTo>
                <a:lnTo>
                  <a:pt x="503300" y="126237"/>
                </a:lnTo>
                <a:lnTo>
                  <a:pt x="377444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524625" y="3752850"/>
            <a:ext cx="503555" cy="252729"/>
          </a:xfrm>
          <a:custGeom>
            <a:avLst/>
            <a:gdLst/>
            <a:ahLst/>
            <a:cxnLst/>
            <a:rect l="l" t="t" r="r" b="b"/>
            <a:pathLst>
              <a:path w="503554" h="252729">
                <a:moveTo>
                  <a:pt x="0" y="63118"/>
                </a:moveTo>
                <a:lnTo>
                  <a:pt x="377444" y="63118"/>
                </a:lnTo>
                <a:lnTo>
                  <a:pt x="377444" y="0"/>
                </a:lnTo>
                <a:lnTo>
                  <a:pt x="503300" y="126237"/>
                </a:lnTo>
                <a:lnTo>
                  <a:pt x="377444" y="252349"/>
                </a:lnTo>
                <a:lnTo>
                  <a:pt x="377444" y="189356"/>
                </a:lnTo>
                <a:lnTo>
                  <a:pt x="0" y="189356"/>
                </a:lnTo>
                <a:lnTo>
                  <a:pt x="0" y="63118"/>
                </a:lnTo>
                <a:close/>
              </a:path>
            </a:pathLst>
          </a:custGeom>
          <a:ln w="9525">
            <a:solidFill>
              <a:srgbClr val="3C39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570726" y="5535676"/>
            <a:ext cx="503555" cy="252729"/>
          </a:xfrm>
          <a:custGeom>
            <a:avLst/>
            <a:gdLst/>
            <a:ahLst/>
            <a:cxnLst/>
            <a:rect l="l" t="t" r="r" b="b"/>
            <a:pathLst>
              <a:path w="503554" h="252729">
                <a:moveTo>
                  <a:pt x="377317" y="0"/>
                </a:moveTo>
                <a:lnTo>
                  <a:pt x="377317" y="63042"/>
                </a:lnTo>
                <a:lnTo>
                  <a:pt x="0" y="63042"/>
                </a:lnTo>
                <a:lnTo>
                  <a:pt x="0" y="189242"/>
                </a:lnTo>
                <a:lnTo>
                  <a:pt x="377317" y="189242"/>
                </a:lnTo>
                <a:lnTo>
                  <a:pt x="377317" y="252349"/>
                </a:lnTo>
                <a:lnTo>
                  <a:pt x="503174" y="126136"/>
                </a:lnTo>
                <a:lnTo>
                  <a:pt x="37731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570726" y="5535676"/>
            <a:ext cx="503555" cy="252729"/>
          </a:xfrm>
          <a:custGeom>
            <a:avLst/>
            <a:gdLst/>
            <a:ahLst/>
            <a:cxnLst/>
            <a:rect l="l" t="t" r="r" b="b"/>
            <a:pathLst>
              <a:path w="503554" h="252729">
                <a:moveTo>
                  <a:pt x="0" y="63042"/>
                </a:moveTo>
                <a:lnTo>
                  <a:pt x="377317" y="63042"/>
                </a:lnTo>
                <a:lnTo>
                  <a:pt x="377317" y="0"/>
                </a:lnTo>
                <a:lnTo>
                  <a:pt x="503174" y="126136"/>
                </a:lnTo>
                <a:lnTo>
                  <a:pt x="377317" y="252349"/>
                </a:lnTo>
                <a:lnTo>
                  <a:pt x="377317" y="189242"/>
                </a:lnTo>
                <a:lnTo>
                  <a:pt x="0" y="189242"/>
                </a:lnTo>
                <a:lnTo>
                  <a:pt x="0" y="63042"/>
                </a:lnTo>
                <a:close/>
              </a:path>
            </a:pathLst>
          </a:custGeom>
          <a:ln w="9524">
            <a:solidFill>
              <a:srgbClr val="3C39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413000" y="5535676"/>
            <a:ext cx="504825" cy="252729"/>
          </a:xfrm>
          <a:custGeom>
            <a:avLst/>
            <a:gdLst/>
            <a:ahLst/>
            <a:cxnLst/>
            <a:rect l="l" t="t" r="r" b="b"/>
            <a:pathLst>
              <a:path w="504825" h="252729">
                <a:moveTo>
                  <a:pt x="378587" y="0"/>
                </a:moveTo>
                <a:lnTo>
                  <a:pt x="378587" y="63042"/>
                </a:lnTo>
                <a:lnTo>
                  <a:pt x="0" y="63042"/>
                </a:lnTo>
                <a:lnTo>
                  <a:pt x="0" y="189242"/>
                </a:lnTo>
                <a:lnTo>
                  <a:pt x="378587" y="189242"/>
                </a:lnTo>
                <a:lnTo>
                  <a:pt x="378587" y="252349"/>
                </a:lnTo>
                <a:lnTo>
                  <a:pt x="504825" y="126136"/>
                </a:lnTo>
                <a:lnTo>
                  <a:pt x="37858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413000" y="5535676"/>
            <a:ext cx="504825" cy="252729"/>
          </a:xfrm>
          <a:custGeom>
            <a:avLst/>
            <a:gdLst/>
            <a:ahLst/>
            <a:cxnLst/>
            <a:rect l="l" t="t" r="r" b="b"/>
            <a:pathLst>
              <a:path w="504825" h="252729">
                <a:moveTo>
                  <a:pt x="0" y="63042"/>
                </a:moveTo>
                <a:lnTo>
                  <a:pt x="378587" y="63042"/>
                </a:lnTo>
                <a:lnTo>
                  <a:pt x="378587" y="0"/>
                </a:lnTo>
                <a:lnTo>
                  <a:pt x="504825" y="126136"/>
                </a:lnTo>
                <a:lnTo>
                  <a:pt x="378587" y="252349"/>
                </a:lnTo>
                <a:lnTo>
                  <a:pt x="378587" y="189242"/>
                </a:lnTo>
                <a:lnTo>
                  <a:pt x="0" y="189242"/>
                </a:lnTo>
                <a:lnTo>
                  <a:pt x="0" y="63042"/>
                </a:lnTo>
                <a:close/>
              </a:path>
            </a:pathLst>
          </a:custGeom>
          <a:ln w="9525">
            <a:solidFill>
              <a:srgbClr val="3C39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Основные</a:t>
            </a:r>
            <a:r>
              <a:rPr spc="-60" dirty="0"/>
              <a:t> </a:t>
            </a:r>
            <a:r>
              <a:rPr spc="-15" dirty="0"/>
              <a:t>требования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1165478"/>
            <a:ext cx="8004809" cy="4583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41748D"/>
              </a:buClr>
              <a:buChar char="•"/>
              <a:tabLst>
                <a:tab pos="355600" algn="l"/>
              </a:tabLst>
            </a:pPr>
            <a:r>
              <a:rPr sz="2000" spc="-5" dirty="0">
                <a:solidFill>
                  <a:srgbClr val="3C3935"/>
                </a:solidFill>
                <a:latin typeface="Arial"/>
                <a:cs typeface="Arial"/>
              </a:rPr>
              <a:t>Возраст(&gt;16</a:t>
            </a:r>
            <a:r>
              <a:rPr sz="2000" spc="-105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3C3935"/>
                </a:solidFill>
                <a:latin typeface="Arial"/>
                <a:cs typeface="Arial"/>
              </a:rPr>
              <a:t>лет)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ts val="2160"/>
              </a:lnSpc>
              <a:buClr>
                <a:srgbClr val="41748D"/>
              </a:buClr>
              <a:buChar char="•"/>
              <a:tabLst>
                <a:tab pos="355600" algn="l"/>
              </a:tabLst>
            </a:pPr>
            <a:r>
              <a:rPr sz="2000" spc="5" dirty="0">
                <a:solidFill>
                  <a:srgbClr val="3C3935"/>
                </a:solidFill>
                <a:latin typeface="Arial"/>
                <a:cs typeface="Arial"/>
              </a:rPr>
              <a:t>Академические </a:t>
            </a:r>
            <a:r>
              <a:rPr sz="2000" dirty="0">
                <a:solidFill>
                  <a:srgbClr val="3C3935"/>
                </a:solidFill>
                <a:latin typeface="Arial"/>
                <a:cs typeface="Arial"/>
              </a:rPr>
              <a:t>навыки </a:t>
            </a:r>
            <a:r>
              <a:rPr sz="2000" spc="-5" dirty="0">
                <a:solidFill>
                  <a:srgbClr val="3C3935"/>
                </a:solidFill>
                <a:latin typeface="Arial"/>
                <a:cs typeface="Arial"/>
              </a:rPr>
              <a:t>(хорошие </a:t>
            </a:r>
            <a:r>
              <a:rPr sz="2000" spc="-15" dirty="0">
                <a:solidFill>
                  <a:srgbClr val="3C3935"/>
                </a:solidFill>
                <a:latin typeface="Arial"/>
                <a:cs typeface="Arial"/>
              </a:rPr>
              <a:t>показатели </a:t>
            </a:r>
            <a:r>
              <a:rPr sz="2000" spc="-5" dirty="0">
                <a:solidFill>
                  <a:srgbClr val="3C3935"/>
                </a:solidFill>
                <a:latin typeface="Arial"/>
                <a:cs typeface="Arial"/>
              </a:rPr>
              <a:t>учебы </a:t>
            </a:r>
            <a:r>
              <a:rPr sz="2000" dirty="0">
                <a:solidFill>
                  <a:srgbClr val="3C3935"/>
                </a:solidFill>
                <a:latin typeface="Arial"/>
                <a:cs typeface="Arial"/>
              </a:rPr>
              <a:t>в</a:t>
            </a:r>
            <a:r>
              <a:rPr sz="2000" spc="-145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3C3935"/>
                </a:solidFill>
                <a:latin typeface="Arial"/>
                <a:cs typeface="Arial"/>
              </a:rPr>
              <a:t>родной</a:t>
            </a:r>
            <a:endParaRPr sz="2000">
              <a:latin typeface="Arial"/>
              <a:cs typeface="Arial"/>
            </a:endParaRPr>
          </a:p>
          <a:p>
            <a:pPr marL="355600">
              <a:lnSpc>
                <a:spcPts val="2160"/>
              </a:lnSpc>
            </a:pPr>
            <a:r>
              <a:rPr sz="2000" spc="-5" dirty="0">
                <a:solidFill>
                  <a:srgbClr val="3C3935"/>
                </a:solidFill>
                <a:latin typeface="Arial"/>
                <a:cs typeface="Arial"/>
              </a:rPr>
              <a:t>школе)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41748D"/>
              </a:buClr>
              <a:buChar char="•"/>
              <a:tabLst>
                <a:tab pos="355600" algn="l"/>
              </a:tabLst>
            </a:pPr>
            <a:r>
              <a:rPr sz="2000" spc="-15" dirty="0">
                <a:solidFill>
                  <a:srgbClr val="3C3935"/>
                </a:solidFill>
                <a:latin typeface="Arial"/>
                <a:cs typeface="Arial"/>
              </a:rPr>
              <a:t>Требования </a:t>
            </a:r>
            <a:r>
              <a:rPr sz="2000" dirty="0">
                <a:solidFill>
                  <a:srgbClr val="3C3935"/>
                </a:solidFill>
                <a:latin typeface="Arial"/>
                <a:cs typeface="Arial"/>
              </a:rPr>
              <a:t>к </a:t>
            </a:r>
            <a:r>
              <a:rPr sz="2000" spc="-5" dirty="0">
                <a:solidFill>
                  <a:srgbClr val="3C3935"/>
                </a:solidFill>
                <a:latin typeface="Arial"/>
                <a:cs typeface="Arial"/>
              </a:rPr>
              <a:t>английскому</a:t>
            </a:r>
            <a:r>
              <a:rPr sz="2000" spc="-60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C3935"/>
                </a:solidFill>
                <a:latin typeface="Arial"/>
                <a:cs typeface="Arial"/>
              </a:rPr>
              <a:t>языку: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6"/>
              </a:spcBef>
              <a:buClr>
                <a:srgbClr val="41748D"/>
              </a:buClr>
              <a:buFont typeface="Arial"/>
              <a:buChar char="•"/>
            </a:pPr>
            <a:endParaRPr sz="2450">
              <a:latin typeface="Times New Roman"/>
              <a:cs typeface="Times New Roman"/>
            </a:endParaRPr>
          </a:p>
          <a:p>
            <a:pPr marL="756285" marR="718820" lvl="1" indent="-286385">
              <a:lnSpc>
                <a:spcPts val="1920"/>
              </a:lnSpc>
              <a:buClr>
                <a:srgbClr val="41748D"/>
              </a:buClr>
              <a:buChar char="–"/>
              <a:tabLst>
                <a:tab pos="756920" algn="l"/>
              </a:tabLst>
            </a:pPr>
            <a:r>
              <a:rPr sz="2000" dirty="0">
                <a:solidFill>
                  <a:srgbClr val="3C3935"/>
                </a:solidFill>
                <a:latin typeface="Arial"/>
                <a:cs typeface="Arial"/>
              </a:rPr>
              <a:t>Законченное </a:t>
            </a:r>
            <a:r>
              <a:rPr sz="2000" spc="-5" dirty="0">
                <a:solidFill>
                  <a:srgbClr val="3C3935"/>
                </a:solidFill>
                <a:latin typeface="Arial"/>
                <a:cs typeface="Arial"/>
              </a:rPr>
              <a:t>образование, </a:t>
            </a:r>
            <a:r>
              <a:rPr sz="2000" spc="-15" dirty="0">
                <a:solidFill>
                  <a:srgbClr val="3C3935"/>
                </a:solidFill>
                <a:latin typeface="Arial"/>
                <a:cs typeface="Arial"/>
              </a:rPr>
              <a:t>соответствующее </a:t>
            </a:r>
            <a:r>
              <a:rPr sz="2000" spc="-75" dirty="0">
                <a:solidFill>
                  <a:srgbClr val="3C3935"/>
                </a:solidFill>
                <a:latin typeface="Arial"/>
                <a:cs typeface="Arial"/>
              </a:rPr>
              <a:t>11</a:t>
            </a:r>
            <a:r>
              <a:rPr sz="2000" spc="-130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000" spc="5" dirty="0">
                <a:solidFill>
                  <a:srgbClr val="3C3935"/>
                </a:solidFill>
                <a:latin typeface="Arial"/>
                <a:cs typeface="Arial"/>
              </a:rPr>
              <a:t>классу  </a:t>
            </a:r>
            <a:r>
              <a:rPr sz="2000" dirty="0">
                <a:solidFill>
                  <a:srgbClr val="3C3935"/>
                </a:solidFill>
                <a:latin typeface="Arial"/>
                <a:cs typeface="Arial"/>
              </a:rPr>
              <a:t>австралийской</a:t>
            </a:r>
            <a:r>
              <a:rPr sz="2000" spc="-125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3C3935"/>
                </a:solidFill>
                <a:latin typeface="Arial"/>
                <a:cs typeface="Arial"/>
              </a:rPr>
              <a:t>школы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15"/>
              </a:spcBef>
              <a:buClr>
                <a:srgbClr val="41748D"/>
              </a:buClr>
              <a:buChar char="–"/>
              <a:tabLst>
                <a:tab pos="756920" algn="l"/>
              </a:tabLst>
            </a:pPr>
            <a:r>
              <a:rPr sz="2000" spc="-10" dirty="0">
                <a:solidFill>
                  <a:srgbClr val="3C3935"/>
                </a:solidFill>
                <a:latin typeface="Arial"/>
                <a:cs typeface="Arial"/>
              </a:rPr>
              <a:t>Прохождение </a:t>
            </a:r>
            <a:r>
              <a:rPr sz="2000" spc="-5" dirty="0">
                <a:solidFill>
                  <a:srgbClr val="3C3935"/>
                </a:solidFill>
                <a:latin typeface="Arial"/>
                <a:cs typeface="Arial"/>
              </a:rPr>
              <a:t>обучения </a:t>
            </a:r>
            <a:r>
              <a:rPr sz="2000" dirty="0">
                <a:solidFill>
                  <a:srgbClr val="3C3935"/>
                </a:solidFill>
                <a:latin typeface="Arial"/>
                <a:cs typeface="Arial"/>
              </a:rPr>
              <a:t>на </a:t>
            </a:r>
            <a:r>
              <a:rPr sz="2000" spc="-5" dirty="0">
                <a:solidFill>
                  <a:srgbClr val="3C3935"/>
                </a:solidFill>
                <a:latin typeface="Arial"/>
                <a:cs typeface="Arial"/>
              </a:rPr>
              <a:t>английской</a:t>
            </a:r>
            <a:r>
              <a:rPr sz="2000" spc="-100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C3935"/>
                </a:solidFill>
                <a:latin typeface="Arial"/>
                <a:cs typeface="Arial"/>
              </a:rPr>
              <a:t>языке</a:t>
            </a:r>
            <a:endParaRPr sz="2000">
              <a:latin typeface="Arial"/>
              <a:cs typeface="Arial"/>
            </a:endParaRPr>
          </a:p>
          <a:p>
            <a:pPr marL="70485" marR="1090930" lvl="1" indent="399415">
              <a:lnSpc>
                <a:spcPct val="100000"/>
              </a:lnSpc>
              <a:buClr>
                <a:srgbClr val="41748D"/>
              </a:buClr>
              <a:buChar char="–"/>
              <a:tabLst>
                <a:tab pos="756920" algn="l"/>
              </a:tabLst>
            </a:pPr>
            <a:r>
              <a:rPr sz="2000" spc="-25" dirty="0">
                <a:solidFill>
                  <a:srgbClr val="3C3935"/>
                </a:solidFill>
                <a:latin typeface="Arial"/>
                <a:cs typeface="Arial"/>
              </a:rPr>
              <a:t>Удовлетворительные </a:t>
            </a:r>
            <a:r>
              <a:rPr sz="2000" spc="-20" dirty="0">
                <a:solidFill>
                  <a:srgbClr val="3C3935"/>
                </a:solidFill>
                <a:latin typeface="Arial"/>
                <a:cs typeface="Arial"/>
              </a:rPr>
              <a:t>отметки </a:t>
            </a:r>
            <a:r>
              <a:rPr sz="2000" spc="-5" dirty="0">
                <a:solidFill>
                  <a:srgbClr val="3C3935"/>
                </a:solidFill>
                <a:latin typeface="Arial"/>
                <a:cs typeface="Arial"/>
              </a:rPr>
              <a:t>по английскому </a:t>
            </a:r>
            <a:r>
              <a:rPr sz="2000" dirty="0">
                <a:solidFill>
                  <a:srgbClr val="3C3935"/>
                </a:solidFill>
                <a:latin typeface="Arial"/>
                <a:cs typeface="Arial"/>
              </a:rPr>
              <a:t>языку  ИЛИ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ts val="2160"/>
              </a:lnSpc>
              <a:buClr>
                <a:srgbClr val="41748D"/>
              </a:buClr>
              <a:buChar char="–"/>
              <a:tabLst>
                <a:tab pos="756920" algn="l"/>
              </a:tabLst>
            </a:pPr>
            <a:r>
              <a:rPr sz="2000" spc="-10" dirty="0">
                <a:solidFill>
                  <a:srgbClr val="3C3935"/>
                </a:solidFill>
                <a:latin typeface="Arial"/>
                <a:cs typeface="Arial"/>
              </a:rPr>
              <a:t>Предоставление </a:t>
            </a:r>
            <a:r>
              <a:rPr sz="2000" spc="-35" dirty="0">
                <a:solidFill>
                  <a:srgbClr val="3C3935"/>
                </a:solidFill>
                <a:latin typeface="Arial"/>
                <a:cs typeface="Arial"/>
              </a:rPr>
              <a:t>результатов </a:t>
            </a:r>
            <a:r>
              <a:rPr sz="2000" spc="-5" dirty="0">
                <a:solidFill>
                  <a:srgbClr val="3C3935"/>
                </a:solidFill>
                <a:latin typeface="Arial"/>
                <a:cs typeface="Arial"/>
              </a:rPr>
              <a:t>международных </a:t>
            </a:r>
            <a:r>
              <a:rPr sz="2000" spc="-10" dirty="0">
                <a:solidFill>
                  <a:srgbClr val="3C3935"/>
                </a:solidFill>
                <a:latin typeface="Arial"/>
                <a:cs typeface="Arial"/>
              </a:rPr>
              <a:t>тестов</a:t>
            </a:r>
            <a:r>
              <a:rPr sz="2000" spc="-90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C3935"/>
                </a:solidFill>
                <a:latin typeface="Arial"/>
                <a:cs typeface="Arial"/>
              </a:rPr>
              <a:t>(напрм.</a:t>
            </a:r>
            <a:endParaRPr sz="2000">
              <a:latin typeface="Arial"/>
              <a:cs typeface="Arial"/>
            </a:endParaRPr>
          </a:p>
          <a:p>
            <a:pPr marL="756285">
              <a:lnSpc>
                <a:spcPts val="2160"/>
              </a:lnSpc>
            </a:pPr>
            <a:r>
              <a:rPr sz="2000" spc="-25" dirty="0">
                <a:solidFill>
                  <a:srgbClr val="3C3935"/>
                </a:solidFill>
                <a:latin typeface="Arial"/>
                <a:cs typeface="Arial"/>
              </a:rPr>
              <a:t>IELTS,</a:t>
            </a:r>
            <a:r>
              <a:rPr sz="2000" spc="-145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3C3935"/>
                </a:solidFill>
                <a:latin typeface="Arial"/>
                <a:cs typeface="Arial"/>
              </a:rPr>
              <a:t>TOEFL)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70485" marR="871855">
              <a:lnSpc>
                <a:spcPct val="80000"/>
              </a:lnSpc>
              <a:tabLst>
                <a:tab pos="5154930" algn="l"/>
              </a:tabLst>
            </a:pPr>
            <a:r>
              <a:rPr sz="2000" u="heavy" spc="-505" dirty="0">
                <a:solidFill>
                  <a:srgbClr val="3C3935"/>
                </a:solidFill>
                <a:latin typeface="Times New Roman"/>
                <a:cs typeface="Times New Roman"/>
              </a:rPr>
              <a:t> </a:t>
            </a:r>
            <a:r>
              <a:rPr sz="2000" u="heavy" spc="-15" dirty="0">
                <a:solidFill>
                  <a:srgbClr val="3C3935"/>
                </a:solidFill>
                <a:latin typeface="Arial"/>
                <a:cs typeface="Arial"/>
              </a:rPr>
              <a:t>Россия: </a:t>
            </a:r>
            <a:r>
              <a:rPr sz="2000" spc="-20" dirty="0">
                <a:solidFill>
                  <a:srgbClr val="3C3935"/>
                </a:solidFill>
                <a:latin typeface="Arial"/>
                <a:cs typeface="Arial"/>
              </a:rPr>
              <a:t>Аттестат  </a:t>
            </a:r>
            <a:r>
              <a:rPr sz="2000" dirty="0">
                <a:solidFill>
                  <a:srgbClr val="3C3935"/>
                </a:solidFill>
                <a:latin typeface="Arial"/>
                <a:cs typeface="Arial"/>
              </a:rPr>
              <a:t>о</a:t>
            </a:r>
            <a:r>
              <a:rPr sz="2000" spc="330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3C3935"/>
                </a:solidFill>
                <a:latin typeface="Arial"/>
                <a:cs typeface="Arial"/>
              </a:rPr>
              <a:t>среднем</a:t>
            </a:r>
            <a:r>
              <a:rPr sz="2000" spc="260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3C3935"/>
                </a:solidFill>
                <a:latin typeface="Arial"/>
                <a:cs typeface="Arial"/>
              </a:rPr>
              <a:t>образовании;	средний</a:t>
            </a:r>
            <a:r>
              <a:rPr sz="2000" spc="-90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3C3935"/>
                </a:solidFill>
                <a:latin typeface="Arial"/>
                <a:cs typeface="Arial"/>
              </a:rPr>
              <a:t>балл</a:t>
            </a:r>
            <a:r>
              <a:rPr sz="2000" spc="-75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3C3935"/>
                </a:solidFill>
                <a:latin typeface="Arial"/>
                <a:cs typeface="Arial"/>
              </a:rPr>
              <a:t>по </a:t>
            </a:r>
            <a:r>
              <a:rPr sz="2000" dirty="0">
                <a:solidFill>
                  <a:srgbClr val="3C3935"/>
                </a:solidFill>
                <a:latin typeface="Arial"/>
                <a:cs typeface="Arial"/>
              </a:rPr>
              <a:t> академическим </a:t>
            </a:r>
            <a:r>
              <a:rPr sz="2000" spc="-20" dirty="0">
                <a:solidFill>
                  <a:srgbClr val="3C3935"/>
                </a:solidFill>
                <a:latin typeface="Arial"/>
                <a:cs typeface="Arial"/>
              </a:rPr>
              <a:t>предметам </a:t>
            </a:r>
            <a:r>
              <a:rPr sz="2000" dirty="0">
                <a:solidFill>
                  <a:srgbClr val="3C3935"/>
                </a:solidFill>
                <a:latin typeface="Arial"/>
                <a:cs typeface="Arial"/>
              </a:rPr>
              <a:t>(в зависимости </a:t>
            </a:r>
            <a:r>
              <a:rPr sz="2000" spc="-25" dirty="0">
                <a:solidFill>
                  <a:srgbClr val="3C3935"/>
                </a:solidFill>
                <a:latin typeface="Arial"/>
                <a:cs typeface="Arial"/>
              </a:rPr>
              <a:t>от </a:t>
            </a:r>
            <a:r>
              <a:rPr sz="2000" spc="-5" dirty="0">
                <a:solidFill>
                  <a:srgbClr val="3C3935"/>
                </a:solidFill>
                <a:latin typeface="Arial"/>
                <a:cs typeface="Arial"/>
              </a:rPr>
              <a:t>требований  </a:t>
            </a:r>
            <a:r>
              <a:rPr sz="2000" spc="-10" dirty="0">
                <a:solidFill>
                  <a:srgbClr val="3C3935"/>
                </a:solidFill>
                <a:latin typeface="Arial"/>
                <a:cs typeface="Arial"/>
              </a:rPr>
              <a:t>университета); </a:t>
            </a:r>
            <a:r>
              <a:rPr sz="2000" spc="-15" dirty="0">
                <a:solidFill>
                  <a:srgbClr val="3C3935"/>
                </a:solidFill>
                <a:latin typeface="Arial"/>
                <a:cs typeface="Arial"/>
              </a:rPr>
              <a:t>IELTS/TOEFL,</a:t>
            </a:r>
            <a:r>
              <a:rPr sz="2000" spc="-145" dirty="0">
                <a:solidFill>
                  <a:srgbClr val="3C3935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3C3935"/>
                </a:solidFill>
                <a:latin typeface="Arial"/>
                <a:cs typeface="Arial"/>
              </a:rPr>
              <a:t>другие.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567673" y="6379667"/>
            <a:ext cx="138430" cy="1339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b="1" spc="-5" dirty="0">
                <a:solidFill>
                  <a:srgbClr val="41748D"/>
                </a:solidFill>
                <a:latin typeface="Arial"/>
                <a:cs typeface="Arial"/>
              </a:rPr>
              <a:t>31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341</Words>
  <Application>Microsoft Office PowerPoint</Application>
  <PresentationFormat>Экран (4:3)</PresentationFormat>
  <Paragraphs>81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Презентация PowerPoint</vt:lpstr>
      <vt:lpstr>Основные факты</vt:lpstr>
      <vt:lpstr>Почему Австралия?</vt:lpstr>
      <vt:lpstr>Австралия – краткая справка</vt:lpstr>
      <vt:lpstr>Австралия – глобальный лидер в образовании</vt:lpstr>
      <vt:lpstr>Презентация PowerPoint</vt:lpstr>
      <vt:lpstr>Высшее образование в Австралии</vt:lpstr>
      <vt:lpstr>Образование в Австралии</vt:lpstr>
      <vt:lpstr>Основные требования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 for ICET Moscow</dc:title>
  <dc:creator>Mike Emery</dc:creator>
  <cp:lastModifiedBy>Великобритания</cp:lastModifiedBy>
  <cp:revision>2</cp:revision>
  <dcterms:created xsi:type="dcterms:W3CDTF">2015-09-24T09:55:10Z</dcterms:created>
  <dcterms:modified xsi:type="dcterms:W3CDTF">2015-09-24T10:13:33Z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2015-06-24T00:00:00Z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2015-09-24T00:00:00Z</vt:filetime>
  </property>
</Properties>
</file>