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336" r:id="rId3"/>
    <p:sldId id="337" r:id="rId4"/>
    <p:sldId id="338" r:id="rId5"/>
    <p:sldId id="339" r:id="rId6"/>
    <p:sldId id="258" r:id="rId7"/>
    <p:sldId id="259" r:id="rId8"/>
    <p:sldId id="261" r:id="rId9"/>
    <p:sldId id="298" r:id="rId10"/>
    <p:sldId id="299" r:id="rId11"/>
    <p:sldId id="300" r:id="rId12"/>
    <p:sldId id="302" r:id="rId13"/>
    <p:sldId id="304" r:id="rId14"/>
    <p:sldId id="303" r:id="rId15"/>
    <p:sldId id="305" r:id="rId16"/>
    <p:sldId id="306" r:id="rId17"/>
    <p:sldId id="270" r:id="rId18"/>
    <p:sldId id="271" r:id="rId19"/>
    <p:sldId id="340" r:id="rId20"/>
    <p:sldId id="343" r:id="rId21"/>
    <p:sldId id="344" r:id="rId22"/>
    <p:sldId id="275" r:id="rId23"/>
    <p:sldId id="347" r:id="rId24"/>
    <p:sldId id="333" r:id="rId25"/>
    <p:sldId id="276" r:id="rId26"/>
    <p:sldId id="277" r:id="rId27"/>
    <p:sldId id="279" r:id="rId28"/>
    <p:sldId id="318" r:id="rId29"/>
    <p:sldId id="312" r:id="rId30"/>
    <p:sldId id="283" r:id="rId31"/>
    <p:sldId id="284" r:id="rId32"/>
    <p:sldId id="285" r:id="rId33"/>
    <p:sldId id="286" r:id="rId34"/>
    <p:sldId id="326" r:id="rId35"/>
    <p:sldId id="287" r:id="rId36"/>
    <p:sldId id="288" r:id="rId37"/>
    <p:sldId id="348" r:id="rId38"/>
    <p:sldId id="355" r:id="rId39"/>
    <p:sldId id="327" r:id="rId40"/>
    <p:sldId id="360" r:id="rId41"/>
    <p:sldId id="361" r:id="rId42"/>
    <p:sldId id="362" r:id="rId43"/>
    <p:sldId id="328" r:id="rId44"/>
    <p:sldId id="290" r:id="rId45"/>
    <p:sldId id="329" r:id="rId46"/>
    <p:sldId id="349" r:id="rId47"/>
    <p:sldId id="297" r:id="rId48"/>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052"/>
    <a:srgbClr val="7F6669"/>
    <a:srgbClr val="FF00FF"/>
    <a:srgbClr val="008BB0"/>
    <a:srgbClr val="1991D4"/>
    <a:srgbClr val="1297CD"/>
    <a:srgbClr val="01183E"/>
    <a:srgbClr val="181F43"/>
    <a:srgbClr val="252A48"/>
    <a:srgbClr val="FFE4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72" autoAdjust="0"/>
    <p:restoredTop sz="80000" autoAdjust="0"/>
  </p:normalViewPr>
  <p:slideViewPr>
    <p:cSldViewPr snapToGrid="0" snapToObjects="1">
      <p:cViewPr varScale="1">
        <p:scale>
          <a:sx n="64" d="100"/>
          <a:sy n="64" d="100"/>
        </p:scale>
        <p:origin x="2262" y="8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464160051"/>
      </p:ext>
    </p:extLst>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Introduction</a:t>
            </a:r>
          </a:p>
          <a:p>
            <a:pPr marL="342900" indent="-342900">
              <a:buFont typeface="Arial" panose="020B0604020202020204" pitchFamily="34" charset="0"/>
              <a:buChar char="•"/>
            </a:pPr>
            <a:r>
              <a:rPr lang="en-US" dirty="0" smtClean="0"/>
              <a:t>Introduce</a:t>
            </a:r>
            <a:r>
              <a:rPr lang="en-US" baseline="0" dirty="0" smtClean="0"/>
              <a:t> yourself</a:t>
            </a:r>
          </a:p>
          <a:p>
            <a:pPr marL="342900" indent="-342900">
              <a:buFont typeface="Arial" panose="020B0604020202020204" pitchFamily="34" charset="0"/>
              <a:buChar char="•"/>
            </a:pPr>
            <a:r>
              <a:rPr lang="en-US" baseline="0" dirty="0" smtClean="0"/>
              <a:t>Describe presentation and setup expectations (“Today we’ll be covering…”; “I will be answering questions at the end…”)</a:t>
            </a:r>
          </a:p>
          <a:p>
            <a:pPr marL="342900" lvl="3" indent="-342900">
              <a:buFont typeface="Arial" panose="020B0604020202020204" pitchFamily="34" charset="0"/>
              <a:buChar char="•"/>
            </a:pPr>
            <a:r>
              <a:rPr lang="en-US" dirty="0" smtClean="0"/>
              <a:t>Setup</a:t>
            </a:r>
            <a:r>
              <a:rPr lang="en-US" baseline="0" dirty="0" smtClean="0"/>
              <a:t> “What Chapter” video (if it’s being used)</a:t>
            </a:r>
            <a:endParaRPr lang="en-US" dirty="0" smtClean="0"/>
          </a:p>
        </p:txBody>
      </p:sp>
    </p:spTree>
    <p:extLst>
      <p:ext uri="{BB962C8B-B14F-4D97-AF65-F5344CB8AC3E}">
        <p14:creationId xmlns:p14="http://schemas.microsoft.com/office/powerpoint/2010/main" val="3540550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Community: St. George Campus</a:t>
            </a:r>
            <a:r>
              <a:rPr lang="en-US" sz="2200" b="1" i="0" u="sng" strike="noStrike" baseline="0" dirty="0" smtClean="0">
                <a:effectLst/>
                <a:latin typeface="Lucida Grande"/>
                <a:ea typeface="Lucida Grande"/>
                <a:cs typeface="Lucida Grande"/>
                <a:sym typeface="Lucida Grande"/>
              </a:rPr>
              <a:t> – Academic Communities</a:t>
            </a:r>
            <a:endParaRPr lang="en-US" sz="2200" b="1" i="0" u="sng" strike="noStrike" dirty="0" smtClean="0">
              <a:effectLst/>
              <a:latin typeface="Lucida Grande"/>
              <a:ea typeface="Lucida Grande"/>
              <a:cs typeface="Lucida Grande"/>
              <a:sym typeface="Lucida Grande"/>
            </a:endParaRP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“U of T St. George can be a large campus, but it’s broken down into smaller communities with their own support systems, resources</a:t>
            </a:r>
            <a:r>
              <a:rPr lang="en-US" sz="2200" b="0" i="0" u="none" strike="noStrike" baseline="0" dirty="0" smtClean="0">
                <a:effectLst/>
                <a:latin typeface="Lucida Grande"/>
                <a:ea typeface="Lucida Grande"/>
                <a:cs typeface="Lucida Grande"/>
                <a:sym typeface="Lucida Grande"/>
              </a:rPr>
              <a:t> and dedicated faculty and staff for you.”</a:t>
            </a:r>
            <a:endParaRPr lang="en-US" sz="2200" b="0" i="0" u="none" strike="noStrike" dirty="0" smtClean="0">
              <a:effectLst/>
              <a:latin typeface="Lucida Grande"/>
              <a:ea typeface="Lucida Grande"/>
              <a:cs typeface="Lucida Grande"/>
              <a:sym typeface="Lucida Grande"/>
            </a:endParaRP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“There are five distinct academic communities/faculties that you can be part of. The Faculty</a:t>
            </a:r>
            <a:r>
              <a:rPr lang="en-US" sz="2200" b="0" i="0" u="none" strike="noStrike" baseline="0" dirty="0" smtClean="0">
                <a:effectLst/>
                <a:latin typeface="Lucida Grande"/>
                <a:ea typeface="Lucida Grande"/>
                <a:cs typeface="Lucida Grande"/>
                <a:sym typeface="Lucida Grande"/>
              </a:rPr>
              <a:t> of Applied Science &amp; Engineering, Faculty of Music, Daniels Faculty of Architecture, Landscape and Design and the Faculty of Physical Education and Kinesiology are all small, professional faculties with their own vibrant communities.</a:t>
            </a:r>
            <a:r>
              <a:rPr lang="en-US" sz="2200" b="0" i="0" u="none" strike="noStrike" dirty="0" smtClean="0">
                <a:effectLst/>
                <a:latin typeface="Lucida Grande"/>
                <a:ea typeface="Lucida Grande"/>
                <a:cs typeface="Lucida Grande"/>
                <a:sym typeface="Lucida Grande"/>
              </a:rPr>
              <a:t>”</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“The </a:t>
            </a:r>
            <a:r>
              <a:rPr lang="en-US" sz="2200" b="0" i="0" u="none" strike="noStrike" baseline="0" dirty="0" smtClean="0">
                <a:effectLst/>
                <a:latin typeface="Lucida Grande"/>
                <a:ea typeface="Lucida Grande"/>
                <a:cs typeface="Lucida Grande"/>
                <a:sym typeface="Lucida Grande"/>
              </a:rPr>
              <a:t>Faculty of Arts &amp; Science, the largest academic community/faculty, is further broken into smaller communities – the Colleges… </a:t>
            </a:r>
            <a:r>
              <a:rPr lang="en-US" sz="2200" b="0" i="1" u="none" strike="noStrike" baseline="0" dirty="0" smtClean="0">
                <a:effectLst/>
                <a:latin typeface="Lucida Grande"/>
                <a:ea typeface="Lucida Grande"/>
                <a:cs typeface="Lucida Grande"/>
                <a:sym typeface="Lucida Grande"/>
              </a:rPr>
              <a:t>[click to College System slide]</a:t>
            </a:r>
            <a:r>
              <a:rPr lang="en-US" sz="2200" b="0" i="0" u="none" strike="noStrike" baseline="0" dirty="0" smtClean="0">
                <a:effectLst/>
                <a:latin typeface="Lucida Grande"/>
                <a:ea typeface="Lucida Grande"/>
                <a:cs typeface="Lucida Grande"/>
                <a:sym typeface="Lucida Grande"/>
              </a:rPr>
              <a:t>”</a:t>
            </a:r>
            <a:endParaRPr lang="en-US" sz="2200" b="0" i="0" u="none" strike="noStrike" dirty="0" smtClean="0">
              <a:effectLst/>
              <a:latin typeface="Lucida Grande"/>
              <a:ea typeface="Lucida Grande"/>
              <a:cs typeface="Lucida Grande"/>
              <a:sym typeface="Lucida Grande"/>
            </a:endParaRPr>
          </a:p>
          <a:p>
            <a:pPr marL="342900" indent="-342900" rtl="0">
              <a:buFont typeface="Arial" panose="020B0604020202020204" pitchFamily="34" charset="0"/>
              <a:buChar char="•"/>
            </a:pPr>
            <a:endParaRPr lang="en-US" sz="2200" b="0" i="0" u="none" strike="noStrike" dirty="0" smtClean="0">
              <a:effectLst/>
              <a:latin typeface="Lucida Grande"/>
              <a:ea typeface="Lucida Grande"/>
              <a:cs typeface="Lucida Grande"/>
              <a:sym typeface="Lucida Grande"/>
            </a:endParaRPr>
          </a:p>
          <a:p>
            <a:pPr rtl="0"/>
            <a:endParaRPr lang="en-US" sz="2200" b="0" i="0" u="none" strike="noStrike" dirty="0" smtClean="0">
              <a:effectLst/>
              <a:latin typeface="Lucida Grande"/>
              <a:sym typeface="Lucida Grande"/>
            </a:endParaRPr>
          </a:p>
          <a:p>
            <a:pPr rtl="0"/>
            <a:r>
              <a:rPr lang="en-US" sz="2200" b="0" i="1" u="none" strike="noStrike" dirty="0" smtClean="0">
                <a:effectLst/>
                <a:latin typeface="Lucida Grande"/>
                <a:sym typeface="Lucida Grande"/>
              </a:rPr>
              <a:t>NOTE:</a:t>
            </a:r>
            <a:r>
              <a:rPr lang="en-US" sz="2200" b="0" i="1" u="none" strike="noStrike" baseline="0" dirty="0" smtClean="0">
                <a:effectLst/>
                <a:latin typeface="Lucida Grande"/>
                <a:sym typeface="Lucida Grande"/>
              </a:rPr>
              <a:t> Emphasis should be on the communities and not the programs</a:t>
            </a:r>
            <a:endParaRPr lang="en-US" sz="2200" b="0" i="1" u="none" strike="noStrike" dirty="0" smtClean="0">
              <a:effectLst/>
              <a:latin typeface="Lucida Grande"/>
              <a:sym typeface="Lucida Grande"/>
            </a:endParaRPr>
          </a:p>
          <a:p>
            <a:pPr rtl="0"/>
            <a:r>
              <a:rPr lang="en-US" sz="2200" b="0" i="1" u="none" strike="noStrike" dirty="0" smtClean="0">
                <a:effectLst/>
                <a:latin typeface="Lucida Grande"/>
                <a:sym typeface="Lucida Grande"/>
              </a:rPr>
              <a:t>NOTE:</a:t>
            </a:r>
            <a:r>
              <a:rPr lang="en-US" sz="2200" b="0" i="1" u="none" strike="noStrike" baseline="0" dirty="0" smtClean="0">
                <a:effectLst/>
                <a:latin typeface="Lucida Grande"/>
                <a:sym typeface="Lucida Grande"/>
              </a:rPr>
              <a:t> End on Faculty of Arts &amp; Science</a:t>
            </a:r>
            <a:endParaRPr lang="en-US" b="0" i="1" dirty="0" smtClean="0">
              <a:effectLst/>
            </a:endParaRPr>
          </a:p>
          <a:p>
            <a:endParaRPr lang="en-US" dirty="0"/>
          </a:p>
        </p:txBody>
      </p:sp>
    </p:spTree>
    <p:extLst>
      <p:ext uri="{BB962C8B-B14F-4D97-AF65-F5344CB8AC3E}">
        <p14:creationId xmlns:p14="http://schemas.microsoft.com/office/powerpoint/2010/main" val="1212857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Community: St. George Campus</a:t>
            </a:r>
            <a:r>
              <a:rPr lang="en-US" sz="2200" b="1" i="0" u="sng" strike="noStrike" baseline="0" dirty="0" smtClean="0">
                <a:effectLst/>
                <a:latin typeface="Lucida Grande"/>
                <a:ea typeface="Lucida Grande"/>
                <a:cs typeface="Lucida Grande"/>
                <a:sym typeface="Lucida Grande"/>
              </a:rPr>
              <a:t> – The College System</a:t>
            </a:r>
            <a:endParaRPr lang="en-US" sz="2200" b="1" i="0" u="sng" strike="noStrike" dirty="0" smtClean="0">
              <a:effectLst/>
              <a:latin typeface="Lucida Grande"/>
              <a:ea typeface="Lucida Grande"/>
              <a:cs typeface="Lucida Grande"/>
              <a:sym typeface="Lucida Grande"/>
            </a:endParaRP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“The College System is unique to the Faculty of Arts &amp;</a:t>
            </a:r>
            <a:r>
              <a:rPr lang="en-US" sz="2200" b="0" i="0" u="none" strike="noStrike" baseline="0" dirty="0" smtClean="0">
                <a:effectLst/>
                <a:latin typeface="Lucida Grande"/>
                <a:ea typeface="Lucida Grande"/>
                <a:cs typeface="Lucida Grande"/>
                <a:sym typeface="Lucida Grande"/>
              </a:rPr>
              <a:t> Science and an important aspect to life at U of T.”</a:t>
            </a:r>
          </a:p>
          <a:p>
            <a:pPr marL="342900" indent="-342900" rtl="0">
              <a:buFont typeface="Arial" panose="020B0604020202020204" pitchFamily="34" charset="0"/>
              <a:buChar char="•"/>
            </a:pPr>
            <a:r>
              <a:rPr lang="en-US" sz="2200" b="0" i="0" u="none" strike="noStrike" dirty="0" smtClean="0">
                <a:effectLst/>
                <a:latin typeface="Lucida Grande"/>
                <a:sym typeface="Lucida Grande"/>
              </a:rPr>
              <a:t>“The Faculty of Arts &amp; Science is a </a:t>
            </a:r>
            <a:r>
              <a:rPr lang="en-US" sz="2200" b="0" i="0" u="none" strike="noStrike" dirty="0" err="1" smtClean="0">
                <a:effectLst/>
                <a:latin typeface="Lucida Grande"/>
                <a:sym typeface="Lucida Grande"/>
              </a:rPr>
              <a:t>neighbourhood</a:t>
            </a:r>
            <a:r>
              <a:rPr lang="en-US" sz="2200" b="0" i="0" u="none" strike="noStrike" dirty="0" smtClean="0">
                <a:effectLst/>
                <a:latin typeface="Lucida Grande"/>
                <a:sym typeface="Lucida Grande"/>
              </a:rPr>
              <a:t> within U of T and</a:t>
            </a:r>
            <a:r>
              <a:rPr lang="en-US" sz="2200" b="0" i="0" u="none" strike="noStrike" baseline="0" dirty="0" smtClean="0">
                <a:effectLst/>
                <a:latin typeface="Lucida Grande"/>
                <a:sym typeface="Lucida Grande"/>
              </a:rPr>
              <a:t> </a:t>
            </a:r>
            <a:r>
              <a:rPr lang="en-US" sz="2200" b="0" i="0" u="none" strike="noStrike" dirty="0" smtClean="0">
                <a:effectLst/>
                <a:latin typeface="Lucida Grande"/>
                <a:sym typeface="Lucida Grande"/>
              </a:rPr>
              <a:t>the </a:t>
            </a:r>
            <a:r>
              <a:rPr lang="en-US" sz="2200" b="0" i="0" u="none" strike="noStrike" baseline="0" dirty="0" smtClean="0">
                <a:effectLst/>
                <a:latin typeface="Lucida Grande"/>
                <a:sym typeface="Lucida Grande"/>
              </a:rPr>
              <a:t>Colleges are all houses within that </a:t>
            </a:r>
            <a:r>
              <a:rPr lang="en-US" sz="2200" b="0" i="0" u="none" strike="noStrike" baseline="0" dirty="0" err="1" smtClean="0">
                <a:effectLst/>
                <a:latin typeface="Lucida Grande"/>
                <a:sym typeface="Lucida Grande"/>
              </a:rPr>
              <a:t>neighbourhood</a:t>
            </a:r>
            <a:r>
              <a:rPr lang="en-US" sz="2200" b="0" i="0" u="none" strike="noStrike" baseline="0" dirty="0" smtClean="0">
                <a:effectLst/>
                <a:latin typeface="Lucida Grande"/>
                <a:sym typeface="Lucida Grande"/>
              </a:rPr>
              <a:t>. </a:t>
            </a:r>
            <a:r>
              <a:rPr lang="en-US" sz="2200" b="0" i="0" u="none" strike="noStrike" dirty="0" smtClean="0">
                <a:effectLst/>
                <a:latin typeface="Lucida Grande"/>
                <a:ea typeface="Lucida Grande"/>
                <a:cs typeface="Lucida Grande"/>
                <a:sym typeface="Lucida Grande"/>
              </a:rPr>
              <a:t>Every student in the Faculty of Arts &amp; Science belongs to one of our seven college communities.  Each college provides residence, academic counselling, scholarships, orientation, clubs and social activities, but does not impact which program or courses you can choose. Your college will be your </a:t>
            </a:r>
            <a:r>
              <a:rPr lang="en-US" sz="2200" b="0" i="0" u="none" strike="noStrike" dirty="0" err="1" smtClean="0">
                <a:effectLst/>
                <a:latin typeface="Lucida Grande"/>
                <a:ea typeface="Lucida Grande"/>
                <a:cs typeface="Lucida Grande"/>
                <a:sym typeface="Lucida Grande"/>
              </a:rPr>
              <a:t>neighbourhood</a:t>
            </a:r>
            <a:r>
              <a:rPr lang="en-US" sz="2200" b="0" i="0" u="none" strike="noStrike" dirty="0" smtClean="0">
                <a:effectLst/>
                <a:latin typeface="Lucida Grande"/>
                <a:ea typeface="Lucida Grande"/>
                <a:cs typeface="Lucida Grande"/>
                <a:sym typeface="Lucida Grande"/>
              </a:rPr>
              <a:t> and home-base on campus.”</a:t>
            </a:r>
          </a:p>
          <a:p>
            <a:pPr marL="342900" indent="-342900" rtl="0">
              <a:buFont typeface="Arial" panose="020B0604020202020204" pitchFamily="34" charset="0"/>
              <a:buChar char="•"/>
            </a:pPr>
            <a:r>
              <a:rPr lang="en-US" sz="2200" b="0" i="0" u="none" strike="noStrike" dirty="0" smtClean="0">
                <a:effectLst/>
                <a:latin typeface="Lucida Grande"/>
                <a:sym typeface="Lucida Grande"/>
              </a:rPr>
              <a:t>“If you’re interested in coming to</a:t>
            </a:r>
            <a:r>
              <a:rPr lang="en-US" sz="2200" b="0" i="0" u="none" strike="noStrike" baseline="0" dirty="0" smtClean="0">
                <a:effectLst/>
                <a:latin typeface="Lucida Grande"/>
                <a:sym typeface="Lucida Grande"/>
              </a:rPr>
              <a:t> the Faculty of Arts &amp; Science, then w</a:t>
            </a:r>
            <a:r>
              <a:rPr lang="en-US" sz="2200" b="0" i="0" u="none" strike="noStrike" dirty="0" smtClean="0">
                <a:effectLst/>
                <a:latin typeface="Lucida Grande"/>
                <a:sym typeface="Lucida Grande"/>
              </a:rPr>
              <a:t>e</a:t>
            </a:r>
            <a:r>
              <a:rPr lang="en-US" sz="2200" b="0" i="0" u="none" strike="noStrike" baseline="0" dirty="0" smtClean="0">
                <a:effectLst/>
                <a:latin typeface="Lucida Grande"/>
                <a:sym typeface="Lucida Grande"/>
              </a:rPr>
              <a:t> encourage that you learn as much as you can about the colleges (through our </a:t>
            </a:r>
            <a:r>
              <a:rPr lang="en-US" sz="2200" b="0" i="0" u="none" strike="noStrike" baseline="0" dirty="0" err="1" smtClean="0">
                <a:effectLst/>
                <a:latin typeface="Lucida Grande"/>
                <a:sym typeface="Lucida Grande"/>
              </a:rPr>
              <a:t>Viewbooks</a:t>
            </a:r>
            <a:r>
              <a:rPr lang="en-US" sz="2200" b="0" i="0" u="none" strike="noStrike" baseline="0" dirty="0" smtClean="0">
                <a:effectLst/>
                <a:latin typeface="Lucida Grande"/>
                <a:sym typeface="Lucida Grande"/>
              </a:rPr>
              <a:t>, the web, or better yet, by visiting us!) – because when you apply to the Faculty of Arts &amp; Science, you’ll be asked to rank your choice of college on the application.”</a:t>
            </a:r>
            <a:endParaRPr lang="en-US" b="0" dirty="0" smtClean="0">
              <a:effectLst/>
            </a:endParaRPr>
          </a:p>
          <a:p>
            <a:endParaRPr lang="en-US" dirty="0"/>
          </a:p>
        </p:txBody>
      </p:sp>
    </p:spTree>
    <p:extLst>
      <p:ext uri="{BB962C8B-B14F-4D97-AF65-F5344CB8AC3E}">
        <p14:creationId xmlns:p14="http://schemas.microsoft.com/office/powerpoint/2010/main" val="1190385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Community: Mississauga Campus</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“To the west of Toronto is the city of Mississauga,</a:t>
            </a:r>
            <a:r>
              <a:rPr lang="en-US" sz="2200" b="0" i="0" u="none" strike="noStrike" baseline="0" dirty="0" smtClean="0">
                <a:effectLst/>
                <a:latin typeface="Lucida Grande"/>
                <a:ea typeface="Lucida Grande"/>
                <a:cs typeface="Lucida Grande"/>
                <a:sym typeface="Lucida Grande"/>
              </a:rPr>
              <a:t> home to U of T Mississauga.</a:t>
            </a:r>
            <a:r>
              <a:rPr lang="en-US" sz="2200" b="0" i="0" u="none" strike="noStrike" dirty="0" smtClean="0">
                <a:effectLst/>
                <a:latin typeface="Lucida Grande"/>
                <a:ea typeface="Lucida Grande"/>
                <a:cs typeface="Lucida Grande"/>
                <a:sym typeface="Lucida Grande"/>
              </a:rPr>
              <a:t>”</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“UTM is a beautiful campus, surrounded by acres of greenspace along the Credit River.”</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“Grow Smart, Grow Green” is the banner for campus growth at UTM. That’s shown by green roofs, geothermal heating system and LEED-certified buildings.”</a:t>
            </a:r>
            <a:endParaRPr lang="en-US" b="0" dirty="0" smtClean="0">
              <a:effectLst/>
            </a:endParaRPr>
          </a:p>
          <a:p>
            <a:endParaRPr lang="en-US" dirty="0"/>
          </a:p>
        </p:txBody>
      </p:sp>
    </p:spTree>
    <p:extLst>
      <p:ext uri="{BB962C8B-B14F-4D97-AF65-F5344CB8AC3E}">
        <p14:creationId xmlns:p14="http://schemas.microsoft.com/office/powerpoint/2010/main" val="411870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Community: Mississauga Campus </a:t>
            </a:r>
            <a:r>
              <a:rPr lang="en-US" sz="2200" b="1" i="0" u="sng" strike="noStrike" dirty="0" err="1" smtClean="0">
                <a:effectLst/>
                <a:latin typeface="Lucida Grande"/>
                <a:ea typeface="Lucida Grande"/>
                <a:cs typeface="Lucida Grande"/>
                <a:sym typeface="Lucida Grande"/>
              </a:rPr>
              <a:t>con’t</a:t>
            </a:r>
            <a:endParaRPr lang="en-US" sz="2200" b="1" i="0" u="sng" strike="noStrike" dirty="0" smtClean="0">
              <a:effectLst/>
              <a:latin typeface="Lucida Grande"/>
              <a:ea typeface="Lucida Grande"/>
              <a:cs typeface="Lucida Grande"/>
              <a:sym typeface="Lucida Grande"/>
            </a:endParaRP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“UTM is a smaller campus that boasts a recently added innovation complex, instructional </a:t>
            </a:r>
            <a:r>
              <a:rPr lang="en-US" sz="2200" b="0" i="0" u="none" strike="noStrike" dirty="0" err="1" smtClean="0">
                <a:effectLst/>
                <a:latin typeface="Lucida Grande"/>
                <a:ea typeface="Lucida Grande"/>
                <a:cs typeface="Lucida Grande"/>
                <a:sym typeface="Lucida Grande"/>
              </a:rPr>
              <a:t>centre</a:t>
            </a:r>
            <a:r>
              <a:rPr lang="en-US" dirty="0" smtClean="0"/>
              <a:t>, and</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Deerfield Hall</a:t>
            </a:r>
            <a:r>
              <a:rPr lang="en-US" dirty="0" smtClean="0"/>
              <a:t> </a:t>
            </a:r>
            <a:r>
              <a:rPr lang="en-US" sz="2200" b="0" i="0" u="none" strike="noStrike" dirty="0" smtClean="0">
                <a:effectLst/>
                <a:latin typeface="Lucida Grande"/>
                <a:ea typeface="Lucida Grande"/>
                <a:cs typeface="Lucida Grande"/>
                <a:sym typeface="Lucida Grande"/>
              </a:rPr>
              <a:t>– </a:t>
            </a:r>
            <a:r>
              <a:rPr lang="en-US" dirty="0" smtClean="0"/>
              <a:t>all of </a:t>
            </a:r>
            <a:r>
              <a:rPr lang="en-US" sz="2200" b="0" i="0" u="none" strike="noStrike" dirty="0" smtClean="0">
                <a:effectLst/>
                <a:latin typeface="Lucida Grande"/>
                <a:ea typeface="Lucida Grande"/>
                <a:cs typeface="Lucida Grande"/>
                <a:sym typeface="Lucida Grande"/>
              </a:rPr>
              <a:t>which offer more student space.”</a:t>
            </a:r>
          </a:p>
          <a:p>
            <a:pPr marL="342900" indent="-342900" rtl="0">
              <a:buFont typeface="Arial" panose="020B0604020202020204" pitchFamily="34" charset="0"/>
              <a:buChar char="•"/>
            </a:pPr>
            <a:r>
              <a:rPr lang="en-US" sz="2200" b="0" i="1" u="none" strike="noStrike" dirty="0" smtClean="0">
                <a:effectLst/>
                <a:latin typeface="Lucida Grande"/>
                <a:ea typeface="Lucida Grande"/>
                <a:cs typeface="Lucida Grande"/>
                <a:sym typeface="Lucida Grande"/>
              </a:rPr>
              <a:t>DID</a:t>
            </a:r>
            <a:r>
              <a:rPr lang="en-US" sz="2200" b="0" i="1" u="none" strike="noStrike" baseline="0" dirty="0" smtClean="0">
                <a:effectLst/>
                <a:latin typeface="Lucida Grande"/>
                <a:ea typeface="Lucida Grande"/>
                <a:cs typeface="Lucida Grande"/>
                <a:sym typeface="Lucida Grande"/>
              </a:rPr>
              <a:t> YOU KNOW: </a:t>
            </a:r>
          </a:p>
          <a:p>
            <a:pPr marL="457200" lvl="7" indent="-457200" rtl="0">
              <a:buFont typeface="+mj-lt"/>
              <a:buAutoNum type="arabicPeriod"/>
            </a:pPr>
            <a:r>
              <a:rPr lang="en-US" sz="2200" b="0" i="1" u="none" strike="noStrike" dirty="0" smtClean="0">
                <a:effectLst/>
                <a:latin typeface="Lucida Grande"/>
                <a:ea typeface="Lucida Grande"/>
                <a:cs typeface="Lucida Grande"/>
                <a:sym typeface="Lucida Grande"/>
              </a:rPr>
              <a:t>UTM offered the first forensic science program in </a:t>
            </a:r>
            <a:r>
              <a:rPr lang="en-US" i="1" dirty="0" smtClean="0">
                <a:solidFill>
                  <a:schemeClr val="accent2"/>
                </a:solidFill>
              </a:rPr>
              <a:t>Canada</a:t>
            </a:r>
            <a:r>
              <a:rPr lang="en-US" sz="2200" b="0" i="1" u="none" strike="noStrike" dirty="0" smtClean="0">
                <a:effectLst/>
                <a:latin typeface="Lucida Grande"/>
                <a:ea typeface="Lucida Grande"/>
                <a:cs typeface="Lucida Grande"/>
                <a:sym typeface="Lucida Grande"/>
              </a:rPr>
              <a:t>. Today the program utilizes</a:t>
            </a:r>
            <a:r>
              <a:rPr lang="en-US" sz="2200" b="0" i="1" u="none" strike="noStrike" baseline="0" dirty="0" smtClean="0">
                <a:effectLst/>
                <a:latin typeface="Lucida Grande"/>
                <a:ea typeface="Lucida Grande"/>
                <a:cs typeface="Lucida Grande"/>
                <a:sym typeface="Lucida Grande"/>
              </a:rPr>
              <a:t> a </a:t>
            </a:r>
            <a:r>
              <a:rPr lang="en-US" sz="2200" b="0" i="1" u="none" strike="noStrike" dirty="0" smtClean="0">
                <a:effectLst/>
                <a:latin typeface="Lucida Grande"/>
                <a:ea typeface="Lucida Grande"/>
                <a:cs typeface="Lucida Grande"/>
                <a:sym typeface="Lucida Grande"/>
              </a:rPr>
              <a:t>crime scene house and “maggot farm” for hands-on learning;</a:t>
            </a:r>
            <a:endParaRPr lang="en-US" sz="2200" b="0" i="1" u="none" strike="noStrike" baseline="0" dirty="0" smtClean="0">
              <a:effectLst/>
              <a:latin typeface="Lucida Grande"/>
              <a:ea typeface="Lucida Grande"/>
              <a:cs typeface="Lucida Grande"/>
              <a:sym typeface="Lucida Grande"/>
            </a:endParaRPr>
          </a:p>
          <a:p>
            <a:pPr marL="457200" lvl="7" indent="-457200" rtl="0">
              <a:buFont typeface="+mj-lt"/>
              <a:buAutoNum type="arabicPeriod"/>
            </a:pPr>
            <a:r>
              <a:rPr lang="en-US" i="1" dirty="0" smtClean="0"/>
              <a:t>There are blackberry trees along campus paths that bloom during the summer and offer a tasty snack on the way to class!</a:t>
            </a:r>
          </a:p>
          <a:p>
            <a:pPr marL="457200" lvl="7" indent="-457200" rtl="0">
              <a:buFont typeface="+mj-lt"/>
              <a:buAutoNum type="arabicPeriod"/>
            </a:pPr>
            <a:r>
              <a:rPr lang="en-US" i="1" dirty="0" smtClean="0"/>
              <a:t>The wood on the exterior of the Hazel </a:t>
            </a:r>
            <a:r>
              <a:rPr lang="en-US" i="1" dirty="0" err="1" smtClean="0"/>
              <a:t>McCallion</a:t>
            </a:r>
            <a:r>
              <a:rPr lang="en-US" i="1" dirty="0" smtClean="0"/>
              <a:t> Academic Learning Centre is imported from Spain</a:t>
            </a:r>
          </a:p>
          <a:p>
            <a:pPr marL="457200" lvl="7" indent="-457200" rtl="0">
              <a:buFont typeface="+mj-lt"/>
              <a:buAutoNum type="arabicPeriod"/>
            </a:pPr>
            <a:r>
              <a:rPr lang="en-US" i="1" dirty="0" smtClean="0"/>
              <a:t>The Hazel </a:t>
            </a:r>
            <a:r>
              <a:rPr lang="en-US" i="1" dirty="0" err="1" smtClean="0"/>
              <a:t>McCallion</a:t>
            </a:r>
            <a:r>
              <a:rPr lang="en-US" i="1" dirty="0" smtClean="0"/>
              <a:t> Academic Learning Centre was the first University of Toronto LEED certified building – it incorporates several environmentally-friendly features including a rooftop garden</a:t>
            </a:r>
          </a:p>
          <a:p>
            <a:pPr marL="457200" lvl="7" indent="-457200" rtl="0">
              <a:buFont typeface="+mj-lt"/>
              <a:buAutoNum type="arabicPeriod"/>
            </a:pPr>
            <a:r>
              <a:rPr lang="en-US" i="1" dirty="0" smtClean="0"/>
              <a:t>Large areas of UTM’s 225 acre campus have been designated “Protected, Naturalized Research Space” and are protected against development</a:t>
            </a:r>
          </a:p>
          <a:p>
            <a:pPr marL="457200" lvl="7" indent="-457200" rtl="0">
              <a:buFont typeface="+mj-lt"/>
              <a:buAutoNum type="arabicPeriod"/>
            </a:pPr>
            <a:r>
              <a:rPr lang="en-US" i="1" dirty="0" smtClean="0"/>
              <a:t>The annual UTM Arts Festival showcases over 100 works of student-created art and hosts a student performance showcase</a:t>
            </a:r>
          </a:p>
          <a:p>
            <a:pPr marL="457200" lvl="7" indent="-457200" rtl="0">
              <a:buFont typeface="+mj-lt"/>
              <a:buAutoNum type="arabicPeriod"/>
            </a:pPr>
            <a:r>
              <a:rPr lang="en-US" i="1" dirty="0" smtClean="0"/>
              <a:t>Dr. Roberta </a:t>
            </a:r>
            <a:r>
              <a:rPr lang="en-US" i="1" dirty="0" err="1" smtClean="0"/>
              <a:t>Bondar</a:t>
            </a:r>
            <a:r>
              <a:rPr lang="en-US" i="1" dirty="0" smtClean="0"/>
              <a:t>, Canada's first female astronaut and the first neurologist in space, graduated from UTM</a:t>
            </a:r>
          </a:p>
          <a:p>
            <a:pPr marL="457200" lvl="7" indent="-457200" rtl="0">
              <a:buFont typeface="+mj-lt"/>
              <a:buAutoNum type="arabicPeriod"/>
            </a:pPr>
            <a:r>
              <a:rPr lang="en-US" i="1" dirty="0" smtClean="0"/>
              <a:t>Don’t want to wait around for your laundry to finish? Don’t worry, UTM laundry machines will text you when they’re finished</a:t>
            </a:r>
          </a:p>
          <a:p>
            <a:pPr marL="457200" lvl="7" indent="-457200" rtl="0">
              <a:buFont typeface="+mj-lt"/>
              <a:buAutoNum type="arabicPeriod"/>
            </a:pPr>
            <a:r>
              <a:rPr lang="en-US" i="1" dirty="0" smtClean="0"/>
              <a:t>The coat of arms for UTM has mostly green and gold representing the natural beauty of campus. The oak tree is from the U of T coat of arms and the blue and silver bars in the chevron signify the proximity of the campus to the Credit River</a:t>
            </a:r>
          </a:p>
          <a:p>
            <a:pPr marL="457200" lvl="7" indent="-457200" rtl="0">
              <a:buFont typeface="+mj-lt"/>
              <a:buAutoNum type="arabicPeriod"/>
            </a:pPr>
            <a:r>
              <a:rPr lang="en-US" i="1" dirty="0" smtClean="0"/>
              <a:t>The radio station at UTM is </a:t>
            </a:r>
            <a:r>
              <a:rPr lang="en-US" i="1" dirty="0" err="1" smtClean="0"/>
              <a:t>CFREradio</a:t>
            </a:r>
            <a:r>
              <a:rPr lang="en-US" i="1" dirty="0" smtClean="0"/>
              <a:t> 91.9 and aired for the first time in 1970. Since then it has launched the careers of numerous individuals in broadcasting and music; Inside-Out: Prisons and Punishment is a course at UTM taught in penitentiaries where students are matched with a prisoner and work together on a final project throughout the term. </a:t>
            </a:r>
            <a:endParaRPr lang="en-US" b="0" i="1" dirty="0" smtClean="0">
              <a:effectLst/>
            </a:endParaRPr>
          </a:p>
        </p:txBody>
      </p:sp>
    </p:spTree>
    <p:extLst>
      <p:ext uri="{BB962C8B-B14F-4D97-AF65-F5344CB8AC3E}">
        <p14:creationId xmlns:p14="http://schemas.microsoft.com/office/powerpoint/2010/main" val="571327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Community: Scarborough Campus</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“In Toronto’s east-end is UofT Scarborough.”</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“The campus</a:t>
            </a:r>
            <a:r>
              <a:rPr lang="en-US" sz="2200" b="0" i="0" u="none" strike="noStrike" baseline="0" dirty="0" smtClean="0">
                <a:effectLst/>
                <a:latin typeface="Lucida Grande"/>
                <a:ea typeface="Lucida Grande"/>
                <a:cs typeface="Lucida Grande"/>
                <a:sym typeface="Lucida Grande"/>
              </a:rPr>
              <a:t> is s</a:t>
            </a:r>
            <a:r>
              <a:rPr lang="en-US" sz="2200" b="0" i="0" u="none" strike="noStrike" dirty="0" smtClean="0">
                <a:effectLst/>
                <a:latin typeface="Lucida Grande"/>
                <a:ea typeface="Lucida Grande"/>
                <a:cs typeface="Lucida Grande"/>
                <a:sym typeface="Lucida Grande"/>
              </a:rPr>
              <a:t>et in the Highland Creek Valley with hiking trails and over 300 acres of parkland.”</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“UTSC is a campus focused on experiential learning and is a great fit for students who learn best by doing.”</a:t>
            </a:r>
          </a:p>
          <a:p>
            <a:endParaRPr lang="en-US" dirty="0"/>
          </a:p>
        </p:txBody>
      </p:sp>
    </p:spTree>
    <p:extLst>
      <p:ext uri="{BB962C8B-B14F-4D97-AF65-F5344CB8AC3E}">
        <p14:creationId xmlns:p14="http://schemas.microsoft.com/office/powerpoint/2010/main" val="2721406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Community: Scarborough</a:t>
            </a:r>
            <a:r>
              <a:rPr lang="en-US" sz="2200" b="1" i="0" u="sng" strike="noStrike" baseline="0" dirty="0" smtClean="0">
                <a:effectLst/>
                <a:latin typeface="Lucida Grande"/>
                <a:ea typeface="Lucida Grande"/>
                <a:cs typeface="Lucida Grande"/>
                <a:sym typeface="Lucida Grande"/>
              </a:rPr>
              <a:t> </a:t>
            </a:r>
            <a:r>
              <a:rPr lang="en-US" sz="2200" b="1" i="0" u="sng" strike="noStrike" dirty="0" smtClean="0">
                <a:effectLst/>
                <a:latin typeface="Lucida Grande"/>
                <a:ea typeface="Lucida Grande"/>
                <a:cs typeface="Lucida Grande"/>
                <a:sym typeface="Lucida Grande"/>
              </a:rPr>
              <a:t>Campus </a:t>
            </a:r>
            <a:r>
              <a:rPr lang="en-US" sz="2200" b="1" i="0" u="sng" strike="noStrike" dirty="0" err="1" smtClean="0">
                <a:effectLst/>
                <a:latin typeface="Lucida Grande"/>
                <a:ea typeface="Lucida Grande"/>
                <a:cs typeface="Lucida Grande"/>
                <a:sym typeface="Lucida Grande"/>
              </a:rPr>
              <a:t>con’t</a:t>
            </a:r>
            <a:endParaRPr lang="en-US" sz="2200" b="1" i="0" u="sng" strike="noStrike" dirty="0" smtClean="0">
              <a:effectLst/>
              <a:latin typeface="Lucida Grande"/>
              <a:ea typeface="Lucida Grande"/>
              <a:cs typeface="Lucida Grande"/>
              <a:sym typeface="Lucida Grande"/>
            </a:endParaRP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“UTSC recently opened a state-of-the-art Environmental</a:t>
            </a:r>
            <a:r>
              <a:rPr lang="en-US" sz="2200" b="0" i="0" u="none" strike="noStrike" baseline="0" dirty="0" smtClean="0">
                <a:effectLst/>
                <a:latin typeface="Lucida Grande"/>
                <a:ea typeface="Lucida Grande"/>
                <a:cs typeface="Lucida Grande"/>
                <a:sym typeface="Lucida Grande"/>
              </a:rPr>
              <a:t> Science &amp; Chemistry Building </a:t>
            </a:r>
            <a:r>
              <a:rPr lang="en-US" sz="2200" b="0" i="0" u="none" strike="noStrike" dirty="0" smtClean="0">
                <a:effectLst/>
                <a:latin typeface="Lucida Grande"/>
                <a:ea typeface="Lucida Grande"/>
                <a:cs typeface="Lucida Grande"/>
                <a:sym typeface="Lucida Grande"/>
              </a:rPr>
              <a:t>and a world-class aquatic &amp; athletic complex, which hosted </a:t>
            </a:r>
            <a:r>
              <a:rPr lang="en-US" dirty="0" smtClean="0"/>
              <a:t>the aquatic </a:t>
            </a:r>
            <a:r>
              <a:rPr lang="en-US" sz="2200" b="0" i="0" u="none" strike="noStrike" dirty="0" smtClean="0">
                <a:effectLst/>
                <a:latin typeface="Lucida Grande"/>
                <a:ea typeface="Lucida Grande"/>
                <a:cs typeface="Lucida Grande"/>
                <a:sym typeface="Lucida Grande"/>
              </a:rPr>
              <a:t>competitions for the Pan/</a:t>
            </a:r>
            <a:r>
              <a:rPr lang="en-US" sz="2200" b="0" i="0" u="none" strike="noStrike" dirty="0" err="1" smtClean="0">
                <a:effectLst/>
                <a:latin typeface="Lucida Grande"/>
                <a:ea typeface="Lucida Grande"/>
                <a:cs typeface="Lucida Grande"/>
                <a:sym typeface="Lucida Grande"/>
              </a:rPr>
              <a:t>Parapan</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Am Games in 2015.”</a:t>
            </a:r>
          </a:p>
          <a:p>
            <a:pPr marL="342900" indent="-342900" rtl="0">
              <a:buFont typeface="Arial" panose="020B0604020202020204" pitchFamily="34" charset="0"/>
              <a:buChar char="•"/>
            </a:pPr>
            <a:r>
              <a:rPr lang="en-US" sz="2200" b="0" i="1" u="none" strike="noStrike" dirty="0" smtClean="0">
                <a:effectLst/>
                <a:latin typeface="Lucida Grande"/>
                <a:ea typeface="Lucida Grande"/>
                <a:cs typeface="Lucida Grande"/>
                <a:sym typeface="Lucida Grande"/>
              </a:rPr>
              <a:t>DID YOU KNOW: </a:t>
            </a:r>
            <a:r>
              <a:rPr lang="en-US" sz="2200" b="0" i="0" u="none" strike="noStrike" dirty="0" smtClean="0">
                <a:effectLst/>
                <a:latin typeface="Lucida Grande"/>
                <a:ea typeface="Lucida Grande"/>
                <a:cs typeface="Lucida Grande"/>
                <a:sym typeface="Lucida Grande"/>
              </a:rPr>
              <a:t>The original buildings were designed by John Andrews, the architect of the CN Tower; Varsity Blues baseball team plays here; [MORE TO</a:t>
            </a:r>
            <a:r>
              <a:rPr lang="en-US" sz="2200" b="0" i="0" u="none" strike="noStrike" baseline="0" dirty="0" smtClean="0">
                <a:effectLst/>
                <a:latin typeface="Lucida Grande"/>
                <a:ea typeface="Lucida Grande"/>
                <a:cs typeface="Lucida Grande"/>
                <a:sym typeface="Lucida Grande"/>
              </a:rPr>
              <a:t> COME]</a:t>
            </a:r>
            <a:r>
              <a:rPr lang="en-US" b="0" dirty="0" smtClean="0">
                <a:effectLst/>
              </a:rPr>
              <a:t/>
            </a:r>
            <a:br>
              <a:rPr lang="en-US" b="0" dirty="0" smtClean="0">
                <a:effectLst/>
              </a:rPr>
            </a:br>
            <a:endParaRPr lang="en-US" dirty="0" smtClean="0"/>
          </a:p>
          <a:p>
            <a:endParaRPr lang="en-US" dirty="0"/>
          </a:p>
        </p:txBody>
      </p:sp>
    </p:spTree>
    <p:extLst>
      <p:ext uri="{BB962C8B-B14F-4D97-AF65-F5344CB8AC3E}">
        <p14:creationId xmlns:p14="http://schemas.microsoft.com/office/powerpoint/2010/main" val="411665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Community: Summary</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“One university, three</a:t>
            </a:r>
            <a:r>
              <a:rPr lang="en-US" sz="2200" b="0" i="0" u="none" strike="noStrike" baseline="0" dirty="0" smtClean="0">
                <a:effectLst/>
                <a:latin typeface="Lucida Grande"/>
                <a:ea typeface="Lucida Grande"/>
                <a:cs typeface="Lucida Grande"/>
                <a:sym typeface="Lucida Grande"/>
              </a:rPr>
              <a:t> campuses…and n</a:t>
            </a:r>
            <a:r>
              <a:rPr lang="en-US" sz="2200" b="0" i="0" u="none" strike="noStrike" dirty="0" smtClean="0">
                <a:effectLst/>
                <a:latin typeface="Lucida Grande"/>
                <a:ea typeface="Lucida Grande"/>
                <a:cs typeface="Lucida Grande"/>
                <a:sym typeface="Lucida Grande"/>
              </a:rPr>
              <a:t>o matter where you choose to study at U of T you will receive the same high-quality education, be taught by some of the world’s leading educators, have access to all of our</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facilities and graduate with a U of T degree.”</a:t>
            </a:r>
            <a:endParaRPr lang="en-US" b="0" dirty="0" smtClean="0">
              <a:effectLst/>
            </a:endParaRPr>
          </a:p>
          <a:p>
            <a:endParaRPr lang="en-US" dirty="0"/>
          </a:p>
        </p:txBody>
      </p:sp>
    </p:spTree>
    <p:extLst>
      <p:ext uri="{BB962C8B-B14F-4D97-AF65-F5344CB8AC3E}">
        <p14:creationId xmlns:p14="http://schemas.microsoft.com/office/powerpoint/2010/main" val="3693153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sng" strike="noStrike" dirty="0" smtClean="0">
                <a:effectLst/>
                <a:latin typeface="Lucida Grande"/>
                <a:ea typeface="Lucida Grande"/>
                <a:cs typeface="Lucida Grande"/>
                <a:sym typeface="Lucida Grande"/>
              </a:rPr>
              <a:t>Programs</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Introduce the concept of first-entry programs.</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“First-entry programs at U of T are those that you're applying to directly from high school.</a:t>
            </a:r>
            <a:r>
              <a:rPr lang="en-US" sz="2200" b="0" i="0" u="none" strike="noStrike" baseline="0" dirty="0" smtClean="0">
                <a:effectLst/>
                <a:latin typeface="Lucida Grande"/>
                <a:ea typeface="Lucida Grande"/>
                <a:cs typeface="Lucida Grande"/>
                <a:sym typeface="Lucida Grande"/>
              </a:rPr>
              <a:t> They’re </a:t>
            </a:r>
            <a:r>
              <a:rPr lang="en-US" sz="2200" b="0" i="0" u="none" strike="noStrike" dirty="0" smtClean="0">
                <a:effectLst/>
                <a:latin typeface="Lucida Grande"/>
                <a:ea typeface="Lucida Grande"/>
                <a:cs typeface="Lucida Grande"/>
                <a:sym typeface="Lucida Grande"/>
              </a:rPr>
              <a:t>your undergraduate, or bachelors, degree programs. Your first step in higher education.”</a:t>
            </a:r>
          </a:p>
          <a:p>
            <a:pPr marL="0" indent="0" rtl="0">
              <a:buFont typeface="Arial" panose="020B0604020202020204" pitchFamily="34" charset="0"/>
              <a:buNone/>
            </a:pPr>
            <a:r>
              <a:rPr lang="en-US" sz="2200" b="0" i="0" u="none" strike="noStrike" dirty="0" smtClean="0">
                <a:solidFill>
                  <a:srgbClr val="C00000"/>
                </a:solidFill>
                <a:effectLst>
                  <a:outerShdw blurRad="38100" dist="38100" dir="2700000" algn="tl">
                    <a:srgbClr val="000000">
                      <a:alpha val="43137"/>
                    </a:srgbClr>
                  </a:outerShdw>
                </a:effectLst>
                <a:latin typeface="Lucida Grande"/>
                <a:ea typeface="Lucida Grande"/>
                <a:cs typeface="Lucida Grande"/>
                <a:sym typeface="Lucida Grande"/>
              </a:rPr>
              <a:t>[Shield: 700 program</a:t>
            </a:r>
            <a:r>
              <a:rPr lang="en-US" sz="2200" b="0" i="0" u="none" strike="noStrike" baseline="0" dirty="0" smtClean="0">
                <a:solidFill>
                  <a:srgbClr val="C00000"/>
                </a:solidFill>
                <a:effectLst>
                  <a:outerShdw blurRad="38100" dist="38100" dir="2700000" algn="tl">
                    <a:srgbClr val="000000">
                      <a:alpha val="43137"/>
                    </a:srgbClr>
                  </a:outerShdw>
                </a:effectLst>
                <a:latin typeface="Lucida Grande"/>
                <a:ea typeface="Lucida Grande"/>
                <a:cs typeface="Lucida Grande"/>
                <a:sym typeface="Lucida Grande"/>
              </a:rPr>
              <a:t> options</a:t>
            </a:r>
            <a:r>
              <a:rPr lang="en-US" sz="2200" b="0" i="0" u="none" strike="noStrike" dirty="0" smtClean="0">
                <a:solidFill>
                  <a:srgbClr val="C00000"/>
                </a:solidFill>
                <a:effectLst>
                  <a:outerShdw blurRad="38100" dist="38100" dir="2700000" algn="tl">
                    <a:srgbClr val="000000">
                      <a:alpha val="43137"/>
                    </a:srgbClr>
                  </a:outerShdw>
                </a:effectLst>
                <a:latin typeface="Lucida Grande"/>
                <a:ea typeface="Lucida Grande"/>
                <a:cs typeface="Lucida Grande"/>
                <a:sym typeface="Lucida Grande"/>
              </a:rPr>
              <a:t>]</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“We have incredible program options across all three of our campuses.</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Now, let’s talk about some of them...”</a:t>
            </a:r>
            <a:endParaRPr lang="en-US" b="0" dirty="0" smtClean="0">
              <a:effectLst/>
            </a:endParaRPr>
          </a:p>
          <a:p>
            <a:endParaRPr lang="en-US" dirty="0"/>
          </a:p>
        </p:txBody>
      </p:sp>
    </p:spTree>
    <p:extLst>
      <p:ext uri="{BB962C8B-B14F-4D97-AF65-F5344CB8AC3E}">
        <p14:creationId xmlns:p14="http://schemas.microsoft.com/office/powerpoint/2010/main" val="80248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sng" strike="noStrike" dirty="0" smtClean="0">
                <a:effectLst/>
                <a:latin typeface="Lucida Grande"/>
                <a:ea typeface="Lucida Grande"/>
                <a:cs typeface="Lucida Grande"/>
                <a:sym typeface="Lucida Grande"/>
              </a:rPr>
              <a:t>Programs: Arts, Business &amp; Science</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“Programs in the Arts, Business and Sciences make up the largest set of academic options and exist across all three campuses.”</a:t>
            </a:r>
          </a:p>
          <a:p>
            <a:pPr marL="342900" indent="-342900" rtl="0">
              <a:buFont typeface="Arial" panose="020B0604020202020204" pitchFamily="34" charset="0"/>
              <a:buChar char="•"/>
            </a:pPr>
            <a:r>
              <a:rPr lang="en-US" sz="2200" b="0" i="0" u="none" strike="noStrike" dirty="0" smtClean="0">
                <a:effectLst/>
                <a:latin typeface="Lucida Grande"/>
                <a:sym typeface="Lucida Grande"/>
              </a:rPr>
              <a:t>“</a:t>
            </a:r>
            <a:r>
              <a:rPr lang="en-US" sz="2200" b="0" i="0" u="none" strike="noStrike" baseline="0" dirty="0" smtClean="0">
                <a:effectLst/>
                <a:latin typeface="Lucida Grande"/>
                <a:sym typeface="Lucida Grande"/>
              </a:rPr>
              <a:t>U of T offers the largest program and course selection in Canada. This means that you have a lot of flexibility in building your degree in Arts &amp; Science, through specialist, major and minor programs. You can build a degree that’s as diverse as we are! You could double major in Physics and English; or major in Biology, minor in French and Art History; specialize in Political Science – the options are nearly endless! And for most of our programs in the arts, business and science – you would actually choose what program you’re studying until your second year. That give you time to get to take some courses, meet professors and get to know all of the options at U of T.”</a:t>
            </a:r>
          </a:p>
          <a:p>
            <a:pPr marL="342900" indent="-342900" rtl="0">
              <a:buFont typeface="Arial" panose="020B0604020202020204" pitchFamily="34" charset="0"/>
              <a:buChar char="•"/>
            </a:pPr>
            <a:r>
              <a:rPr lang="en-US" sz="2200" b="0" i="0" u="none" strike="noStrike" baseline="0" dirty="0" smtClean="0">
                <a:effectLst/>
                <a:latin typeface="Lucida Grande"/>
                <a:sym typeface="Lucida Grande"/>
              </a:rPr>
              <a:t>“</a:t>
            </a:r>
            <a:r>
              <a:rPr lang="en-US" sz="2200" b="0" i="0" u="none" strike="noStrike" dirty="0" smtClean="0">
                <a:effectLst/>
                <a:latin typeface="Lucida Grande"/>
                <a:sym typeface="Lucida Grande"/>
              </a:rPr>
              <a:t>Some of our programs are</a:t>
            </a:r>
            <a:r>
              <a:rPr lang="en-US" sz="2200" b="0" i="0" u="none" strike="noStrike" baseline="0" dirty="0" smtClean="0">
                <a:effectLst/>
                <a:latin typeface="Lucida Grande"/>
                <a:sym typeface="Lucida Grande"/>
              </a:rPr>
              <a:t> offered on multiple campuses, and some are unique to one campus. What you want to study may help you to decide which campus to apply to.”</a:t>
            </a:r>
          </a:p>
          <a:p>
            <a:endParaRPr lang="en-US" dirty="0"/>
          </a:p>
        </p:txBody>
      </p:sp>
    </p:spTree>
    <p:extLst>
      <p:ext uri="{BB962C8B-B14F-4D97-AF65-F5344CB8AC3E}">
        <p14:creationId xmlns:p14="http://schemas.microsoft.com/office/powerpoint/2010/main" val="177790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sng" strike="noStrike" dirty="0" smtClean="0">
                <a:effectLst/>
                <a:latin typeface="Lucida Grande"/>
                <a:ea typeface="Lucida Grande"/>
                <a:cs typeface="Lucida Grande"/>
                <a:sym typeface="Lucida Grande"/>
              </a:rPr>
              <a:t>Programs: Arts</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“Arts programs at U of T include options in humanities and social sciences</a:t>
            </a:r>
            <a:r>
              <a:rPr lang="en-US" sz="2200" b="0" i="0" u="none" strike="noStrike" baseline="0" dirty="0" smtClean="0">
                <a:effectLst/>
                <a:latin typeface="Lucida Grande"/>
                <a:ea typeface="Lucida Grande"/>
                <a:cs typeface="Lucida Grande"/>
                <a:sym typeface="Lucida Grande"/>
              </a:rPr>
              <a:t> – things like English, History, Languages, and Political Science</a:t>
            </a:r>
            <a:r>
              <a:rPr lang="en-US" sz="2200" b="0" i="0" u="none" strike="noStrike" dirty="0" smtClean="0">
                <a:effectLst/>
                <a:latin typeface="Lucida Grande"/>
                <a:ea typeface="Lucida Grande"/>
                <a:cs typeface="Lucida Grande"/>
                <a:sym typeface="Lucida Grande"/>
              </a:rPr>
              <a:t>.”</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“Many of these options you</a:t>
            </a:r>
            <a:r>
              <a:rPr lang="en-US" sz="2200" b="0" i="0" u="none" strike="noStrike" baseline="0" dirty="0" smtClean="0">
                <a:effectLst/>
                <a:latin typeface="Lucida Grande"/>
                <a:ea typeface="Lucida Grande"/>
                <a:cs typeface="Lucida Grande"/>
                <a:sym typeface="Lucida Grande"/>
              </a:rPr>
              <a:t> will </a:t>
            </a:r>
            <a:r>
              <a:rPr lang="en-US" sz="2200" b="0" i="0" u="none" strike="noStrike" dirty="0" smtClean="0">
                <a:effectLst/>
                <a:latin typeface="Lucida Grande"/>
                <a:ea typeface="Lucida Grande"/>
                <a:cs typeface="Lucida Grande"/>
                <a:sym typeface="Lucida Grande"/>
              </a:rPr>
              <a:t>find across all three of our campuses, but there are a few programs that are unique to each campus...”</a:t>
            </a:r>
            <a:br>
              <a:rPr lang="en-US" sz="2200" b="0" i="0" u="none" strike="noStrike" dirty="0" smtClean="0">
                <a:effectLst/>
                <a:latin typeface="Lucida Grande"/>
                <a:ea typeface="Lucida Grande"/>
                <a:cs typeface="Lucida Grande"/>
                <a:sym typeface="Lucida Grande"/>
              </a:rPr>
            </a:br>
            <a:r>
              <a:rPr lang="en-US" sz="2200" b="0" i="1" u="none" strike="noStrike" dirty="0" smtClean="0">
                <a:effectLst/>
                <a:latin typeface="Lucida Grande"/>
                <a:ea typeface="Lucida Grande"/>
                <a:cs typeface="Lucida Grande"/>
                <a:sym typeface="Lucida Grande"/>
              </a:rPr>
              <a:t>[Highlight one or two from each campus]</a:t>
            </a:r>
            <a:br>
              <a:rPr lang="en-US" sz="2200" b="0" i="1" u="none" strike="noStrike" dirty="0" smtClean="0">
                <a:effectLst/>
                <a:latin typeface="Lucida Grande"/>
                <a:ea typeface="Lucida Grande"/>
                <a:cs typeface="Lucida Grande"/>
                <a:sym typeface="Lucida Grande"/>
              </a:rPr>
            </a:br>
            <a:r>
              <a:rPr lang="en-US" b="0" i="0" u="none" strike="noStrike" dirty="0" smtClean="0">
                <a:effectLst/>
                <a:latin typeface="Lucida Grande"/>
                <a:sym typeface="Lucida Grande"/>
              </a:rPr>
              <a:t>UTM: CCIT;</a:t>
            </a:r>
            <a:r>
              <a:rPr lang="en-US" b="0" i="0" u="none" strike="noStrike" baseline="0" dirty="0" smtClean="0">
                <a:effectLst/>
                <a:latin typeface="Lucida Grande"/>
                <a:sym typeface="Lucida Grande"/>
              </a:rPr>
              <a:t> Art &amp; Art History; Theatre &amp; Drama Studies</a:t>
            </a:r>
            <a:br>
              <a:rPr lang="en-US" b="0" i="0" u="none" strike="noStrike" baseline="0" dirty="0" smtClean="0">
                <a:effectLst/>
                <a:latin typeface="Lucida Grande"/>
                <a:sym typeface="Lucida Grande"/>
              </a:rPr>
            </a:br>
            <a:r>
              <a:rPr lang="en-US" b="0" i="0" u="none" strike="noStrike" baseline="0" dirty="0" smtClean="0">
                <a:effectLst/>
                <a:latin typeface="Lucida Grande"/>
                <a:sym typeface="Lucida Grande"/>
              </a:rPr>
              <a:t>UTSC: Journalism; New Media Studies; Public Law</a:t>
            </a:r>
            <a:br>
              <a:rPr lang="en-US" b="0" i="0" u="none" strike="noStrike" baseline="0" dirty="0" smtClean="0">
                <a:effectLst/>
                <a:latin typeface="Lucida Grande"/>
                <a:sym typeface="Lucida Grande"/>
              </a:rPr>
            </a:br>
            <a:r>
              <a:rPr lang="en-US" b="0" i="0" u="none" strike="noStrike" baseline="0" dirty="0" smtClean="0">
                <a:effectLst/>
                <a:latin typeface="Lucida Grande"/>
                <a:sym typeface="Lucida Grande"/>
              </a:rPr>
              <a:t>UTSG: 50+ languages; International Relations; Mediaeval Studies</a:t>
            </a:r>
            <a:endParaRPr lang="en-US" b="0" dirty="0" smtClean="0">
              <a:effectLst/>
            </a:endParaRPr>
          </a:p>
          <a:p>
            <a:endParaRPr lang="en-US" dirty="0"/>
          </a:p>
        </p:txBody>
      </p:sp>
    </p:spTree>
    <p:extLst>
      <p:ext uri="{BB962C8B-B14F-4D97-AF65-F5344CB8AC3E}">
        <p14:creationId xmlns:p14="http://schemas.microsoft.com/office/powerpoint/2010/main" val="1200943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730" tIns="44865" rIns="89730" bIns="44865"/>
          <a:lstStyle/>
          <a:p>
            <a:pPr marL="0" marR="0" indent="0" defTabSz="457200" eaLnBrk="1" fontAlgn="auto" latinLnBrk="0" hangingPunct="1">
              <a:lnSpc>
                <a:spcPct val="100000"/>
              </a:lnSpc>
              <a:spcBef>
                <a:spcPts val="0"/>
              </a:spcBef>
              <a:spcAft>
                <a:spcPts val="0"/>
              </a:spcAft>
              <a:buClrTx/>
              <a:buSzTx/>
              <a:buFontTx/>
              <a:buNone/>
              <a:tabLst/>
              <a:defRPr/>
            </a:pPr>
            <a:r>
              <a:rPr lang="en-US" dirty="0" smtClean="0"/>
              <a:t>[Canada; content to come]</a:t>
            </a:r>
          </a:p>
          <a:p>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fld id="{42BC819A-EB96-4969-860F-8FA843D3C0BC}" type="slidenum">
              <a:rPr lang="en-CA" smtClean="0"/>
              <a:t>2</a:t>
            </a:fld>
            <a:endParaRPr lang="en-CA"/>
          </a:p>
        </p:txBody>
      </p:sp>
    </p:spTree>
    <p:extLst>
      <p:ext uri="{BB962C8B-B14F-4D97-AF65-F5344CB8AC3E}">
        <p14:creationId xmlns:p14="http://schemas.microsoft.com/office/powerpoint/2010/main" val="541312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sng" strike="noStrike" dirty="0" smtClean="0">
                <a:effectLst/>
                <a:latin typeface="Lucida Grande"/>
                <a:ea typeface="Lucida Grande"/>
                <a:cs typeface="Lucida Grande"/>
                <a:sym typeface="Lucida Grande"/>
              </a:rPr>
              <a:t>Programs: Business</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“There is no better place to study business in Canada than in the economic hub of the country!”</a:t>
            </a:r>
          </a:p>
          <a:p>
            <a:pPr marL="342900" indent="-342900" rtl="0">
              <a:buFont typeface="Arial" panose="020B0604020202020204" pitchFamily="34" charset="0"/>
              <a:buChar char="•"/>
            </a:pPr>
            <a:r>
              <a:rPr lang="en-US" sz="2200" b="0" i="1" u="none" strike="noStrike" dirty="0" smtClean="0">
                <a:effectLst/>
                <a:latin typeface="Lucida Grande"/>
                <a:ea typeface="Lucida Grande"/>
                <a:cs typeface="Lucida Grande"/>
                <a:sym typeface="Lucida Grande"/>
              </a:rPr>
              <a:t>[Highlight business options across the three campuses and both degree options, </a:t>
            </a:r>
            <a:r>
              <a:rPr lang="en-US" sz="2200" b="0" i="1" u="none" strike="noStrike" dirty="0" err="1" smtClean="0">
                <a:effectLst/>
                <a:latin typeface="Lucida Grande"/>
                <a:ea typeface="Lucida Grande"/>
                <a:cs typeface="Lucida Grande"/>
                <a:sym typeface="Lucida Grande"/>
              </a:rPr>
              <a:t>BCom</a:t>
            </a:r>
            <a:r>
              <a:rPr lang="en-US" sz="2200" b="0" i="1" u="none" strike="noStrike" dirty="0" smtClean="0">
                <a:effectLst/>
                <a:latin typeface="Lucida Grande"/>
                <a:ea typeface="Lucida Grande"/>
                <a:cs typeface="Lucida Grande"/>
                <a:sym typeface="Lucida Grande"/>
              </a:rPr>
              <a:t> and BBA]</a:t>
            </a:r>
          </a:p>
          <a:p>
            <a:pPr marL="342900" indent="-342900" rtl="0">
              <a:buFont typeface="Arial" panose="020B0604020202020204" pitchFamily="34" charset="0"/>
              <a:buChar char="•"/>
            </a:pPr>
            <a:r>
              <a:rPr lang="en-US" sz="2200" b="0" i="0" u="none" strike="noStrike" baseline="0" dirty="0" smtClean="0">
                <a:effectLst/>
                <a:latin typeface="Lucida Grande"/>
                <a:sym typeface="Lucida Grande"/>
              </a:rPr>
              <a:t>“There are many different ways to study business, commerce and management at U of T. All of the key business courses are available on any of our campuses – the difference is in how they are taught. Commerce is a more theoretical approach, whereas management is more hands-on.”</a:t>
            </a:r>
          </a:p>
          <a:p>
            <a:pPr marL="342900" indent="-342900" rtl="0">
              <a:buFont typeface="Arial" panose="020B0604020202020204" pitchFamily="34" charset="0"/>
              <a:buChar char="•"/>
            </a:pPr>
            <a:r>
              <a:rPr lang="en-US" sz="2200" b="0" i="0" u="none" strike="noStrike" baseline="0" dirty="0" smtClean="0">
                <a:effectLst/>
                <a:latin typeface="Lucida Grande"/>
                <a:sym typeface="Lucida Grande"/>
              </a:rPr>
              <a:t>“But regardless, whichever path you choose, you can be assured that you will have a world-class foundation in </a:t>
            </a:r>
            <a:r>
              <a:rPr lang="en-US" dirty="0" smtClean="0"/>
              <a:t>accounting, finance, marketing, human resources management</a:t>
            </a:r>
            <a:r>
              <a:rPr lang="en-US" sz="2200" b="0" i="0" u="none" strike="noStrike" baseline="0" dirty="0" smtClean="0">
                <a:effectLst/>
                <a:latin typeface="Lucida Grande"/>
                <a:sym typeface="Lucida Grande"/>
              </a:rPr>
              <a:t>, </a:t>
            </a:r>
            <a:r>
              <a:rPr lang="en-US" dirty="0" smtClean="0"/>
              <a:t>commerce </a:t>
            </a:r>
            <a:r>
              <a:rPr lang="en-US" sz="2200" b="0" i="0" u="none" strike="noStrike" baseline="0" dirty="0" smtClean="0">
                <a:effectLst/>
                <a:latin typeface="Lucida Grande"/>
                <a:sym typeface="Lucida Grande"/>
              </a:rPr>
              <a:t>and </a:t>
            </a:r>
            <a:r>
              <a:rPr lang="en-US" dirty="0" smtClean="0"/>
              <a:t>management.”</a:t>
            </a:r>
            <a:endParaRPr lang="en-US" sz="2200" b="0" i="0" u="none" strike="noStrike" baseline="0" dirty="0" smtClean="0">
              <a:effectLst/>
              <a:latin typeface="Lucida Grande"/>
              <a:sym typeface="Lucida Grande"/>
            </a:endParaRPr>
          </a:p>
          <a:p>
            <a:endParaRPr lang="en-US" dirty="0"/>
          </a:p>
        </p:txBody>
      </p:sp>
    </p:spTree>
    <p:extLst>
      <p:ext uri="{BB962C8B-B14F-4D97-AF65-F5344CB8AC3E}">
        <p14:creationId xmlns:p14="http://schemas.microsoft.com/office/powerpoint/2010/main" val="509966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sng" strike="noStrike" dirty="0" smtClean="0">
                <a:effectLst/>
                <a:latin typeface="Lucida Grande"/>
                <a:ea typeface="Lucida Grande"/>
                <a:cs typeface="Lucida Grande"/>
                <a:sym typeface="Lucida Grande"/>
              </a:rPr>
              <a:t>Programs: Science</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“You can study science in many different ways at U of T </a:t>
            </a:r>
            <a:r>
              <a:rPr lang="en-US" sz="2200" b="0" i="0" u="none" strike="noStrike" baseline="0" dirty="0" smtClean="0">
                <a:effectLst/>
                <a:latin typeface="Lucida Grande"/>
                <a:ea typeface="Lucida Grande"/>
                <a:cs typeface="Lucida Grande"/>
                <a:sym typeface="Lucida Grande"/>
              </a:rPr>
              <a:t>– computer science, life science (living matter), physical science (non-living matter)…</a:t>
            </a:r>
          </a:p>
          <a:p>
            <a:pPr marL="342900" indent="-342900" rtl="0">
              <a:buFont typeface="Arial" panose="020B0604020202020204" pitchFamily="34" charset="0"/>
              <a:buChar char="•"/>
            </a:pPr>
            <a:r>
              <a:rPr lang="en-US" sz="2200" b="0" i="0" u="none" strike="noStrike" baseline="0" dirty="0" smtClean="0">
                <a:solidFill>
                  <a:srgbClr val="C00000"/>
                </a:solidFill>
                <a:effectLst/>
                <a:latin typeface="Lucida Grande"/>
                <a:ea typeface="Lucida Grande"/>
                <a:cs typeface="Lucida Grande"/>
                <a:sym typeface="Lucida Grande"/>
              </a:rPr>
              <a:t>“When you look through our program options (in our Viewbook or online), we encourage you to pay close attention to the categories at each campus. The categories will relate to the subject matter that you’re </a:t>
            </a:r>
            <a:r>
              <a:rPr lang="en-US" dirty="0" smtClean="0">
                <a:solidFill>
                  <a:srgbClr val="C00000"/>
                </a:solidFill>
              </a:rPr>
              <a:t>studying</a:t>
            </a:r>
            <a:r>
              <a:rPr lang="en-US" sz="2200" b="0" i="0" u="none" strike="noStrike" baseline="0" dirty="0" smtClean="0">
                <a:solidFill>
                  <a:srgbClr val="C00000"/>
                </a:solidFill>
                <a:effectLst/>
                <a:latin typeface="Lucida Grande"/>
                <a:ea typeface="Lucida Grande"/>
                <a:cs typeface="Lucida Grande"/>
                <a:sym typeface="Lucida Grande"/>
              </a:rPr>
              <a:t> and sometimes they can be slightly different between campuses. This is also true for prerequisite courses.”</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“You can study sciences at any of our campuses, but just like the arts and business, there are some unique programs...”</a:t>
            </a:r>
            <a:br>
              <a:rPr lang="en-US" sz="2200" b="0" i="0" u="none" strike="noStrike" dirty="0" smtClean="0">
                <a:effectLst/>
                <a:latin typeface="Lucida Grande"/>
                <a:ea typeface="Lucida Grande"/>
                <a:cs typeface="Lucida Grande"/>
                <a:sym typeface="Lucida Grande"/>
              </a:rPr>
            </a:br>
            <a:r>
              <a:rPr lang="en-US" sz="2200" b="0" i="1" u="none" strike="noStrike" dirty="0" smtClean="0">
                <a:effectLst/>
                <a:latin typeface="Lucida Grande"/>
                <a:ea typeface="Lucida Grande"/>
                <a:cs typeface="Lucida Grande"/>
                <a:sym typeface="Lucida Grande"/>
              </a:rPr>
              <a:t>[Highlight one or two from each campus]</a:t>
            </a:r>
            <a:br>
              <a:rPr lang="en-US" sz="2200" b="0" i="1" u="none" strike="noStrike" dirty="0" smtClean="0">
                <a:effectLst/>
                <a:latin typeface="Lucida Grande"/>
                <a:ea typeface="Lucida Grande"/>
                <a:cs typeface="Lucida Grande"/>
                <a:sym typeface="Lucida Grande"/>
              </a:rPr>
            </a:br>
            <a:r>
              <a:rPr lang="en-US" sz="2200" b="0" i="0" u="none" strike="noStrike" dirty="0" smtClean="0">
                <a:effectLst/>
                <a:latin typeface="Lucida Grande"/>
                <a:ea typeface="Lucida Grande"/>
                <a:cs typeface="Lucida Grande"/>
                <a:sym typeface="Lucida Grande"/>
              </a:rPr>
              <a:t>U</a:t>
            </a:r>
            <a:r>
              <a:rPr lang="en-US" sz="2200" b="0" i="0" u="none" strike="noStrike" dirty="0" smtClean="0">
                <a:effectLst/>
                <a:latin typeface="Lucida Grande"/>
                <a:sym typeface="Lucida Grande"/>
              </a:rPr>
              <a:t>TM: Forensic</a:t>
            </a:r>
            <a:r>
              <a:rPr lang="en-US" sz="2200" b="0" i="0" u="none" strike="noStrike" baseline="0" dirty="0" smtClean="0">
                <a:effectLst/>
                <a:latin typeface="Lucida Grande"/>
                <a:sym typeface="Lucida Grande"/>
              </a:rPr>
              <a:t> Science; Paleontology; Biomedical Communications</a:t>
            </a:r>
            <a:br>
              <a:rPr lang="en-US" sz="2200" b="0" i="0" u="none" strike="noStrike" baseline="0" dirty="0" smtClean="0">
                <a:effectLst/>
                <a:latin typeface="Lucida Grande"/>
                <a:sym typeface="Lucida Grande"/>
              </a:rPr>
            </a:br>
            <a:r>
              <a:rPr lang="en-US" sz="2200" b="0" i="0" u="none" strike="noStrike" baseline="0" dirty="0" smtClean="0">
                <a:effectLst/>
                <a:latin typeface="Lucida Grande"/>
                <a:sym typeface="Lucida Grande"/>
              </a:rPr>
              <a:t>UTSC: Mental Health Studies; </a:t>
            </a:r>
            <a:r>
              <a:rPr lang="en-US" sz="2200" b="0" i="0" u="none" strike="noStrike" baseline="0" dirty="0" err="1" smtClean="0">
                <a:effectLst/>
                <a:latin typeface="Lucida Grande"/>
                <a:sym typeface="Lucida Grande"/>
              </a:rPr>
              <a:t>Paramedicine</a:t>
            </a:r>
            <a:r>
              <a:rPr lang="en-US" sz="2200" b="0" i="0" u="none" strike="noStrike" baseline="0" dirty="0" smtClean="0">
                <a:effectLst/>
                <a:latin typeface="Lucida Grande"/>
                <a:sym typeface="Lucida Grande"/>
              </a:rPr>
              <a:t>; Environmental Geoscience</a:t>
            </a:r>
            <a:br>
              <a:rPr lang="en-US" sz="2200" b="0" i="0" u="none" strike="noStrike" baseline="0" dirty="0" smtClean="0">
                <a:effectLst/>
                <a:latin typeface="Lucida Grande"/>
                <a:sym typeface="Lucida Grande"/>
              </a:rPr>
            </a:br>
            <a:r>
              <a:rPr lang="en-US" sz="2200" b="0" i="0" u="none" strike="noStrike" baseline="0" dirty="0" smtClean="0">
                <a:effectLst/>
                <a:latin typeface="Lucida Grande"/>
                <a:sym typeface="Lucida Grande"/>
              </a:rPr>
              <a:t>UTSG: </a:t>
            </a:r>
            <a:r>
              <a:rPr lang="en-US" sz="2200" b="0" i="0" u="none" strike="noStrike" baseline="0" dirty="0" err="1" smtClean="0">
                <a:effectLst/>
                <a:latin typeface="Lucida Grande"/>
                <a:sym typeface="Lucida Grande"/>
              </a:rPr>
              <a:t>Pharamacology</a:t>
            </a:r>
            <a:r>
              <a:rPr lang="en-US" sz="2200" b="0" i="0" u="none" strike="noStrike" baseline="0" dirty="0" smtClean="0">
                <a:effectLst/>
                <a:latin typeface="Lucida Grande"/>
                <a:sym typeface="Lucida Grande"/>
              </a:rPr>
              <a:t> &amp; </a:t>
            </a:r>
            <a:r>
              <a:rPr lang="en-US" sz="2200" b="0" i="0" u="none" strike="noStrike" baseline="0" dirty="0" err="1" smtClean="0">
                <a:effectLst/>
                <a:latin typeface="Lucida Grande"/>
                <a:sym typeface="Lucida Grande"/>
              </a:rPr>
              <a:t>Toxicologly</a:t>
            </a:r>
            <a:r>
              <a:rPr lang="en-US" sz="2200" b="0" i="0" u="none" strike="noStrike" baseline="0" dirty="0" smtClean="0">
                <a:effectLst/>
                <a:latin typeface="Lucida Grande"/>
                <a:sym typeface="Lucida Grande"/>
              </a:rPr>
              <a:t>; Actuarial Science; Pathobiology</a:t>
            </a:r>
          </a:p>
          <a:p>
            <a:pPr marL="342900" indent="-342900" rtl="0">
              <a:buFontTx/>
              <a:buChar char="-"/>
            </a:pPr>
            <a:endParaRPr lang="en-US" sz="2200" b="0" i="0" u="none" strike="noStrike" baseline="0" dirty="0" smtClean="0">
              <a:effectLst/>
              <a:latin typeface="Lucida Grande"/>
              <a:sym typeface="Lucida Grande"/>
            </a:endParaRPr>
          </a:p>
          <a:p>
            <a:pPr marL="0" indent="0" rtl="0">
              <a:buFontTx/>
              <a:buNone/>
            </a:pPr>
            <a:r>
              <a:rPr lang="en-US" sz="2200" b="0" i="1" u="none" strike="noStrike" baseline="0" dirty="0" smtClean="0">
                <a:effectLst/>
                <a:latin typeface="Lucida Grande"/>
                <a:sym typeface="Lucida Grande"/>
              </a:rPr>
              <a:t>Note: Categories and headings relate to the type of subject matter you’re studying.</a:t>
            </a:r>
            <a:endParaRPr lang="en-US" b="0" i="1" dirty="0" smtClean="0">
              <a:effectLst/>
            </a:endParaRPr>
          </a:p>
          <a:p>
            <a:endParaRPr lang="en-US" dirty="0"/>
          </a:p>
        </p:txBody>
      </p:sp>
    </p:spTree>
    <p:extLst>
      <p:ext uri="{BB962C8B-B14F-4D97-AF65-F5344CB8AC3E}">
        <p14:creationId xmlns:p14="http://schemas.microsoft.com/office/powerpoint/2010/main" val="2335077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sng" strike="noStrike" dirty="0" smtClean="0">
                <a:effectLst/>
                <a:latin typeface="Lucida Grande"/>
                <a:ea typeface="Lucida Grande"/>
                <a:cs typeface="Lucida Grande"/>
                <a:sym typeface="Lucida Grande"/>
              </a:rPr>
              <a:t>Programs: Engineering</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“Like</a:t>
            </a:r>
            <a:r>
              <a:rPr lang="en-US" sz="2200" b="0" i="0" u="none" strike="noStrike" baseline="0" dirty="0" smtClean="0">
                <a:effectLst/>
                <a:latin typeface="Lucida Grande"/>
                <a:ea typeface="Lucida Grande"/>
                <a:cs typeface="Lucida Grande"/>
                <a:sym typeface="Lucida Grande"/>
              </a:rPr>
              <a:t> we mentioned before, some programs/faculties are only available on some campuses – let’s look at a few of our professional faculties on the St. George Campus”</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“The Faculty of Applied Science &amp; Engineering is Canada's top ranked school of engineering.”* </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“Engineering at U of T is a hub of business and innovation.</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You will have design courses in your first year and have the option to specialize your degree with minors and certificates</a:t>
            </a:r>
            <a:r>
              <a:rPr lang="en-US" sz="2200" b="0" i="0" u="none" strike="noStrike" baseline="0" dirty="0" smtClean="0">
                <a:effectLst/>
                <a:latin typeface="Lucida Grande"/>
                <a:ea typeface="Lucida Grande"/>
                <a:cs typeface="Lucida Grande"/>
                <a:sym typeface="Lucida Grande"/>
              </a:rPr>
              <a:t>.”</a:t>
            </a:r>
            <a:endParaRPr lang="en-US" sz="2200" b="0" i="0" u="none" strike="noStrike" dirty="0" smtClean="0">
              <a:effectLst/>
              <a:latin typeface="Lucida Grande"/>
              <a:ea typeface="Lucida Grande"/>
              <a:cs typeface="Lucida Grande"/>
              <a:sym typeface="Lucida Grande"/>
            </a:endParaRPr>
          </a:p>
          <a:p>
            <a:pPr marL="342900" indent="-342900" rtl="0">
              <a:buFont typeface="Arial" panose="020B0604020202020204" pitchFamily="34" charset="0"/>
              <a:buChar char="•"/>
            </a:pPr>
            <a:endParaRPr lang="en-US" sz="2200" b="0" i="0" u="none" strike="noStrike" dirty="0" smtClean="0">
              <a:effectLst/>
              <a:latin typeface="Lucida Grande"/>
              <a:ea typeface="Lucida Grande"/>
              <a:cs typeface="Lucida Grande"/>
              <a:sym typeface="Lucida Grande"/>
            </a:endParaRP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“You have three ways to get into Engineering. If you know what you want to study, you can apply directly to one of our Core 8 programs </a:t>
            </a:r>
            <a:r>
              <a:rPr lang="en-US" sz="2200" b="0" i="1" u="none" strike="noStrike" dirty="0" smtClean="0">
                <a:effectLst/>
                <a:latin typeface="Lucida Grande"/>
                <a:ea typeface="Lucida Grande"/>
                <a:cs typeface="Lucida Grande"/>
                <a:sym typeface="Lucida Grande"/>
              </a:rPr>
              <a:t>[click]</a:t>
            </a:r>
            <a:r>
              <a:rPr lang="en-US" sz="2200" b="0" i="1"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(which include civil, chemical, computer, electrical, industrial, mechanical, mineral and material).”</a:t>
            </a:r>
          </a:p>
          <a:p>
            <a:pPr rtl="0"/>
            <a:r>
              <a:rPr lang="en-US" dirty="0" smtClean="0"/>
              <a:t/>
            </a:r>
            <a:br>
              <a:rPr lang="en-US" dirty="0" smtClean="0"/>
            </a:br>
            <a:endParaRPr lang="en-US" sz="2200" b="0" i="0" u="none" strike="sngStrike" dirty="0" smtClean="0">
              <a:effectLst/>
              <a:latin typeface="Lucida Grande"/>
              <a:sym typeface="Lucida Grande"/>
            </a:endParaRPr>
          </a:p>
          <a:p>
            <a:pPr rtl="0"/>
            <a:r>
              <a:rPr lang="en-US" dirty="0" smtClean="0"/>
              <a:t>* http://www.engineering.utoronto.ca/about/the-faculty/facts-figures/</a:t>
            </a:r>
            <a:endParaRPr lang="en-US" b="0" strike="sngStrike" dirty="0" smtClean="0">
              <a:effectLst/>
            </a:endParaRPr>
          </a:p>
          <a:p>
            <a:endParaRPr lang="en-US" dirty="0"/>
          </a:p>
        </p:txBody>
      </p:sp>
    </p:spTree>
    <p:extLst>
      <p:ext uri="{BB962C8B-B14F-4D97-AF65-F5344CB8AC3E}">
        <p14:creationId xmlns:p14="http://schemas.microsoft.com/office/powerpoint/2010/main" val="2734152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sng" strike="noStrike" dirty="0" smtClean="0">
                <a:effectLst/>
                <a:latin typeface="Lucida Grande"/>
                <a:ea typeface="Lucida Grande"/>
                <a:cs typeface="Lucida Grande"/>
                <a:sym typeface="Lucida Grande"/>
              </a:rPr>
              <a:t>Programs: Engineering</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“If you’re not sure yet which engineering is for you, you can enter a General First Year where you get the chance</a:t>
            </a:r>
            <a:r>
              <a:rPr lang="en-US" sz="2200" b="0" i="0" u="none" strike="noStrike" baseline="0" dirty="0" smtClean="0">
                <a:effectLst/>
                <a:latin typeface="Lucida Grande"/>
                <a:ea typeface="Lucida Grande"/>
                <a:cs typeface="Lucida Grande"/>
                <a:sym typeface="Lucida Grande"/>
              </a:rPr>
              <a:t> to </a:t>
            </a:r>
            <a:r>
              <a:rPr lang="en-US" sz="2200" b="0" i="0" u="none" strike="noStrike" dirty="0" smtClean="0">
                <a:effectLst/>
                <a:latin typeface="Lucida Grande"/>
                <a:ea typeface="Lucida Grande"/>
                <a:cs typeface="Lucida Grande"/>
                <a:sym typeface="Lucida Grande"/>
              </a:rPr>
              <a:t>explore all of your engineering options before choosing one for your second year. And because you’re still getting a foundation in your first year,</a:t>
            </a:r>
            <a:r>
              <a:rPr lang="en-US" sz="2200" b="0" i="0" u="none" strike="noStrike" baseline="0" dirty="0" smtClean="0">
                <a:effectLst/>
                <a:latin typeface="Lucida Grande"/>
                <a:ea typeface="Lucida Grande"/>
                <a:cs typeface="Lucida Grande"/>
                <a:sym typeface="Lucida Grande"/>
              </a:rPr>
              <a:t> t</a:t>
            </a:r>
            <a:r>
              <a:rPr lang="en-US" sz="2200" b="0" i="0" u="none" strike="noStrike" dirty="0" smtClean="0">
                <a:effectLst/>
                <a:latin typeface="Lucida Grande"/>
                <a:ea typeface="Lucida Grande"/>
                <a:cs typeface="Lucida Grande"/>
                <a:sym typeface="Lucida Grande"/>
              </a:rPr>
              <a:t>his</a:t>
            </a:r>
            <a:r>
              <a:rPr lang="en-US" sz="2200" b="0" i="0" u="none" strike="noStrike" baseline="0" dirty="0" smtClean="0">
                <a:effectLst/>
                <a:latin typeface="Lucida Grande"/>
                <a:ea typeface="Lucida Grande"/>
                <a:cs typeface="Lucida Grande"/>
                <a:sym typeface="Lucida Grande"/>
              </a:rPr>
              <a:t> option </a:t>
            </a:r>
            <a:r>
              <a:rPr lang="en-US" dirty="0" smtClean="0"/>
              <a:t>does</a:t>
            </a:r>
            <a:r>
              <a:rPr lang="en-US" sz="2200" b="0" i="1" u="none" strike="noStrike" baseline="0" dirty="0" smtClean="0">
                <a:effectLst/>
                <a:latin typeface="Lucida Grande"/>
                <a:ea typeface="Lucida Grande"/>
                <a:cs typeface="Lucida Grande"/>
                <a:sym typeface="Lucida Grande"/>
              </a:rPr>
              <a:t> not </a:t>
            </a:r>
            <a:r>
              <a:rPr lang="en-US" sz="2200" b="0" i="0" u="none" strike="noStrike" dirty="0" smtClean="0">
                <a:effectLst/>
                <a:latin typeface="Lucida Grande"/>
                <a:ea typeface="Lucida Grande"/>
                <a:cs typeface="Lucida Grande"/>
                <a:sym typeface="Lucida Grande"/>
              </a:rPr>
              <a:t>add an extra year to your studies.”</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“The third option is Engineering Science.</a:t>
            </a:r>
            <a:r>
              <a:rPr lang="en-US" sz="2200" b="0" i="0" u="none" strike="noStrike" baseline="0" dirty="0" smtClean="0">
                <a:effectLst/>
                <a:latin typeface="Lucida Grande"/>
                <a:ea typeface="Lucida Grande"/>
                <a:cs typeface="Lucida Grande"/>
                <a:sym typeface="Lucida Grande"/>
              </a:rPr>
              <a:t> T</a:t>
            </a:r>
            <a:r>
              <a:rPr lang="en-US" sz="2200" b="0" i="0" u="none" strike="noStrike" dirty="0" smtClean="0">
                <a:effectLst/>
                <a:latin typeface="Lucida Grande"/>
                <a:ea typeface="Lucida Grande"/>
                <a:cs typeface="Lucida Grande"/>
                <a:sym typeface="Lucida Grande"/>
              </a:rPr>
              <a:t>his is an enriched program where students spend their first two years in high-level, multidisciplinary engineering courses. In years 3 and 4 students pursue one of 8 majors including: aerospace, robotics, finance, and energy systems.”</a:t>
            </a:r>
          </a:p>
        </p:txBody>
      </p:sp>
    </p:spTree>
    <p:extLst>
      <p:ext uri="{BB962C8B-B14F-4D97-AF65-F5344CB8AC3E}">
        <p14:creationId xmlns:p14="http://schemas.microsoft.com/office/powerpoint/2010/main" val="2575600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sng" strike="noStrike" dirty="0" smtClean="0">
                <a:effectLst/>
                <a:latin typeface="Lucida Grande"/>
                <a:ea typeface="Lucida Grande"/>
                <a:cs typeface="Lucida Grande"/>
                <a:sym typeface="Lucida Grande"/>
              </a:rPr>
              <a:t>Programs: Specialized Programs</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“Some other unique</a:t>
            </a:r>
            <a:r>
              <a:rPr lang="en-US" sz="2200" b="0" i="0" u="none" strike="noStrike" baseline="0" dirty="0" smtClean="0">
                <a:effectLst/>
                <a:latin typeface="Lucida Grande"/>
                <a:ea typeface="Lucida Grande"/>
                <a:cs typeface="Lucida Grande"/>
                <a:sym typeface="Lucida Grande"/>
              </a:rPr>
              <a:t> programs/</a:t>
            </a:r>
            <a:r>
              <a:rPr lang="en-US" sz="2200" b="0" i="0" u="none" strike="noStrike" dirty="0" smtClean="0">
                <a:effectLst/>
                <a:latin typeface="Lucida Grande"/>
                <a:ea typeface="Lucida Grande"/>
                <a:cs typeface="Lucida Grande"/>
                <a:sym typeface="Lucida Grande"/>
              </a:rPr>
              <a:t>professional faculties offered at U of T St. George</a:t>
            </a:r>
            <a:r>
              <a:rPr lang="en-US" sz="2200" b="0" i="0" u="none" strike="noStrike" baseline="0" dirty="0" smtClean="0">
                <a:effectLst/>
                <a:latin typeface="Lucida Grande"/>
                <a:ea typeface="Lucida Grande"/>
                <a:cs typeface="Lucida Grande"/>
                <a:sym typeface="Lucida Grande"/>
              </a:rPr>
              <a:t> are </a:t>
            </a:r>
            <a:r>
              <a:rPr lang="en-US" sz="2200" b="0" i="0" u="none" strike="noStrike" dirty="0" smtClean="0">
                <a:effectLst/>
                <a:latin typeface="Lucida Grande"/>
                <a:ea typeface="Lucida Grande"/>
                <a:cs typeface="Lucida Grande"/>
                <a:sym typeface="Lucida Grande"/>
              </a:rPr>
              <a:t>Architecture &amp; Visual Studies, Kinesiology and Music”</a:t>
            </a:r>
          </a:p>
          <a:p>
            <a:pPr marL="342900" indent="-342900" rtl="0">
              <a:buFont typeface="Arial" panose="020B0604020202020204" pitchFamily="34" charset="0"/>
              <a:buChar char="•"/>
            </a:pPr>
            <a:r>
              <a:rPr lang="en-US" sz="2200" b="0" i="0" u="sng" strike="noStrike" dirty="0" smtClean="0">
                <a:effectLst/>
                <a:latin typeface="Lucida Grande"/>
                <a:ea typeface="Lucida Grande"/>
                <a:cs typeface="Lucida Grande"/>
                <a:sym typeface="Lucida Grande"/>
              </a:rPr>
              <a:t>Architectural</a:t>
            </a:r>
            <a:r>
              <a:rPr lang="en-US" sz="2200" b="0" i="0" u="sng" strike="noStrike" baseline="0" dirty="0" smtClean="0">
                <a:effectLst/>
                <a:latin typeface="Lucida Grande"/>
                <a:ea typeface="Lucida Grande"/>
                <a:cs typeface="Lucida Grande"/>
                <a:sym typeface="Lucida Grande"/>
              </a:rPr>
              <a:t> &amp; Visual Studies:</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“If you’re interested in architectural studies</a:t>
            </a:r>
            <a:r>
              <a:rPr lang="en-US" sz="2200" b="0" i="0" u="none" strike="noStrike" baseline="0" dirty="0" smtClean="0">
                <a:effectLst/>
                <a:latin typeface="Lucida Grande"/>
                <a:ea typeface="Lucida Grande"/>
                <a:cs typeface="Lucida Grande"/>
                <a:sym typeface="Lucida Grande"/>
              </a:rPr>
              <a:t> and </a:t>
            </a:r>
            <a:r>
              <a:rPr lang="en-US" sz="2200" b="0" i="0" u="none" strike="noStrike" dirty="0" smtClean="0">
                <a:effectLst/>
                <a:latin typeface="Lucida Grande"/>
                <a:ea typeface="Lucida Grande"/>
                <a:cs typeface="Lucida Grande"/>
                <a:sym typeface="Lucida Grande"/>
              </a:rPr>
              <a:t>design,</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you may want to consider Architectural Studies or Visual Studies in the John H Daniels Faculty of Architecture, Landscape &amp; Design.</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These programs offer studio time</a:t>
            </a:r>
            <a:r>
              <a:rPr lang="en-US" sz="2200" b="0" i="0" u="none" strike="noStrike" baseline="0" dirty="0" smtClean="0">
                <a:effectLst/>
                <a:latin typeface="Lucida Grande"/>
                <a:ea typeface="Lucida Grande"/>
                <a:cs typeface="Lucida Grande"/>
                <a:sym typeface="Lucida Grande"/>
              </a:rPr>
              <a:t>, access to Daniels faculty and a foundation in design thinking. They are great preparations for careers in architecture, urban planning, interior design and more.</a:t>
            </a:r>
            <a:r>
              <a:rPr lang="en-US" sz="2200" b="0" i="0" u="none" strike="noStrike" dirty="0" smtClean="0">
                <a:effectLst/>
                <a:latin typeface="Lucida Grande"/>
                <a:ea typeface="Lucida Grande"/>
                <a:cs typeface="Lucida Grande"/>
                <a:sym typeface="Lucida Grande"/>
              </a:rPr>
              <a:t>”</a:t>
            </a:r>
          </a:p>
          <a:p>
            <a:pPr marL="342900" indent="-342900" rtl="0">
              <a:buFont typeface="Arial" panose="020B0604020202020204" pitchFamily="34" charset="0"/>
              <a:buChar char="•"/>
            </a:pPr>
            <a:r>
              <a:rPr lang="en-US" sz="2200" b="0" i="0" u="sng" strike="noStrike" dirty="0" smtClean="0">
                <a:effectLst/>
                <a:latin typeface="Lucida Grande"/>
                <a:ea typeface="Lucida Grande"/>
                <a:cs typeface="Lucida Grande"/>
                <a:sym typeface="Lucida Grande"/>
              </a:rPr>
              <a:t>Kinesiology:</a:t>
            </a:r>
            <a:r>
              <a:rPr lang="en-US" sz="2200" b="0" i="0" u="none" strike="noStrike" dirty="0" smtClean="0">
                <a:effectLst/>
                <a:latin typeface="Lucida Grande"/>
                <a:ea typeface="Lucida Grande"/>
                <a:cs typeface="Lucida Grande"/>
                <a:sym typeface="Lucida Grande"/>
              </a:rPr>
              <a:t> “Kinesiology is the study of human movement.</a:t>
            </a:r>
            <a:r>
              <a:rPr lang="en-US" sz="2200" b="0" i="0" u="none" strike="noStrike" baseline="0" dirty="0" smtClean="0">
                <a:effectLst/>
                <a:latin typeface="Lucida Grande"/>
                <a:ea typeface="Lucida Grande"/>
                <a:cs typeface="Lucida Grande"/>
                <a:sym typeface="Lucida Grande"/>
              </a:rPr>
              <a:t> The Kinesiology program has a lot of opportunities to apply what you’re learning and get outside of the classroom (example sports practicum, community placements, etc.). Graduates from this program go into fields such as </a:t>
            </a:r>
            <a:r>
              <a:rPr lang="en-US" sz="2200" b="0" i="0" u="none" strike="noStrike" dirty="0" smtClean="0">
                <a:effectLst/>
                <a:latin typeface="Lucida Grande"/>
                <a:ea typeface="Lucida Grande"/>
                <a:cs typeface="Lucida Grande"/>
                <a:sym typeface="Lucida Grande"/>
              </a:rPr>
              <a:t>physical therapy, sports medicine, </a:t>
            </a:r>
            <a:r>
              <a:rPr lang="en-US" sz="2200" b="0" i="0" u="none" strike="noStrike" dirty="0" err="1" smtClean="0">
                <a:effectLst/>
                <a:latin typeface="Lucida Grande"/>
                <a:ea typeface="Lucida Grande"/>
                <a:cs typeface="Lucida Grande"/>
                <a:sym typeface="Lucida Grande"/>
              </a:rPr>
              <a:t>chiropractics</a:t>
            </a:r>
            <a:r>
              <a:rPr lang="en-US" sz="2200" b="0" i="0" u="none" strike="noStrike" dirty="0" smtClean="0">
                <a:effectLst/>
                <a:latin typeface="Lucida Grande"/>
                <a:ea typeface="Lucida Grande"/>
                <a:cs typeface="Lucida Grande"/>
                <a:sym typeface="Lucida Grande"/>
              </a:rPr>
              <a:t> and more.”</a:t>
            </a:r>
          </a:p>
          <a:p>
            <a:pPr marL="342900" indent="-342900" rtl="0">
              <a:buFont typeface="Arial" panose="020B0604020202020204" pitchFamily="34" charset="0"/>
              <a:buChar char="•"/>
            </a:pPr>
            <a:r>
              <a:rPr lang="en-US" sz="2200" b="0" i="0" u="sng" strike="noStrike" dirty="0" smtClean="0">
                <a:effectLst/>
                <a:latin typeface="Lucida Grande"/>
                <a:ea typeface="Lucida Grande"/>
                <a:cs typeface="Lucida Grande"/>
                <a:sym typeface="Lucida Grande"/>
              </a:rPr>
              <a:t>Music:</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“What better place to study music than in the heart of downtown Toronto! The Faculty of Music is the</a:t>
            </a:r>
            <a:r>
              <a:rPr lang="en-US" sz="2200" b="0" i="0" u="none" strike="noStrike" baseline="0" dirty="0" smtClean="0">
                <a:effectLst/>
                <a:latin typeface="Lucida Grande"/>
                <a:ea typeface="Lucida Grande"/>
                <a:cs typeface="Lucida Grande"/>
                <a:sym typeface="Lucida Grande"/>
              </a:rPr>
              <a:t> smallest faculty at U of T </a:t>
            </a:r>
            <a:r>
              <a:rPr lang="en-US" sz="2200" b="0" i="0" u="none" strike="noStrike" dirty="0" smtClean="0">
                <a:effectLst/>
                <a:latin typeface="Lucida Grande"/>
                <a:ea typeface="Lucida Grande"/>
                <a:cs typeface="Lucida Grande"/>
                <a:sym typeface="Lucida Grande"/>
              </a:rPr>
              <a:t>and specializes in one-on-one instruction on a weekly basis and unique ensemble opportunities. You can choose to specialize in composition,</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performance,</a:t>
            </a:r>
            <a:r>
              <a:rPr lang="en-US" sz="2200" b="0" i="0" u="none" strike="noStrike" baseline="0" dirty="0" smtClean="0">
                <a:effectLst/>
                <a:latin typeface="Lucida Grande"/>
                <a:ea typeface="Lucida Grande"/>
                <a:cs typeface="Lucida Grande"/>
                <a:sym typeface="Lucida Grande"/>
              </a:rPr>
              <a:t> and history &amp; theory. You also have the option of taking courses in the Faculty of Arts &amp; Science.</a:t>
            </a:r>
            <a:r>
              <a:rPr lang="en-US" sz="2200" b="0" i="0" u="none" strike="noStrike" dirty="0" smtClean="0">
                <a:effectLst/>
                <a:latin typeface="Lucida Grande"/>
                <a:ea typeface="Lucida Grande"/>
                <a:cs typeface="Lucida Grande"/>
                <a:sym typeface="Lucida Grande"/>
              </a:rPr>
              <a:t>”</a:t>
            </a:r>
            <a:endParaRPr lang="en-US" b="0" dirty="0" smtClean="0">
              <a:effectLst/>
            </a:endParaRPr>
          </a:p>
        </p:txBody>
      </p:sp>
    </p:spTree>
    <p:extLst>
      <p:ext uri="{BB962C8B-B14F-4D97-AF65-F5344CB8AC3E}">
        <p14:creationId xmlns:p14="http://schemas.microsoft.com/office/powerpoint/2010/main" val="976261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sng" strike="noStrike" dirty="0" smtClean="0">
                <a:effectLst/>
                <a:latin typeface="Lucida Grande"/>
                <a:ea typeface="Lucida Grande"/>
                <a:cs typeface="Lucida Grande"/>
                <a:sym typeface="Lucida Grande"/>
              </a:rPr>
              <a:t>First Year Learning</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“Now that you’ve heard a little bit about our diverse program options, let’s talk about our first year learning opportunities.</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sym typeface="Lucida Grande"/>
              </a:rPr>
              <a:t>We know that your transition from high school to university is going to be a significant change,</a:t>
            </a:r>
            <a:r>
              <a:rPr lang="en-US" sz="2200" b="0" i="0" u="none" strike="noStrike" baseline="0" dirty="0" smtClean="0">
                <a:effectLst/>
                <a:latin typeface="Lucida Grande"/>
                <a:sym typeface="Lucida Grande"/>
              </a:rPr>
              <a:t> but we’re here to help you.”</a:t>
            </a:r>
          </a:p>
          <a:p>
            <a:pPr marL="342900" indent="-342900" rtl="0">
              <a:buFont typeface="Arial" panose="020B0604020202020204" pitchFamily="34" charset="0"/>
              <a:buChar char="•"/>
            </a:pPr>
            <a:r>
              <a:rPr lang="en-US" sz="2200" b="0" i="0" u="none" strike="noStrike" baseline="0" dirty="0" smtClean="0">
                <a:effectLst/>
                <a:latin typeface="Lucida Grande"/>
                <a:sym typeface="Lucida Grande"/>
              </a:rPr>
              <a:t>“</a:t>
            </a:r>
            <a:r>
              <a:rPr lang="en-US" b="0" dirty="0" smtClean="0">
                <a:effectLst/>
              </a:rPr>
              <a:t>First-year</a:t>
            </a:r>
            <a:r>
              <a:rPr lang="en-US" b="0" baseline="0" dirty="0" smtClean="0">
                <a:effectLst/>
              </a:rPr>
              <a:t> learning includes things like </a:t>
            </a:r>
            <a:r>
              <a:rPr lang="en-US" sz="2200" b="0" i="0" u="none" strike="noStrike" dirty="0" smtClean="0">
                <a:effectLst/>
                <a:latin typeface="Lucida Grande"/>
                <a:ea typeface="Lucida Grande"/>
                <a:cs typeface="Lucida Grande"/>
                <a:sym typeface="Lucida Grande"/>
              </a:rPr>
              <a:t>learning communities, small seminar courses, and transition workshops.</a:t>
            </a:r>
            <a:r>
              <a:rPr lang="en-US" sz="2200" b="0" i="0" u="none" strike="noStrike" baseline="0" dirty="0" smtClean="0">
                <a:effectLst/>
                <a:latin typeface="Lucida Grande"/>
                <a:ea typeface="Lucida Grande"/>
                <a:cs typeface="Lucida Grande"/>
                <a:sym typeface="Lucida Grande"/>
              </a:rPr>
              <a:t> These options will encourage you to engage with others, </a:t>
            </a:r>
            <a:r>
              <a:rPr lang="en-US" dirty="0" smtClean="0"/>
              <a:t>and help </a:t>
            </a:r>
            <a:r>
              <a:rPr lang="en-US" sz="2200" b="0" i="0" u="none" strike="noStrike" baseline="0" dirty="0" smtClean="0">
                <a:effectLst/>
                <a:latin typeface="Lucida Grande"/>
                <a:ea typeface="Lucida Grande"/>
                <a:cs typeface="Lucida Grande"/>
                <a:sym typeface="Lucida Grande"/>
              </a:rPr>
              <a:t>you get to know students and faculty</a:t>
            </a:r>
            <a:r>
              <a:rPr lang="en-US" dirty="0" smtClean="0"/>
              <a:t>, facilitating your success </a:t>
            </a:r>
            <a:r>
              <a:rPr lang="en-US" sz="2200" b="0" i="0" u="none" strike="noStrike" baseline="0" dirty="0" smtClean="0">
                <a:effectLst/>
                <a:latin typeface="Lucida Grande"/>
                <a:ea typeface="Lucida Grande"/>
                <a:cs typeface="Lucida Grande"/>
                <a:sym typeface="Lucida Grande"/>
              </a:rPr>
              <a:t>in your first year.</a:t>
            </a:r>
            <a:endParaRPr lang="en-US" sz="2200" b="0" i="0" u="none" strike="noStrike" dirty="0" smtClean="0">
              <a:effectLst/>
              <a:latin typeface="Lucida Grande"/>
              <a:ea typeface="Lucida Grande"/>
              <a:cs typeface="Lucida Grande"/>
              <a:sym typeface="Lucida Grande"/>
            </a:endParaRPr>
          </a:p>
          <a:p>
            <a:pPr marL="342900" indent="-342900" rtl="0">
              <a:buFontTx/>
              <a:buChar char="-"/>
            </a:pPr>
            <a:r>
              <a:rPr lang="en-US" sz="2200" b="0" i="0" u="none" strike="noStrike" dirty="0" smtClean="0">
                <a:effectLst/>
                <a:latin typeface="Lucida Grande"/>
                <a:ea typeface="Lucida Grande"/>
                <a:cs typeface="Lucida Grande"/>
                <a:sym typeface="Lucida Grande"/>
              </a:rPr>
              <a:t>“We also have our exciting Ones programs.”</a:t>
            </a:r>
            <a:r>
              <a:rPr lang="en-US" sz="2200" b="0" i="0" u="none" strike="noStrike" baseline="0" dirty="0" smtClean="0">
                <a:effectLst/>
                <a:latin typeface="Lucida Grande"/>
                <a:ea typeface="Lucida Grande"/>
                <a:cs typeface="Lucida Grande"/>
                <a:sym typeface="Lucida Grande"/>
              </a:rPr>
              <a:t> </a:t>
            </a:r>
            <a:r>
              <a:rPr lang="en-US" sz="2200" b="0" i="1" u="none" strike="noStrike" dirty="0" smtClean="0">
                <a:effectLst/>
                <a:latin typeface="Lucida Grande"/>
                <a:ea typeface="Lucida Grande"/>
                <a:cs typeface="Lucida Grande"/>
                <a:sym typeface="Lucida Grande"/>
              </a:rPr>
              <a:t>[click to video]</a:t>
            </a:r>
            <a:endParaRPr lang="en-US" b="0" i="1" dirty="0" smtClean="0">
              <a:effectLst/>
            </a:endParaRPr>
          </a:p>
        </p:txBody>
      </p:sp>
    </p:spTree>
    <p:extLst>
      <p:ext uri="{BB962C8B-B14F-4D97-AF65-F5344CB8AC3E}">
        <p14:creationId xmlns:p14="http://schemas.microsoft.com/office/powerpoint/2010/main" val="1035378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sng" strike="noStrike" dirty="0" smtClean="0">
                <a:effectLst/>
                <a:latin typeface="Lucida Grande"/>
                <a:ea typeface="Lucida Grande"/>
                <a:cs typeface="Lucida Grande"/>
                <a:sym typeface="Lucida Grande"/>
              </a:rPr>
              <a:t>Experiential Learning</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“Throughout your time at U of T, we encourage you to take what you're learning in the classroom and apply it in the real world. These are just a few ways you can get real-world experience…”</a:t>
            </a:r>
          </a:p>
          <a:p>
            <a:pPr marL="0" indent="0" rtl="0">
              <a:buFont typeface="Arial" panose="020B0604020202020204" pitchFamily="34" charset="0"/>
              <a:buNone/>
            </a:pPr>
            <a:r>
              <a:rPr lang="en-US" sz="2200" b="0" i="0" u="none" strike="noStrike" dirty="0" smtClean="0">
                <a:effectLst/>
                <a:latin typeface="Lucida Grande"/>
                <a:sym typeface="Lucida Grande"/>
              </a:rPr>
              <a:t>[updated content to come]</a:t>
            </a:r>
            <a:endParaRPr lang="en-US" b="0" dirty="0" smtClean="0">
              <a:effectLst/>
            </a:endParaRPr>
          </a:p>
          <a:p>
            <a:pPr marL="342900" marR="0" indent="-342900"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200" b="0" i="0" u="sng" strike="noStrike" dirty="0" smtClean="0">
                <a:effectLst/>
                <a:latin typeface="Lucida Grande"/>
                <a:ea typeface="Lucida Grande"/>
                <a:cs typeface="Lucida Grande"/>
                <a:sym typeface="Lucida Grande"/>
              </a:rPr>
              <a:t>Field</a:t>
            </a:r>
            <a:r>
              <a:rPr lang="en-US" sz="2200" b="0" i="0" u="sng" strike="noStrike" baseline="0" dirty="0" smtClean="0">
                <a:effectLst/>
                <a:latin typeface="Lucida Grande"/>
                <a:ea typeface="Lucida Grande"/>
                <a:cs typeface="Lucida Grande"/>
                <a:sym typeface="Lucida Grande"/>
              </a:rPr>
              <a:t> Courses &amp; </a:t>
            </a:r>
            <a:r>
              <a:rPr lang="en-US" sz="2200" b="0" i="0" u="sng" strike="noStrike" dirty="0" smtClean="0">
                <a:effectLst/>
                <a:latin typeface="Lucida Grande"/>
                <a:ea typeface="Lucida Grande"/>
                <a:cs typeface="Lucida Grande"/>
                <a:sym typeface="Lucida Grande"/>
              </a:rPr>
              <a:t>Service</a:t>
            </a:r>
            <a:r>
              <a:rPr lang="en-US" sz="2200" b="0" i="0" u="sng" strike="noStrike" baseline="0" dirty="0" smtClean="0">
                <a:effectLst/>
                <a:latin typeface="Lucida Grande"/>
                <a:ea typeface="Lucida Grande"/>
                <a:cs typeface="Lucida Grande"/>
                <a:sym typeface="Lucida Grande"/>
              </a:rPr>
              <a:t> Learning:</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Service learning is where students go out into the community to address a specific need. These</a:t>
            </a:r>
            <a:r>
              <a:rPr lang="en-US" sz="2200" b="0" i="0" u="none" strike="noStrike" baseline="0" dirty="0" smtClean="0">
                <a:effectLst/>
                <a:latin typeface="Lucida Grande"/>
                <a:ea typeface="Lucida Grande"/>
                <a:cs typeface="Lucida Grande"/>
                <a:sym typeface="Lucida Grande"/>
              </a:rPr>
              <a:t> experiences are part of a course and allow students </a:t>
            </a:r>
            <a:r>
              <a:rPr lang="en-US" sz="2200" b="0" i="0" u="none" strike="noStrike" dirty="0" smtClean="0">
                <a:effectLst/>
                <a:latin typeface="Lucida Grande"/>
                <a:ea typeface="Lucida Grande"/>
                <a:cs typeface="Lucida Grande"/>
                <a:sym typeface="Lucida Grande"/>
              </a:rPr>
              <a:t>to learn by doing. These opportunities</a:t>
            </a:r>
            <a:r>
              <a:rPr lang="en-US" sz="2200" b="0" i="0" u="none" strike="noStrike" baseline="0" dirty="0" smtClean="0">
                <a:effectLst/>
                <a:latin typeface="Lucida Grande"/>
                <a:ea typeface="Lucida Grande"/>
                <a:cs typeface="Lucida Grande"/>
                <a:sym typeface="Lucida Grande"/>
              </a:rPr>
              <a:t> build a connection to the community, enhance critical thinking and encourage personal reflection. </a:t>
            </a:r>
          </a:p>
          <a:p>
            <a:pPr marL="342900" marR="0" indent="-342900"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200" b="0" i="0" u="sng" strike="noStrike" baseline="0" dirty="0" smtClean="0">
                <a:effectLst/>
                <a:latin typeface="Lucida Grande"/>
                <a:ea typeface="Lucida Grande"/>
                <a:cs typeface="Lucida Grande"/>
                <a:sym typeface="Lucida Grande"/>
              </a:rPr>
              <a:t>Work Study:</a:t>
            </a:r>
            <a:r>
              <a:rPr lang="en-US" sz="2200" b="0" i="0" u="none" strike="noStrike" baseline="0" dirty="0" smtClean="0">
                <a:effectLst/>
                <a:latin typeface="Lucida Grande"/>
                <a:ea typeface="Lucida Grande"/>
                <a:cs typeface="Lucida Grande"/>
                <a:sym typeface="Lucida Grande"/>
              </a:rPr>
              <a:t> …</a:t>
            </a:r>
            <a:endParaRPr lang="en-US" sz="2200" b="0" i="0" u="sng" strike="noStrike" baseline="0" dirty="0" smtClean="0">
              <a:effectLst/>
              <a:latin typeface="Lucida Grande"/>
              <a:ea typeface="Lucida Grande"/>
              <a:cs typeface="Lucida Grande"/>
              <a:sym typeface="Lucida Grande"/>
            </a:endParaRPr>
          </a:p>
          <a:p>
            <a:pPr marL="342900" marR="0" indent="-342900"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200" b="0" i="0" u="sng" strike="noStrike" baseline="0" dirty="0" smtClean="0">
                <a:effectLst/>
                <a:latin typeface="Lucida Grande"/>
                <a:ea typeface="Lucida Grande"/>
                <a:cs typeface="Lucida Grande"/>
                <a:sym typeface="Lucida Grande"/>
              </a:rPr>
              <a:t>ROP:</a:t>
            </a:r>
            <a:r>
              <a:rPr lang="en-US" sz="2200" b="0" i="0" u="none" strike="noStrike" baseline="0" dirty="0" smtClean="0">
                <a:effectLst/>
                <a:latin typeface="Lucida Grande"/>
                <a:ea typeface="Lucida Grande"/>
                <a:cs typeface="Lucida Grande"/>
                <a:sym typeface="Lucida Grande"/>
              </a:rPr>
              <a:t> The Research Opportunity Programs g</a:t>
            </a:r>
            <a:r>
              <a:rPr lang="en-US" sz="2200" b="0" i="0" u="none" strike="noStrike" dirty="0" smtClean="0">
                <a:effectLst/>
                <a:latin typeface="Lucida Grande"/>
                <a:ea typeface="Lucida Grande"/>
                <a:cs typeface="Lucida Grande"/>
                <a:sym typeface="Lucida Grande"/>
              </a:rPr>
              <a:t>ive</a:t>
            </a:r>
            <a:r>
              <a:rPr lang="en-US" sz="2200" b="0" i="0" u="none" strike="noStrike" baseline="0" dirty="0" smtClean="0">
                <a:effectLst/>
                <a:latin typeface="Lucida Grande"/>
                <a:ea typeface="Lucida Grande"/>
                <a:cs typeface="Lucida Grande"/>
                <a:sym typeface="Lucida Grande"/>
              </a:rPr>
              <a:t> our students </a:t>
            </a:r>
            <a:r>
              <a:rPr lang="en-US" sz="2200" b="0" i="0" u="none" strike="noStrike" dirty="0" smtClean="0">
                <a:effectLst/>
                <a:latin typeface="Lucida Grande"/>
                <a:ea typeface="Lucida Grande"/>
                <a:cs typeface="Lucida Grande"/>
                <a:sym typeface="Lucida Grande"/>
              </a:rPr>
              <a:t>an opportunity to do real, meaningful research in as early as their second year. Working closely with faculty, students see</a:t>
            </a:r>
            <a:r>
              <a:rPr lang="en-US" sz="2200" b="0" i="0" u="none" strike="noStrike" baseline="0" dirty="0" smtClean="0">
                <a:effectLst/>
                <a:latin typeface="Lucida Grande"/>
                <a:ea typeface="Lucida Grande"/>
                <a:cs typeface="Lucida Grande"/>
                <a:sym typeface="Lucida Grande"/>
              </a:rPr>
              <a:t> how research is conducted at the university-level</a:t>
            </a:r>
            <a:r>
              <a:rPr lang="en-US" sz="2200" b="0" i="0" u="none" strike="noStrike" dirty="0" smtClean="0">
                <a:effectLst/>
                <a:latin typeface="Lucida Grande"/>
                <a:ea typeface="Lucida Grande"/>
                <a:cs typeface="Lucida Grande"/>
                <a:sym typeface="Lucida Grande"/>
              </a:rPr>
              <a:t>, while also earning a credit towards </a:t>
            </a:r>
            <a:r>
              <a:rPr lang="en-US" dirty="0" smtClean="0"/>
              <a:t>their</a:t>
            </a:r>
            <a:r>
              <a:rPr lang="en-US" sz="2200" b="0" i="0" u="none" strike="noStrike" dirty="0" smtClean="0">
                <a:effectLst/>
                <a:latin typeface="Lucida Grande"/>
                <a:ea typeface="Lucida Grande"/>
                <a:cs typeface="Lucida Grande"/>
                <a:sym typeface="Lucida Grande"/>
              </a:rPr>
              <a:t> degree.</a:t>
            </a:r>
            <a:endParaRPr lang="en-US" sz="2200" b="0" i="0" u="sng" strike="noStrike" dirty="0" smtClean="0">
              <a:effectLst/>
              <a:latin typeface="Lucida Grande"/>
              <a:ea typeface="Lucida Grande"/>
              <a:cs typeface="Lucida Grande"/>
              <a:sym typeface="Lucida Grande"/>
            </a:endParaRPr>
          </a:p>
          <a:p>
            <a:pPr marL="342900" indent="-342900" rtl="0">
              <a:buFont typeface="Courier New" panose="02070309020205020404" pitchFamily="49" charset="0"/>
              <a:buChar char="o"/>
            </a:pPr>
            <a:r>
              <a:rPr lang="en-US" sz="2200" b="0" i="0" u="sng" strike="noStrike" dirty="0" smtClean="0">
                <a:effectLst/>
                <a:latin typeface="Lucida Grande"/>
                <a:ea typeface="Lucida Grande"/>
                <a:cs typeface="Lucida Grande"/>
                <a:sym typeface="Lucida Grande"/>
              </a:rPr>
              <a:t>Live &amp; Work in Canada:</a:t>
            </a:r>
            <a:r>
              <a:rPr lang="en-US" sz="2200" b="0" i="0" u="none" strike="noStrike" baseline="0" dirty="0" smtClean="0">
                <a:effectLst/>
                <a:latin typeface="Lucida Grande"/>
                <a:ea typeface="Lucida Grande"/>
                <a:cs typeface="Lucida Grande"/>
                <a:sym typeface="Lucida Grande"/>
              </a:rPr>
              <a:t> …</a:t>
            </a:r>
            <a:endParaRPr lang="en-US" sz="2200" b="0" i="0" u="sng" strike="noStrike" dirty="0" smtClean="0">
              <a:effectLst/>
              <a:latin typeface="Lucida Grande"/>
              <a:ea typeface="Lucida Grande"/>
              <a:cs typeface="Lucida Grande"/>
              <a:sym typeface="Lucida Grande"/>
            </a:endParaRPr>
          </a:p>
          <a:p>
            <a:pPr marL="342900" indent="-342900" rtl="0">
              <a:buFont typeface="Courier New" panose="02070309020205020404" pitchFamily="49" charset="0"/>
              <a:buChar char="o"/>
            </a:pPr>
            <a:r>
              <a:rPr lang="en-US" sz="2200" b="0" i="0" u="sng" strike="noStrike" dirty="0" smtClean="0">
                <a:effectLst/>
                <a:latin typeface="Lucida Grande"/>
                <a:ea typeface="Lucida Grande"/>
                <a:cs typeface="Lucida Grande"/>
                <a:sym typeface="Lucida Grande"/>
              </a:rPr>
              <a:t>Internships, Co-op &amp; PEY:</a:t>
            </a:r>
            <a:r>
              <a:rPr lang="en-US" sz="2200" b="0" i="0" u="none" strike="noStrike" dirty="0" smtClean="0">
                <a:effectLst/>
                <a:latin typeface="Lucida Grande"/>
                <a:ea typeface="Lucida Grande"/>
                <a:cs typeface="Lucida Grande"/>
                <a:sym typeface="Lucida Grande"/>
              </a:rPr>
              <a:t> Internships</a:t>
            </a:r>
            <a:r>
              <a:rPr lang="en-US" sz="2200" b="0" i="0" u="none" strike="noStrike" baseline="0" dirty="0" smtClean="0">
                <a:effectLst/>
                <a:latin typeface="Lucida Grande"/>
                <a:ea typeface="Lucida Grande"/>
                <a:cs typeface="Lucida Grande"/>
                <a:sym typeface="Lucida Grande"/>
              </a:rPr>
              <a:t> are flexible ways to get career-specific training. Some opportunities are program related, while some you can find through our Career Centre. Often internships are paid, but they can also be on a volunteer basis. You will find internships in many different areas, often crossing disciplines. UTSC is our co-op campus. It offers co-op opportunities in over 50 programs (arts, science &amp; management). Students go on 2 or 3 paid </a:t>
            </a:r>
            <a:r>
              <a:rPr lang="en-US" sz="2200" b="0" i="0" u="none" strike="noStrike" baseline="0" dirty="0" err="1" smtClean="0">
                <a:effectLst/>
                <a:latin typeface="Lucida Grande"/>
                <a:ea typeface="Lucida Grande"/>
                <a:cs typeface="Lucida Grande"/>
                <a:sym typeface="Lucida Grande"/>
              </a:rPr>
              <a:t>workterms</a:t>
            </a:r>
            <a:r>
              <a:rPr lang="en-US" sz="2200" b="0" i="0" u="none" strike="noStrike" baseline="0" dirty="0" smtClean="0">
                <a:effectLst/>
                <a:latin typeface="Lucida Grande"/>
                <a:ea typeface="Lucida Grande"/>
                <a:cs typeface="Lucida Grande"/>
                <a:sym typeface="Lucida Grande"/>
              </a:rPr>
              <a:t> that are typically four months in length. This gives our students exposure to different career options while still graduating in four years. </a:t>
            </a:r>
            <a:r>
              <a:rPr lang="en-US" sz="2200" b="0" i="0" u="none" strike="noStrike" dirty="0" smtClean="0">
                <a:effectLst/>
                <a:latin typeface="Lucida Grande"/>
                <a:ea typeface="Lucida Grande"/>
                <a:cs typeface="Lucida Grande"/>
                <a:sym typeface="Lucida Grande"/>
              </a:rPr>
              <a:t>The Professional Experience Year program lets students in Engineering,</a:t>
            </a:r>
            <a:r>
              <a:rPr lang="en-US" sz="2200" b="0" i="0" u="none" strike="noStrike" baseline="0" dirty="0" smtClean="0">
                <a:effectLst/>
                <a:latin typeface="Lucida Grande"/>
                <a:ea typeface="Lucida Grande"/>
                <a:cs typeface="Lucida Grande"/>
                <a:sym typeface="Lucida Grande"/>
              </a:rPr>
              <a:t> Computer Science and Commerce/Management </a:t>
            </a:r>
            <a:r>
              <a:rPr lang="en-US" sz="2200" b="0" i="0" u="none" strike="noStrike" dirty="0" smtClean="0">
                <a:effectLst/>
                <a:latin typeface="Lucida Grande"/>
                <a:ea typeface="Lucida Grande"/>
                <a:cs typeface="Lucida Grande"/>
                <a:sym typeface="Lucida Grande"/>
              </a:rPr>
              <a:t>get relevant, paid work experience. </a:t>
            </a:r>
            <a:r>
              <a:rPr lang="en-US" sz="2200" b="0" i="0" u="none" strike="noStrike" baseline="0" dirty="0" smtClean="0">
                <a:effectLst/>
                <a:latin typeface="Lucida Grande"/>
                <a:ea typeface="Lucida Grande"/>
                <a:cs typeface="Lucida Grande"/>
                <a:sym typeface="Lucida Grande"/>
              </a:rPr>
              <a:t>These are 12-16 month, full-time work terms where </a:t>
            </a:r>
            <a:r>
              <a:rPr lang="en-US" dirty="0" smtClean="0"/>
              <a:t>students</a:t>
            </a:r>
            <a:r>
              <a:rPr lang="en-US" sz="2200" b="0" i="0" u="none" strike="noStrike" baseline="0" dirty="0" smtClean="0">
                <a:effectLst/>
                <a:latin typeface="Lucida Grande"/>
                <a:ea typeface="Lucida Grande"/>
                <a:cs typeface="Lucida Grande"/>
                <a:sym typeface="Lucida Grande"/>
              </a:rPr>
              <a:t> become </a:t>
            </a:r>
            <a:r>
              <a:rPr lang="en-US" dirty="0" smtClean="0"/>
              <a:t>integral members of an organization. During a PEY term, students earn a competitive salary and return to their studies with experience and contacts in their field.</a:t>
            </a:r>
            <a:endParaRPr lang="en-US" sz="2200" b="0" i="0" u="none" strike="noStrike" baseline="0" dirty="0" smtClean="0">
              <a:effectLst/>
              <a:latin typeface="Lucida Grande"/>
              <a:ea typeface="Lucida Grande"/>
              <a:cs typeface="Lucida Grande"/>
              <a:sym typeface="Lucida Grande"/>
            </a:endParaRPr>
          </a:p>
          <a:p>
            <a:pPr marL="342900" indent="-342900" rtl="0">
              <a:buFont typeface="Courier New" panose="02070309020205020404" pitchFamily="49" charset="0"/>
              <a:buChar char="o"/>
            </a:pPr>
            <a:endParaRPr lang="en-US" sz="2200" b="0" i="0" u="none" strike="noStrike" baseline="0" dirty="0" smtClean="0">
              <a:effectLst/>
              <a:latin typeface="Lucida Grande"/>
              <a:ea typeface="Lucida Grande"/>
              <a:cs typeface="Lucida Grande"/>
              <a:sym typeface="Lucida Grande"/>
            </a:endParaRPr>
          </a:p>
          <a:p>
            <a:pPr marL="342900" indent="-342900" rtl="0">
              <a:buFont typeface="Arial" panose="020B0604020202020204" pitchFamily="34" charset="0"/>
              <a:buChar char="•"/>
            </a:pPr>
            <a:r>
              <a:rPr lang="en-US" sz="2200" b="0" i="1" u="none" strike="noStrike" dirty="0" smtClean="0">
                <a:effectLst/>
                <a:latin typeface="Lucida Grande"/>
                <a:ea typeface="Lucida Grande"/>
                <a:cs typeface="Lucida Grande"/>
                <a:sym typeface="Lucida Grande"/>
              </a:rPr>
              <a:t>[SHIELD]</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”And the experiences our students have don’t go unnoticed. U of T ranked first in Canada (13</a:t>
            </a:r>
            <a:r>
              <a:rPr lang="en-US" sz="2200" b="0" i="0" u="none" strike="noStrike" baseline="30000" dirty="0" smtClean="0">
                <a:effectLst/>
                <a:latin typeface="Lucida Grande"/>
                <a:ea typeface="Lucida Grande"/>
                <a:cs typeface="Lucida Grande"/>
                <a:sym typeface="Lucida Grande"/>
              </a:rPr>
              <a:t>th</a:t>
            </a:r>
            <a:r>
              <a:rPr lang="en-US" sz="2200" b="0" i="0" u="none" strike="noStrike" dirty="0" smtClean="0">
                <a:effectLst/>
                <a:latin typeface="Lucida Grande"/>
                <a:ea typeface="Lucida Grande"/>
                <a:cs typeface="Lucida Grande"/>
                <a:sym typeface="Lucida Grande"/>
              </a:rPr>
              <a:t> in the world) in the 2014 Emerging Employability University Ranking. This is a ranking of universities who produce the best young graduates, according to international recruiters, CEOS and Chairpersons.”</a:t>
            </a:r>
            <a:r>
              <a:rPr lang="en-US" b="0" dirty="0" smtClean="0">
                <a:effectLst/>
              </a:rPr>
              <a:t/>
            </a:r>
            <a:br>
              <a:rPr lang="en-US" b="0" dirty="0" smtClean="0">
                <a:effectLst/>
              </a:rPr>
            </a:br>
            <a:endParaRPr lang="en-US" dirty="0" smtClean="0"/>
          </a:p>
          <a:p>
            <a:endParaRPr lang="en-US" dirty="0"/>
          </a:p>
        </p:txBody>
      </p:sp>
    </p:spTree>
    <p:extLst>
      <p:ext uri="{BB962C8B-B14F-4D97-AF65-F5344CB8AC3E}">
        <p14:creationId xmlns:p14="http://schemas.microsoft.com/office/powerpoint/2010/main" val="1138513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sng" strike="noStrike" dirty="0" smtClean="0">
                <a:effectLst/>
                <a:latin typeface="Lucida Grande"/>
                <a:ea typeface="Lucida Grande"/>
                <a:cs typeface="Lucida Grande"/>
                <a:sym typeface="Lucida Grande"/>
              </a:rPr>
              <a:t>Global Learning</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“You can also take your university experience even further by exploring the world…” </a:t>
            </a:r>
            <a:r>
              <a:rPr lang="en-US" sz="2200" b="0" i="1" u="none" strike="noStrike" dirty="0" smtClean="0">
                <a:effectLst/>
                <a:latin typeface="Lucida Grande"/>
                <a:ea typeface="Lucida Grande"/>
                <a:cs typeface="Lucida Grande"/>
                <a:sym typeface="Lucida Grande"/>
              </a:rPr>
              <a:t>[click]</a:t>
            </a:r>
            <a:endParaRPr lang="en-US" b="0" i="1" dirty="0" smtClean="0">
              <a:effectLst/>
            </a:endParaRPr>
          </a:p>
        </p:txBody>
      </p:sp>
    </p:spTree>
    <p:extLst>
      <p:ext uri="{BB962C8B-B14F-4D97-AF65-F5344CB8AC3E}">
        <p14:creationId xmlns:p14="http://schemas.microsoft.com/office/powerpoint/2010/main" val="588548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Global Learning </a:t>
            </a:r>
            <a:r>
              <a:rPr lang="en-US" sz="2200" b="1" i="0" u="sng" strike="noStrike" dirty="0" err="1" smtClean="0">
                <a:effectLst/>
                <a:latin typeface="Lucida Grande"/>
                <a:ea typeface="Lucida Grande"/>
                <a:cs typeface="Lucida Grande"/>
                <a:sym typeface="Lucida Grande"/>
              </a:rPr>
              <a:t>con’t</a:t>
            </a:r>
            <a:endParaRPr lang="en-US" sz="2200" b="1" i="0" u="sng" strike="noStrike" dirty="0" smtClean="0">
              <a:effectLst/>
              <a:latin typeface="Lucida Grande"/>
              <a:ea typeface="Lucida Grande"/>
              <a:cs typeface="Lucida Grande"/>
              <a:sym typeface="Lucida Grande"/>
            </a:endParaRP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“U of T offers exchange programs all over the world. This means that you can complete part of your studies at another university and return to home with</a:t>
            </a:r>
            <a:r>
              <a:rPr lang="en-US" sz="2200" b="0" i="0" u="none" strike="noStrike" baseline="0" dirty="0" smtClean="0">
                <a:effectLst/>
                <a:latin typeface="Lucida Grande"/>
                <a:ea typeface="Lucida Grande"/>
                <a:cs typeface="Lucida Grande"/>
                <a:sym typeface="Lucida Grande"/>
              </a:rPr>
              <a:t> new ideas and perspectives</a:t>
            </a:r>
            <a:r>
              <a:rPr lang="en-US" sz="2200" b="0" i="0" u="none" strike="noStrike" dirty="0" smtClean="0">
                <a:effectLst/>
                <a:latin typeface="Lucida Grande"/>
                <a:ea typeface="Lucida Grande"/>
                <a:cs typeface="Lucida Grande"/>
                <a:sym typeface="Lucida Grande"/>
              </a:rPr>
              <a:t>.” </a:t>
            </a:r>
            <a:r>
              <a:rPr lang="en-US" sz="2200" b="0" i="1" u="none" strike="noStrike" dirty="0" smtClean="0">
                <a:effectLst/>
                <a:latin typeface="Lucida Grande"/>
                <a:ea typeface="Lucida Grande"/>
                <a:cs typeface="Lucida Grande"/>
                <a:sym typeface="Lucida Grande"/>
              </a:rPr>
              <a:t>[SHIELD]</a:t>
            </a:r>
            <a:endParaRPr lang="en-US" b="0" i="1" dirty="0" smtClean="0">
              <a:effectLst/>
            </a:endParaRP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“We also offer a Summer Abroad Program. These are U of T courses taught</a:t>
            </a:r>
            <a:r>
              <a:rPr lang="en-US" sz="2200" b="0" i="0" u="none" strike="noStrike" baseline="0" dirty="0" smtClean="0">
                <a:effectLst/>
                <a:latin typeface="Lucida Grande"/>
                <a:ea typeface="Lucida Grande"/>
                <a:cs typeface="Lucida Grande"/>
                <a:sym typeface="Lucida Grande"/>
              </a:rPr>
              <a:t> by our professors </a:t>
            </a:r>
            <a:r>
              <a:rPr lang="en-US" sz="2200" b="0" i="0" u="none" strike="noStrike" dirty="0" smtClean="0">
                <a:effectLst/>
                <a:latin typeface="Lucida Grande"/>
                <a:ea typeface="Lucida Grande"/>
                <a:cs typeface="Lucida Grande"/>
                <a:sym typeface="Lucida Grande"/>
              </a:rPr>
              <a:t>somewhere else in the world. </a:t>
            </a:r>
            <a:r>
              <a:rPr lang="en-US" dirty="0" smtClean="0"/>
              <a:t>For example, </a:t>
            </a:r>
            <a:r>
              <a:rPr lang="en-US" sz="2200" b="0" i="0" u="none" strike="noStrike" dirty="0" smtClean="0">
                <a:effectLst/>
                <a:latin typeface="Lucida Grande"/>
                <a:ea typeface="Lucida Grande"/>
                <a:cs typeface="Lucida Grande"/>
                <a:sym typeface="Lucida Grande"/>
              </a:rPr>
              <a:t>you may study English</a:t>
            </a:r>
            <a:r>
              <a:rPr lang="en-US" sz="2200" b="0" i="0" u="none" strike="noStrike" baseline="0" dirty="0" smtClean="0">
                <a:effectLst/>
                <a:latin typeface="Lucida Grande"/>
                <a:ea typeface="Lucida Grande"/>
                <a:cs typeface="Lucida Grande"/>
                <a:sym typeface="Lucida Grande"/>
              </a:rPr>
              <a:t> literature in London, or business in Hong Kong.</a:t>
            </a:r>
            <a:r>
              <a:rPr lang="en-US" sz="2200" b="0" i="0" u="none" strike="noStrike" dirty="0" smtClean="0">
                <a:effectLst/>
                <a:latin typeface="Lucida Grande"/>
                <a:ea typeface="Lucida Grande"/>
                <a:cs typeface="Lucida Grande"/>
                <a:sym typeface="Lucida Grande"/>
              </a:rPr>
              <a:t>”</a:t>
            </a:r>
            <a:endParaRPr lang="en-US" b="0" dirty="0" smtClean="0">
              <a:effectLst/>
            </a:endParaRPr>
          </a:p>
        </p:txBody>
      </p:sp>
    </p:spTree>
    <p:extLst>
      <p:ext uri="{BB962C8B-B14F-4D97-AF65-F5344CB8AC3E}">
        <p14:creationId xmlns:p14="http://schemas.microsoft.com/office/powerpoint/2010/main" val="3591145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Student Support</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“While you're a student at UofT, it's important to remember that we are here for you. We are here to support you in reaching your goals. We do this through things like accessibility services, career services, financial aid counselling, health</a:t>
            </a:r>
            <a:r>
              <a:rPr lang="en-US" sz="2200" b="0" i="0" u="none" strike="noStrike" baseline="0" dirty="0" smtClean="0">
                <a:effectLst/>
                <a:latin typeface="Lucida Grande"/>
                <a:ea typeface="Lucida Grande"/>
                <a:cs typeface="Lucida Grande"/>
                <a:sym typeface="Lucida Grande"/>
              </a:rPr>
              <a:t> &amp; wellness</a:t>
            </a:r>
            <a:r>
              <a:rPr lang="en-US" sz="2200" b="0" i="0" u="none" strike="noStrike" dirty="0" smtClean="0">
                <a:effectLst/>
                <a:latin typeface="Lucida Grande"/>
                <a:ea typeface="Lucida Grande"/>
                <a:cs typeface="Lucida Grande"/>
                <a:sym typeface="Lucida Grande"/>
              </a:rPr>
              <a:t> and academic advising.”</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“A lot of our students take advantage of our services.” </a:t>
            </a:r>
            <a:r>
              <a:rPr lang="en-US" sz="2200" b="0" i="1" u="none" strike="noStrike" dirty="0" smtClean="0">
                <a:effectLst/>
                <a:latin typeface="Lucida Grande"/>
                <a:ea typeface="Lucida Grande"/>
                <a:cs typeface="Lucida Grande"/>
                <a:sym typeface="Lucida Grande"/>
              </a:rPr>
              <a:t>[SHIELD]</a:t>
            </a:r>
            <a:r>
              <a:rPr lang="en-US" sz="2200" b="0" i="0" u="none" strike="noStrike" dirty="0" smtClean="0">
                <a:effectLst/>
                <a:latin typeface="Lucida Grande"/>
                <a:ea typeface="Lucida Grande"/>
                <a:cs typeface="Lucida Grande"/>
                <a:sym typeface="Lucida Grande"/>
              </a:rPr>
              <a:t> “Over 91% of our students successfully continue from first year to second year. That's actually higher than the provincial average.</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sym typeface="Lucida Grande"/>
              </a:rPr>
              <a:t>That means</a:t>
            </a:r>
            <a:r>
              <a:rPr lang="en-US" sz="2200" b="0" i="0" u="none" strike="noStrike" baseline="0" dirty="0" smtClean="0">
                <a:effectLst/>
                <a:latin typeface="Lucida Grande"/>
                <a:sym typeface="Lucida Grande"/>
              </a:rPr>
              <a:t> </a:t>
            </a:r>
            <a:r>
              <a:rPr lang="en-US" sz="2200" b="0" i="0" u="none" strike="noStrike" dirty="0" smtClean="0">
                <a:effectLst/>
                <a:latin typeface="Lucida Grande"/>
                <a:sym typeface="Lucida Grande"/>
              </a:rPr>
              <a:t>that our first year learning initiatives</a:t>
            </a:r>
            <a:r>
              <a:rPr lang="en-US" sz="2200" b="0" i="0" u="none" strike="noStrike" baseline="0" dirty="0" smtClean="0">
                <a:effectLst/>
                <a:latin typeface="Lucida Grande"/>
                <a:sym typeface="Lucida Grande"/>
              </a:rPr>
              <a:t> and support programs are working.”</a:t>
            </a:r>
            <a:endParaRPr lang="en-US" b="0" dirty="0" smtClean="0">
              <a:effectLst/>
            </a:endParaRPr>
          </a:p>
          <a:p>
            <a:endParaRPr lang="en-US" dirty="0"/>
          </a:p>
        </p:txBody>
      </p:sp>
    </p:spTree>
    <p:extLst>
      <p:ext uri="{BB962C8B-B14F-4D97-AF65-F5344CB8AC3E}">
        <p14:creationId xmlns:p14="http://schemas.microsoft.com/office/powerpoint/2010/main" val="3530084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Grp="1" noRot="1" noChangeAspect="1" noChangeArrowheads="1" noTextEdit="1"/>
          </p:cNvSpPr>
          <p:nvPr>
            <p:ph type="sldImg"/>
          </p:nvPr>
        </p:nvSpPr>
        <p:spPr>
          <a:xfrm>
            <a:off x="1146175" y="687388"/>
            <a:ext cx="3771900" cy="2828925"/>
          </a:xfrm>
          <a:solidFill>
            <a:srgbClr val="FFFFFF"/>
          </a:solidFill>
          <a:ln/>
        </p:spPr>
      </p:sp>
      <p:sp>
        <p:nvSpPr>
          <p:cNvPr id="70659" name="Rectangle 2"/>
          <p:cNvSpPr>
            <a:spLocks noGrp="1" noChangeArrowheads="1"/>
          </p:cNvSpPr>
          <p:nvPr>
            <p:ph type="body" idx="1"/>
          </p:nvPr>
        </p:nvSpPr>
        <p:spPr>
          <a:noFill/>
        </p:spPr>
        <p:txBody>
          <a:bodyPr lIns="89730" tIns="44865" rIns="89730" bIns="44865"/>
          <a:lstStyle/>
          <a:p>
            <a:pPr marL="0" marR="0" indent="0" defTabSz="457200" eaLnBrk="1" fontAlgn="auto" latinLnBrk="0" hangingPunct="1">
              <a:lnSpc>
                <a:spcPct val="100000"/>
              </a:lnSpc>
              <a:spcBef>
                <a:spcPts val="0"/>
              </a:spcBef>
              <a:spcAft>
                <a:spcPts val="0"/>
              </a:spcAft>
              <a:buClrTx/>
              <a:buSzTx/>
              <a:buFontTx/>
              <a:buNone/>
              <a:tabLst>
                <a:tab pos="355580" algn="l"/>
                <a:tab pos="711161" algn="l"/>
                <a:tab pos="1066741" algn="l"/>
                <a:tab pos="1422322" algn="l"/>
                <a:tab pos="1777902" algn="l"/>
                <a:tab pos="2133482" algn="l"/>
                <a:tab pos="2489063" algn="l"/>
                <a:tab pos="2844642" algn="l"/>
                <a:tab pos="3200223" algn="l"/>
                <a:tab pos="3555803" algn="l"/>
                <a:tab pos="3911383" algn="l"/>
                <a:tab pos="4266964" algn="l"/>
              </a:tabLst>
              <a:defRPr/>
            </a:pPr>
            <a:r>
              <a:rPr lang="en-US" sz="2000" dirty="0" smtClean="0"/>
              <a:t>[Canada; content to come]</a:t>
            </a:r>
          </a:p>
          <a:p>
            <a:pPr>
              <a:tabLst>
                <a:tab pos="355580" algn="l"/>
                <a:tab pos="711161" algn="l"/>
                <a:tab pos="1066741" algn="l"/>
                <a:tab pos="1422322" algn="l"/>
                <a:tab pos="1777902" algn="l"/>
                <a:tab pos="2133482" algn="l"/>
                <a:tab pos="2489063" algn="l"/>
                <a:tab pos="2844642" algn="l"/>
                <a:tab pos="3200223" algn="l"/>
                <a:tab pos="3555803" algn="l"/>
                <a:tab pos="3911383" algn="l"/>
                <a:tab pos="4266964" algn="l"/>
              </a:tabLst>
            </a:pPr>
            <a:endParaRPr lang="en-US" sz="2000" dirty="0">
              <a:latin typeface="Helvetica" charset="0"/>
              <a:cs typeface="Helvetica" charset="0"/>
              <a:sym typeface="Helvetica" charset="0"/>
            </a:endParaRPr>
          </a:p>
        </p:txBody>
      </p:sp>
    </p:spTree>
    <p:extLst>
      <p:ext uri="{BB962C8B-B14F-4D97-AF65-F5344CB8AC3E}">
        <p14:creationId xmlns:p14="http://schemas.microsoft.com/office/powerpoint/2010/main" val="658043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Student Support</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“In addition to offering terrific academic and learning opportunities, U of T has a lot going on outside the classroom.”</a:t>
            </a:r>
          </a:p>
          <a:p>
            <a:pPr marL="342900" indent="-342900" rtl="0">
              <a:buFont typeface="Arial" panose="020B0604020202020204" pitchFamily="34" charset="0"/>
              <a:buChar char="•"/>
            </a:pPr>
            <a:r>
              <a:rPr lang="en-US" sz="2200" b="0" i="1" u="none" strike="noStrike" dirty="0" smtClean="0">
                <a:effectLst/>
                <a:latin typeface="Lucida Grande"/>
                <a:ea typeface="Lucida Grande"/>
                <a:cs typeface="Lucida Grande"/>
                <a:sym typeface="Lucida Grande"/>
              </a:rPr>
              <a:t>[SHIELD] </a:t>
            </a:r>
            <a:r>
              <a:rPr lang="en-US" sz="2200" b="0" i="0" u="none" strike="noStrike" dirty="0" smtClean="0">
                <a:effectLst/>
                <a:latin typeface="Lucida Grande"/>
                <a:ea typeface="Lucida Grande"/>
                <a:cs typeface="Lucida Grande"/>
                <a:sym typeface="Lucida Grande"/>
              </a:rPr>
              <a:t>“Our student clubs range from academic to cultural to political to social...and then there are those ones that are just for fun!” [The </a:t>
            </a:r>
            <a:r>
              <a:rPr lang="en-US" sz="2200" b="0" i="0" u="none" strike="noStrike" dirty="0" err="1" smtClean="0">
                <a:effectLst/>
                <a:latin typeface="Lucida Grande"/>
                <a:ea typeface="Lucida Grande"/>
                <a:cs typeface="Lucida Grande"/>
                <a:sym typeface="Lucida Grande"/>
              </a:rPr>
              <a:t>Nifflers</a:t>
            </a:r>
            <a:r>
              <a:rPr lang="en-US" sz="2200" b="0" i="0" u="none" strike="noStrike" dirty="0" smtClean="0">
                <a:effectLst/>
                <a:latin typeface="Lucida Grande"/>
                <a:ea typeface="Lucida Grande"/>
                <a:cs typeface="Lucida Grande"/>
                <a:sym typeface="Lucida Grande"/>
              </a:rPr>
              <a:t> (the U of</a:t>
            </a:r>
            <a:r>
              <a:rPr lang="en-US" sz="2200" b="0" i="0" u="none" strike="noStrike" baseline="0" dirty="0" smtClean="0">
                <a:effectLst/>
                <a:latin typeface="Lucida Grande"/>
                <a:ea typeface="Lucida Grande"/>
                <a:cs typeface="Lucida Grande"/>
                <a:sym typeface="Lucida Grande"/>
              </a:rPr>
              <a:t> T </a:t>
            </a:r>
            <a:r>
              <a:rPr lang="en-US" sz="2200" b="0" i="0" u="none" strike="noStrike" dirty="0" err="1" smtClean="0">
                <a:effectLst/>
                <a:latin typeface="Lucida Grande"/>
                <a:ea typeface="Lucida Grande"/>
                <a:cs typeface="Lucida Grande"/>
                <a:sym typeface="Lucida Grande"/>
              </a:rPr>
              <a:t>Quidditch</a:t>
            </a:r>
            <a:r>
              <a:rPr lang="en-US" sz="2200" b="0" i="0" u="none" strike="noStrike" dirty="0" smtClean="0">
                <a:effectLst/>
                <a:latin typeface="Lucida Grande"/>
                <a:ea typeface="Lucida Grande"/>
                <a:cs typeface="Lucida Grande"/>
                <a:sym typeface="Lucida Grande"/>
              </a:rPr>
              <a:t> team; U of T B.E.E.S (beekeeping enthusiasts); …]</a:t>
            </a:r>
          </a:p>
          <a:p>
            <a:pPr marL="342900" indent="-342900" rtl="0">
              <a:buFont typeface="Arial" panose="020B0604020202020204" pitchFamily="34" charset="0"/>
              <a:buChar char="•"/>
            </a:pPr>
            <a:r>
              <a:rPr lang="en-US" sz="2200" b="0" i="1" u="none" strike="noStrike" dirty="0" smtClean="0">
                <a:effectLst/>
                <a:latin typeface="Lucida Grande"/>
                <a:ea typeface="Lucida Grande"/>
                <a:cs typeface="Lucida Grande"/>
                <a:sym typeface="Lucida Grande"/>
              </a:rPr>
              <a:t>[SHIELD</a:t>
            </a:r>
            <a:r>
              <a:rPr lang="en-US" sz="2200" b="0" i="0" u="none" strike="noStrike" dirty="0" smtClean="0">
                <a:effectLst/>
                <a:latin typeface="Lucida Grande"/>
                <a:ea typeface="Lucida Grande"/>
                <a:cs typeface="Lucida Grande"/>
                <a:sym typeface="Lucida Grande"/>
              </a:rPr>
              <a:t>] “Our Co-curricular Record will recognize your involvement in the university community. We’ll keep track of your involvement</a:t>
            </a:r>
            <a:r>
              <a:rPr lang="en-US" sz="2200" b="0" i="0" u="none" strike="noStrike" baseline="0" dirty="0" smtClean="0">
                <a:effectLst/>
                <a:latin typeface="Lucida Grande"/>
                <a:ea typeface="Lucida Grande"/>
                <a:cs typeface="Lucida Grande"/>
                <a:sym typeface="Lucida Grande"/>
              </a:rPr>
              <a:t> at the university and </a:t>
            </a:r>
            <a:r>
              <a:rPr lang="en-US" sz="2200" b="0" i="0" u="none" strike="noStrike" dirty="0" smtClean="0">
                <a:effectLst/>
                <a:latin typeface="Lucida Grande"/>
                <a:ea typeface="Lucida Grande"/>
                <a:cs typeface="Lucida Grande"/>
                <a:sym typeface="Lucida Grande"/>
              </a:rPr>
              <a:t>provide you with an official transcript of your </a:t>
            </a:r>
            <a:r>
              <a:rPr lang="en-US" sz="2200" b="0" i="0" u="none" strike="noStrike" dirty="0" err="1" smtClean="0">
                <a:effectLst/>
                <a:latin typeface="Lucida Grande"/>
                <a:ea typeface="Lucida Grande"/>
                <a:cs typeface="Lucida Grande"/>
                <a:sym typeface="Lucida Grande"/>
              </a:rPr>
              <a:t>extracurriculars</a:t>
            </a:r>
            <a:r>
              <a:rPr lang="en-US" sz="2200" b="0" i="0" u="none" strike="noStrike" dirty="0" smtClean="0">
                <a:effectLst/>
                <a:latin typeface="Lucida Grande"/>
                <a:ea typeface="Lucida Grande"/>
                <a:cs typeface="Lucida Grande"/>
                <a:sym typeface="Lucida Grande"/>
              </a:rPr>
              <a:t>. This will allow you to show future employers not only what you can do, but what you’ve already done.”</a:t>
            </a:r>
            <a:endParaRPr lang="en-US" b="0" dirty="0" smtClean="0">
              <a:effectLst/>
            </a:endParaRPr>
          </a:p>
          <a:p>
            <a:endParaRPr lang="en-US" dirty="0" smtClean="0"/>
          </a:p>
        </p:txBody>
      </p:sp>
    </p:spTree>
    <p:extLst>
      <p:ext uri="{BB962C8B-B14F-4D97-AF65-F5344CB8AC3E}">
        <p14:creationId xmlns:p14="http://schemas.microsoft.com/office/powerpoint/2010/main" val="2316421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Athletics &amp; Recreation</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a:t>
            </a:r>
            <a:r>
              <a:rPr lang="en-US" sz="2200" b="0" i="0" u="none" strike="noStrike" baseline="0" dirty="0" smtClean="0">
                <a:effectLst/>
                <a:latin typeface="Lucida Grande"/>
                <a:ea typeface="Lucida Grande"/>
                <a:cs typeface="Lucida Grande"/>
                <a:sym typeface="Lucida Grande"/>
              </a:rPr>
              <a:t>From ball hockey games at the RAWC, to soccer on front campus, to swimming at the TPASC, U of T s</a:t>
            </a:r>
            <a:r>
              <a:rPr lang="en-US" sz="2200" b="0" i="0" u="none" strike="noStrike" dirty="0" smtClean="0">
                <a:effectLst/>
                <a:latin typeface="Lucida Grande"/>
                <a:ea typeface="Lucida Grande"/>
                <a:cs typeface="Lucida Grande"/>
                <a:sym typeface="Lucida Grande"/>
              </a:rPr>
              <a:t>tudents like to</a:t>
            </a:r>
            <a:r>
              <a:rPr lang="en-US" sz="2200" b="0" i="0" u="none" strike="noStrike" baseline="0" dirty="0" smtClean="0">
                <a:effectLst/>
                <a:latin typeface="Lucida Grande"/>
                <a:ea typeface="Lucida Grande"/>
                <a:cs typeface="Lucida Grande"/>
                <a:sym typeface="Lucida Grande"/>
              </a:rPr>
              <a:t> be active.”</a:t>
            </a:r>
          </a:p>
          <a:p>
            <a:pPr marL="342900" indent="-342900" rtl="0">
              <a:buFont typeface="Arial" panose="020B0604020202020204" pitchFamily="34" charset="0"/>
              <a:buChar char="•"/>
            </a:pPr>
            <a:r>
              <a:rPr lang="en-US" sz="2200" b="0" i="1" u="none" strike="noStrike" dirty="0" smtClean="0">
                <a:effectLst/>
                <a:latin typeface="Lucida Grande"/>
                <a:ea typeface="Lucida Grande"/>
                <a:cs typeface="Lucida Grande"/>
                <a:sym typeface="Lucida Grande"/>
              </a:rPr>
              <a:t>[SHIELD]  </a:t>
            </a:r>
            <a:r>
              <a:rPr lang="en-US" sz="2200" b="0" i="0" u="none" strike="noStrike" dirty="0" smtClean="0">
                <a:effectLst/>
                <a:latin typeface="Lucida Grande"/>
                <a:ea typeface="Lucida Grande"/>
                <a:cs typeface="Lucida Grande"/>
                <a:sym typeface="Lucida Grande"/>
              </a:rPr>
              <a:t>“We have one of the largest intramural sports programs in Canada, along with a Varsity sports team that has won every major Canadian title at least once. No</a:t>
            </a:r>
            <a:r>
              <a:rPr lang="en-US" sz="2200" b="0" i="0" u="none" strike="noStrike" baseline="0" dirty="0" smtClean="0">
                <a:effectLst/>
                <a:latin typeface="Lucida Grande"/>
                <a:ea typeface="Lucida Grande"/>
                <a:cs typeface="Lucida Grande"/>
                <a:sym typeface="Lucida Grande"/>
              </a:rPr>
              <a:t> matter your skill level or competitiveness, there are plenty of ways for you to have fun.</a:t>
            </a:r>
            <a:r>
              <a:rPr lang="en-US" sz="2200" b="0" i="0" u="none" strike="noStrike" dirty="0" smtClean="0">
                <a:effectLst/>
                <a:latin typeface="Lucida Grande"/>
                <a:ea typeface="Lucida Grande"/>
                <a:cs typeface="Lucida Grande"/>
                <a:sym typeface="Lucida Grande"/>
              </a:rPr>
              <a:t>”</a:t>
            </a:r>
          </a:p>
          <a:p>
            <a:pPr marL="342900" indent="-342900" rtl="0">
              <a:buFont typeface="Arial" panose="020B0604020202020204" pitchFamily="34" charset="0"/>
              <a:buChar char="•"/>
            </a:pPr>
            <a:r>
              <a:rPr lang="en-US" sz="2200" b="0" i="1" u="none" strike="noStrike" dirty="0" smtClean="0">
                <a:effectLst/>
                <a:latin typeface="Lucida Grande"/>
                <a:ea typeface="Lucida Grande"/>
                <a:cs typeface="Lucida Grande"/>
                <a:sym typeface="Lucida Grande"/>
              </a:rPr>
              <a:t>[SHIELD]</a:t>
            </a:r>
            <a:r>
              <a:rPr lang="en-US" sz="2200" b="0" i="0" u="none" strike="noStrike" dirty="0" smtClean="0">
                <a:effectLst/>
                <a:latin typeface="Lucida Grande"/>
                <a:ea typeface="Lucida Grande"/>
                <a:cs typeface="Lucida Grande"/>
                <a:sym typeface="Lucida Grande"/>
              </a:rPr>
              <a:t> “U of T was </a:t>
            </a:r>
            <a:r>
              <a:rPr lang="en-US" sz="2200" b="0" i="0" u="none" strike="noStrike" dirty="0" err="1" smtClean="0">
                <a:effectLst/>
                <a:latin typeface="Lucida Grande"/>
                <a:ea typeface="Lucida Grande"/>
                <a:cs typeface="Lucida Grande"/>
                <a:sym typeface="Lucida Grande"/>
              </a:rPr>
              <a:t>honoured</a:t>
            </a:r>
            <a:r>
              <a:rPr lang="en-US" sz="2200" b="0" i="0" u="none" strike="noStrike" baseline="0" dirty="0" smtClean="0">
                <a:effectLst/>
                <a:latin typeface="Lucida Grande"/>
                <a:ea typeface="Lucida Grande"/>
                <a:cs typeface="Lucida Grande"/>
                <a:sym typeface="Lucida Grande"/>
              </a:rPr>
              <a:t> to have an important role in the </a:t>
            </a:r>
            <a:r>
              <a:rPr lang="en-US" sz="2200" b="0" i="0" u="none" strike="noStrike" dirty="0" smtClean="0">
                <a:effectLst/>
                <a:latin typeface="Lucida Grande"/>
                <a:ea typeface="Lucida Grande"/>
                <a:cs typeface="Lucida Grande"/>
                <a:sym typeface="Lucida Grande"/>
              </a:rPr>
              <a:t>Pan Am / </a:t>
            </a:r>
            <a:r>
              <a:rPr lang="en-US" sz="2200" b="0" i="0" u="none" strike="noStrike" dirty="0" err="1" smtClean="0">
                <a:effectLst/>
                <a:latin typeface="Lucida Grande"/>
                <a:ea typeface="Lucida Grande"/>
                <a:cs typeface="Lucida Grande"/>
                <a:sym typeface="Lucida Grande"/>
              </a:rPr>
              <a:t>Parapan</a:t>
            </a:r>
            <a:r>
              <a:rPr lang="en-US" sz="2200" b="0" i="0" u="none" strike="noStrike" dirty="0" smtClean="0">
                <a:effectLst/>
                <a:latin typeface="Lucida Grande"/>
                <a:ea typeface="Lucida Grande"/>
                <a:cs typeface="Lucida Grande"/>
                <a:sym typeface="Lucida Grande"/>
              </a:rPr>
              <a:t> Am Games. We hosted events in the Aquatics Centre and Field House and Tennis Centre at UTSC; and at Varsity Stadium and the </a:t>
            </a:r>
            <a:r>
              <a:rPr lang="en-US" sz="2200" b="0" i="0" u="none" strike="noStrike" dirty="0" err="1" smtClean="0">
                <a:effectLst/>
                <a:latin typeface="Lucida Grande"/>
                <a:ea typeface="Lucida Grande"/>
                <a:cs typeface="Lucida Grande"/>
                <a:sym typeface="Lucida Grande"/>
              </a:rPr>
              <a:t>PanAm</a:t>
            </a:r>
            <a:r>
              <a:rPr lang="en-US" sz="2200" b="0" i="0" u="none" strike="noStrike" dirty="0" smtClean="0">
                <a:effectLst/>
                <a:latin typeface="Lucida Grande"/>
                <a:ea typeface="Lucida Grande"/>
                <a:cs typeface="Lucida Grande"/>
                <a:sym typeface="Lucida Grande"/>
              </a:rPr>
              <a:t>/</a:t>
            </a:r>
            <a:r>
              <a:rPr lang="en-US" sz="2200" b="0" i="0" u="none" strike="noStrike" dirty="0" err="1" smtClean="0">
                <a:effectLst/>
                <a:latin typeface="Lucida Grande"/>
                <a:ea typeface="Lucida Grande"/>
                <a:cs typeface="Lucida Grande"/>
                <a:sym typeface="Lucida Grande"/>
              </a:rPr>
              <a:t>ParapanAm</a:t>
            </a:r>
            <a:r>
              <a:rPr lang="en-US" sz="2200" b="0" i="0" u="none" strike="noStrike" dirty="0" smtClean="0">
                <a:effectLst/>
                <a:latin typeface="Lucida Grande"/>
                <a:ea typeface="Lucida Grande"/>
                <a:cs typeface="Lucida Grande"/>
                <a:sym typeface="Lucida Grande"/>
              </a:rPr>
              <a:t> Fields at U of T St. George.</a:t>
            </a:r>
            <a:r>
              <a:rPr lang="en-US" sz="2200" b="0" i="0" u="none" strike="noStrike" baseline="0" dirty="0" smtClean="0">
                <a:effectLst/>
                <a:latin typeface="Lucida Grande"/>
                <a:ea typeface="Lucida Grande"/>
                <a:cs typeface="Lucida Grande"/>
                <a:sym typeface="Lucida Grande"/>
              </a:rPr>
              <a:t> And our students get to benefit from facilities left behind by the Games.”</a:t>
            </a:r>
          </a:p>
          <a:p>
            <a:pPr marL="342900" indent="-342900" rtl="0">
              <a:buFont typeface="Arial" panose="020B0604020202020204" pitchFamily="34" charset="0"/>
              <a:buChar char="•"/>
            </a:pPr>
            <a:r>
              <a:rPr lang="en-US" sz="2200" b="0" i="1" u="none" strike="noStrike" baseline="0" dirty="0" smtClean="0">
                <a:effectLst/>
                <a:latin typeface="Lucida Grande"/>
                <a:ea typeface="Lucida Grande"/>
                <a:cs typeface="Lucida Grande"/>
                <a:sym typeface="Lucida Grande"/>
              </a:rPr>
              <a:t>DID YOU KNOW: [???] students/alum won medals at Toronto 2015.</a:t>
            </a:r>
            <a:endParaRPr lang="en-US" sz="2200" b="0" i="1" u="none" strike="noStrike" dirty="0" smtClean="0">
              <a:effectLst/>
              <a:latin typeface="Lucida Grande"/>
              <a:ea typeface="Lucida Grande"/>
              <a:cs typeface="Lucida Grande"/>
              <a:sym typeface="Lucida Grande"/>
            </a:endParaRPr>
          </a:p>
          <a:p>
            <a:endParaRPr lang="en-US" dirty="0"/>
          </a:p>
        </p:txBody>
      </p:sp>
    </p:spTree>
    <p:extLst>
      <p:ext uri="{BB962C8B-B14F-4D97-AF65-F5344CB8AC3E}">
        <p14:creationId xmlns:p14="http://schemas.microsoft.com/office/powerpoint/2010/main" val="3318334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Athletics &amp; Recreation</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“Some people think of U of T as a “commuter campus”… </a:t>
            </a:r>
            <a:r>
              <a:rPr lang="en-US" sz="2200" b="0" i="1" u="none" strike="noStrike" dirty="0" smtClean="0">
                <a:effectLst/>
                <a:latin typeface="Lucida Grande"/>
                <a:ea typeface="Lucida Grande"/>
                <a:cs typeface="Lucida Grande"/>
                <a:sym typeface="Lucida Grande"/>
              </a:rPr>
              <a:t>[SHIELD</a:t>
            </a:r>
            <a:r>
              <a:rPr lang="en-US" sz="2200" b="0" i="0" u="none" strike="noStrike" dirty="0" smtClean="0">
                <a:effectLst/>
                <a:latin typeface="Lucida Grande"/>
                <a:ea typeface="Lucida Grande"/>
                <a:cs typeface="Lucida Grande"/>
                <a:sym typeface="Lucida Grande"/>
              </a:rPr>
              <a:t>] …but we actually have the largest population of students living in residence in Canada.”</a:t>
            </a:r>
          </a:p>
          <a:p>
            <a:pPr marL="342900" indent="-342900" rtl="0">
              <a:buFont typeface="Arial" panose="020B0604020202020204" pitchFamily="34" charset="0"/>
              <a:buChar char="•"/>
            </a:pPr>
            <a:endParaRPr lang="en-US" sz="2200" b="0" i="0" u="none" strike="noStrike" dirty="0" smtClean="0">
              <a:effectLst/>
              <a:latin typeface="Lucida Grande"/>
              <a:ea typeface="Lucida Grande"/>
              <a:cs typeface="Lucida Grande"/>
              <a:sym typeface="Lucida Grande"/>
            </a:endParaRP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“If you’re looking to live on campus, we offer a residence guarantee for incoming first-year students. </a:t>
            </a:r>
            <a:r>
              <a:rPr lang="en-US" sz="2200" b="0" i="0" u="none" strike="noStrike" dirty="0" smtClean="0">
                <a:effectLst/>
                <a:latin typeface="Lucida Grande"/>
                <a:sym typeface="Lucida Grande"/>
              </a:rPr>
              <a:t>If you’re interested in residence, indicate that on the OUAC application, submit your </a:t>
            </a:r>
            <a:r>
              <a:rPr lang="en-US" sz="2200" b="0" i="0" u="none" strike="noStrike" baseline="0" dirty="0" err="1" smtClean="0">
                <a:effectLst/>
                <a:latin typeface="Lucida Grande"/>
                <a:sym typeface="Lucida Grande"/>
              </a:rPr>
              <a:t>MyRes</a:t>
            </a:r>
            <a:r>
              <a:rPr lang="en-US" sz="2200" b="0" i="0" u="none" strike="noStrike" baseline="0" dirty="0" smtClean="0">
                <a:effectLst/>
                <a:latin typeface="Lucida Grande"/>
                <a:sym typeface="Lucida Grande"/>
              </a:rPr>
              <a:t> application before the deadline date and we’ll save you spot! Don’t worry – after you apply you’ll get more information about residence.”</a:t>
            </a:r>
          </a:p>
        </p:txBody>
      </p:sp>
    </p:spTree>
    <p:extLst>
      <p:ext uri="{BB962C8B-B14F-4D97-AF65-F5344CB8AC3E}">
        <p14:creationId xmlns:p14="http://schemas.microsoft.com/office/powerpoint/2010/main" val="1474736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Grp="1" noRot="1" noChangeAspect="1" noChangeArrowheads="1" noTextEdit="1"/>
          </p:cNvSpPr>
          <p:nvPr>
            <p:ph type="sldImg"/>
          </p:nvPr>
        </p:nvSpPr>
        <p:spPr>
          <a:solidFill>
            <a:srgbClr val="FFFFFF"/>
          </a:solidFill>
          <a:ln/>
        </p:spPr>
      </p:sp>
      <p:sp>
        <p:nvSpPr>
          <p:cNvPr id="104451" name="Rectangle 2"/>
          <p:cNvSpPr>
            <a:spLocks noGrp="1" noChangeArrowheads="1"/>
          </p:cNvSpPr>
          <p:nvPr>
            <p:ph type="body" idx="1"/>
          </p:nvPr>
        </p:nvSpPr>
        <p:spPr>
          <a:noFill/>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000" b="1" i="0" u="sng" strike="noStrike" dirty="0" smtClean="0">
                <a:effectLst/>
                <a:latin typeface="Lucida Grande"/>
                <a:ea typeface="Lucida Grande"/>
                <a:cs typeface="Lucida Grande"/>
                <a:sym typeface="Lucida Grande"/>
              </a:rPr>
              <a:t>Safety</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dirty="0" smtClean="0">
                <a:effectLst/>
                <a:latin typeface="Lucida Grande"/>
                <a:ea typeface="Lucida Grande"/>
                <a:cs typeface="Lucida Grande"/>
                <a:sym typeface="Lucida Grande"/>
              </a:rPr>
              <a:t>“</a:t>
            </a:r>
            <a:r>
              <a:rPr lang="en-US" sz="2000" dirty="0" smtClean="0">
                <a:latin typeface="Helvetica" charset="0"/>
                <a:cs typeface="Helvetica" charset="0"/>
                <a:sym typeface="Helvetica" charset="0"/>
              </a:rPr>
              <a:t>Canada is recognized as one of the most peaceful countries in the world…”</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latin typeface="Helvetica" charset="0"/>
                <a:cs typeface="Helvetica" charset="0"/>
                <a:sym typeface="Helvetica" charset="0"/>
              </a:rPr>
              <a:t>“Recently the Economist ranked Toronto as one of the most </a:t>
            </a:r>
            <a:r>
              <a:rPr lang="en-US" sz="2000" dirty="0" err="1" smtClean="0">
                <a:latin typeface="Helvetica" charset="0"/>
                <a:cs typeface="Helvetica" charset="0"/>
                <a:sym typeface="Helvetica" charset="0"/>
              </a:rPr>
              <a:t>liveable</a:t>
            </a:r>
            <a:r>
              <a:rPr lang="en-US" sz="2000" dirty="0" smtClean="0">
                <a:latin typeface="Helvetica" charset="0"/>
                <a:cs typeface="Helvetica" charset="0"/>
                <a:sym typeface="Helvetica" charset="0"/>
              </a:rPr>
              <a:t> places to live…”</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latin typeface="Helvetica" charset="0"/>
                <a:cs typeface="Helvetica" charset="0"/>
                <a:sym typeface="Helvetica" charset="0"/>
              </a:rPr>
              <a:t>Talk about other safety resources on campus.</a:t>
            </a:r>
          </a:p>
        </p:txBody>
      </p:sp>
    </p:spTree>
    <p:extLst>
      <p:ext uri="{BB962C8B-B14F-4D97-AF65-F5344CB8AC3E}">
        <p14:creationId xmlns:p14="http://schemas.microsoft.com/office/powerpoint/2010/main" val="1235654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Join</a:t>
            </a:r>
            <a:r>
              <a:rPr lang="en-US" sz="2200" b="1" i="0" u="sng" strike="noStrike" baseline="0" dirty="0" smtClean="0">
                <a:effectLst/>
                <a:latin typeface="Lucida Grande"/>
                <a:ea typeface="Lucida Grande"/>
                <a:cs typeface="Lucida Grande"/>
                <a:sym typeface="Lucida Grande"/>
              </a:rPr>
              <a:t> Our Community</a:t>
            </a:r>
            <a:endParaRPr lang="en-US" sz="2200" b="1" i="0" u="sng" strike="noStrike" dirty="0" smtClean="0">
              <a:effectLst/>
              <a:latin typeface="Lucida Grande"/>
              <a:ea typeface="Lucida Grande"/>
              <a:cs typeface="Lucida Grande"/>
              <a:sym typeface="Lucida Grande"/>
            </a:endParaRP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“So...great university, unparalleled program options and exceptional student opportunities ... but how do you join our community?”</a:t>
            </a:r>
            <a:endParaRPr lang="en-US" dirty="0" smtClean="0"/>
          </a:p>
        </p:txBody>
      </p:sp>
    </p:spTree>
    <p:extLst>
      <p:ext uri="{BB962C8B-B14F-4D97-AF65-F5344CB8AC3E}">
        <p14:creationId xmlns:p14="http://schemas.microsoft.com/office/powerpoint/2010/main" val="2676769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How to Apply</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Briefly explain.</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“Your first step</a:t>
            </a:r>
            <a:r>
              <a:rPr lang="en-US" sz="2200" b="0" i="0" u="none" strike="noStrike" baseline="0" dirty="0" smtClean="0">
                <a:effectLst/>
                <a:latin typeface="Lucida Grande"/>
                <a:ea typeface="Lucida Grande"/>
                <a:cs typeface="Lucida Grande"/>
                <a:sym typeface="Lucida Grande"/>
              </a:rPr>
              <a:t> is to apply online…”</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“For admission, most programs will only need your high school grades. Some programs</a:t>
            </a:r>
            <a:r>
              <a:rPr lang="en-US" sz="2200" b="0" i="0" u="none" strike="noStrike" baseline="0" dirty="0" smtClean="0">
                <a:effectLst/>
                <a:latin typeface="Lucida Grande"/>
                <a:ea typeface="Lucida Grande"/>
                <a:cs typeface="Lucida Grande"/>
                <a:sym typeface="Lucida Grande"/>
              </a:rPr>
              <a:t> may ask you to complete a profile or a supplementary application, but they’ll send you information after you’ve applied.”</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baseline="0" dirty="0" smtClean="0">
                <a:effectLst/>
                <a:latin typeface="Lucida Grande"/>
                <a:ea typeface="Lucida Grande"/>
                <a:cs typeface="Lucida Grande"/>
                <a:sym typeface="Lucida Grande"/>
              </a:rPr>
              <a:t>“Shortly after </a:t>
            </a:r>
            <a:r>
              <a:rPr lang="en-US" sz="2200" b="0" i="0" u="none" strike="noStrike" dirty="0" smtClean="0">
                <a:effectLst/>
                <a:latin typeface="Lucida Grande"/>
                <a:ea typeface="Lucida Grande"/>
                <a:cs typeface="Lucida Grande"/>
                <a:sym typeface="Lucida Grande"/>
              </a:rPr>
              <a:t>we’ve received and processed your application, we’ll send you an</a:t>
            </a:r>
            <a:r>
              <a:rPr lang="en-US" sz="2200" b="0" i="0" u="none" strike="noStrike" baseline="0" dirty="0" smtClean="0">
                <a:effectLst/>
                <a:latin typeface="Lucida Grande"/>
                <a:ea typeface="Lucida Grande"/>
                <a:cs typeface="Lucida Grande"/>
                <a:sym typeface="Lucida Grande"/>
              </a:rPr>
              <a:t> acknowledgement email with details of our Join U of T applicant website. This is a place where you can see the status of your application, ask questions and get more information about next steps.”</a:t>
            </a:r>
          </a:p>
          <a:p>
            <a:pPr marL="0" marR="0" indent="0"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b="0" i="0" u="none" strike="noStrike" baseline="0" dirty="0" smtClean="0">
                <a:effectLst/>
                <a:latin typeface="Lucida Grande"/>
                <a:sym typeface="Lucida Grande"/>
              </a:rPr>
              <a:t>[more content to come]</a:t>
            </a:r>
          </a:p>
        </p:txBody>
      </p:sp>
    </p:spTree>
    <p:extLst>
      <p:ext uri="{BB962C8B-B14F-4D97-AF65-F5344CB8AC3E}">
        <p14:creationId xmlns:p14="http://schemas.microsoft.com/office/powerpoint/2010/main" val="175711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Requirements</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Very general explanation of requirements</a:t>
            </a:r>
            <a:r>
              <a:rPr lang="en-US" sz="2200" b="0" i="0" u="none" strike="noStrike" baseline="0" dirty="0" smtClean="0">
                <a:effectLst/>
                <a:latin typeface="Lucida Grande"/>
                <a:ea typeface="Lucida Grande"/>
                <a:cs typeface="Lucida Grande"/>
                <a:sym typeface="Lucida Grande"/>
              </a:rPr>
              <a:t> adapted to the audience</a:t>
            </a:r>
            <a:endParaRPr lang="en-US" sz="2200" b="0" i="0" u="none" strike="noStrike" dirty="0" smtClean="0">
              <a:effectLst/>
              <a:latin typeface="Lucida Grande"/>
              <a:ea typeface="Lucida Grande"/>
              <a:cs typeface="Lucida Grande"/>
              <a:sym typeface="Lucida Grande"/>
            </a:endParaRP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“Admission requirements differ depending on program and campus.”</a:t>
            </a:r>
          </a:p>
        </p:txBody>
      </p:sp>
    </p:spTree>
    <p:extLst>
      <p:ext uri="{BB962C8B-B14F-4D97-AF65-F5344CB8AC3E}">
        <p14:creationId xmlns:p14="http://schemas.microsoft.com/office/powerpoint/2010/main" val="3401628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Requirements</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Very general explanation of requirements</a:t>
            </a:r>
            <a:r>
              <a:rPr lang="en-US" sz="2200" b="0" i="0" u="none" strike="noStrike" baseline="0" dirty="0" smtClean="0">
                <a:effectLst/>
                <a:latin typeface="Lucida Grande"/>
                <a:ea typeface="Lucida Grande"/>
                <a:cs typeface="Lucida Grande"/>
                <a:sym typeface="Lucida Grande"/>
              </a:rPr>
              <a:t> adapted to the audience</a:t>
            </a:r>
            <a:endParaRPr lang="en-US" sz="2200" b="0" i="0" u="none" strike="noStrike" dirty="0" smtClean="0">
              <a:effectLst/>
              <a:latin typeface="Lucida Grande"/>
              <a:ea typeface="Lucida Grande"/>
              <a:cs typeface="Lucida Grande"/>
              <a:sym typeface="Lucida Grande"/>
            </a:endParaRP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“Admission requirements differ depending on program and campus.”</a:t>
            </a:r>
          </a:p>
        </p:txBody>
      </p:sp>
    </p:spTree>
    <p:extLst>
      <p:ext uri="{BB962C8B-B14F-4D97-AF65-F5344CB8AC3E}">
        <p14:creationId xmlns:p14="http://schemas.microsoft.com/office/powerpoint/2010/main" val="3401628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Rot="1" noChangeAspect="1" noChangeArrowheads="1" noTextEdit="1"/>
          </p:cNvSpPr>
          <p:nvPr>
            <p:ph type="sldImg"/>
          </p:nvPr>
        </p:nvSpPr>
        <p:spPr>
          <a:solidFill>
            <a:srgbClr val="FFFFFF"/>
          </a:solidFill>
          <a:ln/>
        </p:spPr>
      </p:sp>
      <p:sp>
        <p:nvSpPr>
          <p:cNvPr id="108547" name="Rectangle 2"/>
          <p:cNvSpPr>
            <a:spLocks noGrp="1" noChangeArrowheads="1"/>
          </p:cNvSpPr>
          <p:nvPr>
            <p:ph type="body" idx="1"/>
          </p:nvPr>
        </p:nvSpPr>
        <p:spPr>
          <a:noFill/>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000" b="1" i="0" u="sng" strike="noStrike" dirty="0" smtClean="0">
                <a:effectLst/>
                <a:latin typeface="Lucida Grande"/>
                <a:ea typeface="Lucida Grande"/>
                <a:cs typeface="Lucida Grande"/>
                <a:sym typeface="Lucida Grande"/>
              </a:rPr>
              <a:t>English </a:t>
            </a:r>
            <a:r>
              <a:rPr lang="en-US" sz="2000" b="1" i="0" u="sng" strike="noStrike" dirty="0" err="1" smtClean="0">
                <a:effectLst/>
                <a:latin typeface="Lucida Grande"/>
                <a:ea typeface="Lucida Grande"/>
                <a:cs typeface="Lucida Grande"/>
                <a:sym typeface="Lucida Grande"/>
              </a:rPr>
              <a:t>Langauge</a:t>
            </a:r>
            <a:r>
              <a:rPr lang="en-US" sz="2000" b="1" i="0" u="sng" strike="noStrike" dirty="0" smtClean="0">
                <a:effectLst/>
                <a:latin typeface="Lucida Grande"/>
                <a:ea typeface="Lucida Grande"/>
                <a:cs typeface="Lucida Grande"/>
                <a:sym typeface="Lucida Grande"/>
              </a:rPr>
              <a:t> Proficiency</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latin typeface="Helvetica" charset="0"/>
                <a:cs typeface="Helvetica" charset="0"/>
                <a:sym typeface="Helvetica" charset="0"/>
              </a:rPr>
              <a:t>“If English isn’t your first language, you may need to show us pro</a:t>
            </a:r>
            <a:r>
              <a:rPr lang="en-US" sz="2000" baseline="0" dirty="0" smtClean="0">
                <a:latin typeface="Helvetica" charset="0"/>
                <a:cs typeface="Helvetica" charset="0"/>
                <a:sym typeface="Helvetica" charset="0"/>
              </a:rPr>
              <a:t>of of </a:t>
            </a:r>
            <a:r>
              <a:rPr lang="en-US" sz="2000" dirty="0" smtClean="0">
                <a:latin typeface="Helvetica" charset="0"/>
                <a:cs typeface="Helvetica" charset="0"/>
                <a:sym typeface="Helvetica" charset="0"/>
              </a:rPr>
              <a:t>English proficiency…</a:t>
            </a:r>
          </a:p>
          <a:p>
            <a:pPr marL="0" marR="0" indent="0"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smtClean="0">
                <a:latin typeface="Helvetica" charset="0"/>
                <a:cs typeface="Helvetica" charset="0"/>
                <a:sym typeface="Helvetica" charset="0"/>
              </a:rPr>
              <a:t>[more</a:t>
            </a:r>
            <a:r>
              <a:rPr lang="en-US" sz="2000" baseline="0" dirty="0" smtClean="0">
                <a:latin typeface="Helvetica" charset="0"/>
                <a:cs typeface="Helvetica" charset="0"/>
                <a:sym typeface="Helvetica" charset="0"/>
              </a:rPr>
              <a:t> content to come]</a:t>
            </a:r>
            <a:endParaRPr lang="en-US" sz="2000" dirty="0" smtClean="0">
              <a:latin typeface="Helvetica" charset="0"/>
              <a:cs typeface="Helvetica" charset="0"/>
              <a:sym typeface="Helvetica" charset="0"/>
            </a:endParaRPr>
          </a:p>
        </p:txBody>
      </p:sp>
    </p:spTree>
    <p:extLst>
      <p:ext uri="{BB962C8B-B14F-4D97-AF65-F5344CB8AC3E}">
        <p14:creationId xmlns:p14="http://schemas.microsoft.com/office/powerpoint/2010/main" val="283544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Rot="1" noChangeAspect="1" noChangeArrowheads="1" noTextEdit="1"/>
          </p:cNvSpPr>
          <p:nvPr>
            <p:ph type="sldImg"/>
          </p:nvPr>
        </p:nvSpPr>
        <p:spPr>
          <a:solidFill>
            <a:srgbClr val="FFFFFF"/>
          </a:solidFill>
          <a:ln/>
        </p:spPr>
      </p:sp>
      <p:sp>
        <p:nvSpPr>
          <p:cNvPr id="108547" name="Rectangle 2"/>
          <p:cNvSpPr>
            <a:spLocks noGrp="1" noChangeArrowheads="1"/>
          </p:cNvSpPr>
          <p:nvPr>
            <p:ph type="body" idx="1"/>
          </p:nvPr>
        </p:nvSpPr>
        <p:spPr>
          <a:noFill/>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000" b="1" i="0" u="sng" strike="noStrike" dirty="0" smtClean="0">
                <a:effectLst/>
                <a:latin typeface="Lucida Grande"/>
                <a:ea typeface="Lucida Grande"/>
                <a:cs typeface="Lucida Grande"/>
                <a:sym typeface="Lucida Grande"/>
              </a:rPr>
              <a:t>English </a:t>
            </a:r>
            <a:r>
              <a:rPr lang="en-US" sz="2000" b="1" i="0" u="sng" strike="noStrike" dirty="0" err="1" smtClean="0">
                <a:effectLst/>
                <a:latin typeface="Lucida Grande"/>
                <a:ea typeface="Lucida Grande"/>
                <a:cs typeface="Lucida Grande"/>
                <a:sym typeface="Lucida Grande"/>
              </a:rPr>
              <a:t>Langauge</a:t>
            </a:r>
            <a:r>
              <a:rPr lang="en-US" sz="2000" b="1" i="0" u="sng" strike="noStrike" dirty="0" smtClean="0">
                <a:effectLst/>
                <a:latin typeface="Lucida Grande"/>
                <a:ea typeface="Lucida Grande"/>
                <a:cs typeface="Lucida Grande"/>
                <a:sym typeface="Lucida Grande"/>
              </a:rPr>
              <a:t> Proficiency</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latin typeface="Helvetica" charset="0"/>
                <a:cs typeface="Helvetica" charset="0"/>
                <a:sym typeface="Helvetica" charset="0"/>
              </a:rPr>
              <a:t>“If English isn’t your first language, you may need to show us pro</a:t>
            </a:r>
            <a:r>
              <a:rPr lang="en-US" sz="2000" baseline="0" dirty="0" smtClean="0">
                <a:latin typeface="Helvetica" charset="0"/>
                <a:cs typeface="Helvetica" charset="0"/>
                <a:sym typeface="Helvetica" charset="0"/>
              </a:rPr>
              <a:t>of of </a:t>
            </a:r>
            <a:r>
              <a:rPr lang="en-US" sz="2000" dirty="0" smtClean="0">
                <a:latin typeface="Helvetica" charset="0"/>
                <a:cs typeface="Helvetica" charset="0"/>
                <a:sym typeface="Helvetica" charset="0"/>
              </a:rPr>
              <a:t>English proficiency…</a:t>
            </a:r>
          </a:p>
          <a:p>
            <a:pPr marL="0" marR="0" indent="0"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smtClean="0">
                <a:latin typeface="Helvetica" charset="0"/>
                <a:cs typeface="Helvetica" charset="0"/>
                <a:sym typeface="Helvetica" charset="0"/>
              </a:rPr>
              <a:t>[more</a:t>
            </a:r>
            <a:r>
              <a:rPr lang="en-US" sz="2000" baseline="0" dirty="0" smtClean="0">
                <a:latin typeface="Helvetica" charset="0"/>
                <a:cs typeface="Helvetica" charset="0"/>
                <a:sym typeface="Helvetica" charset="0"/>
              </a:rPr>
              <a:t> content to come]</a:t>
            </a:r>
            <a:endParaRPr lang="en-US" sz="2000" dirty="0" smtClean="0">
              <a:latin typeface="Helvetica" charset="0"/>
              <a:cs typeface="Helvetica" charset="0"/>
              <a:sym typeface="Helvetica" charset="0"/>
            </a:endParaRPr>
          </a:p>
        </p:txBody>
      </p:sp>
    </p:spTree>
    <p:extLst>
      <p:ext uri="{BB962C8B-B14F-4D97-AF65-F5344CB8AC3E}">
        <p14:creationId xmlns:p14="http://schemas.microsoft.com/office/powerpoint/2010/main" val="28354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Grp="1" noRot="1" noChangeAspect="1" noChangeArrowheads="1" noTextEdit="1"/>
          </p:cNvSpPr>
          <p:nvPr>
            <p:ph type="sldImg"/>
          </p:nvPr>
        </p:nvSpPr>
        <p:spPr>
          <a:xfrm>
            <a:off x="1146175" y="687388"/>
            <a:ext cx="3771900" cy="2828925"/>
          </a:xfrm>
          <a:solidFill>
            <a:srgbClr val="FFFFFF"/>
          </a:solidFill>
          <a:ln/>
        </p:spPr>
      </p:sp>
      <p:sp>
        <p:nvSpPr>
          <p:cNvPr id="71683" name="Rectangle 2"/>
          <p:cNvSpPr>
            <a:spLocks noGrp="1" noChangeArrowheads="1"/>
          </p:cNvSpPr>
          <p:nvPr>
            <p:ph type="body" idx="1"/>
          </p:nvPr>
        </p:nvSpPr>
        <p:spPr>
          <a:noFill/>
        </p:spPr>
        <p:txBody>
          <a:bodyPr lIns="89730" tIns="44865" rIns="89730" bIns="44865"/>
          <a:lstStyle/>
          <a:p>
            <a:pPr marL="0" marR="0" indent="0" defTabSz="457200" eaLnBrk="1" fontAlgn="auto" latinLnBrk="0" hangingPunct="1">
              <a:lnSpc>
                <a:spcPct val="100000"/>
              </a:lnSpc>
              <a:spcBef>
                <a:spcPts val="0"/>
              </a:spcBef>
              <a:spcAft>
                <a:spcPts val="0"/>
              </a:spcAft>
              <a:buClrTx/>
              <a:buSzTx/>
              <a:buFontTx/>
              <a:buNone/>
              <a:tabLst>
                <a:tab pos="355580" algn="l"/>
                <a:tab pos="711161" algn="l"/>
                <a:tab pos="1066741" algn="l"/>
                <a:tab pos="1422322" algn="l"/>
                <a:tab pos="1777902" algn="l"/>
                <a:tab pos="2133482" algn="l"/>
                <a:tab pos="2489063" algn="l"/>
                <a:tab pos="2844642" algn="l"/>
                <a:tab pos="3200223" algn="l"/>
                <a:tab pos="3555803" algn="l"/>
                <a:tab pos="3911383" algn="l"/>
                <a:tab pos="4266964" algn="l"/>
              </a:tabLst>
              <a:defRPr/>
            </a:pPr>
            <a:r>
              <a:rPr lang="en-US" sz="2000" dirty="0" smtClean="0"/>
              <a:t>[Toronto; content to come]</a:t>
            </a:r>
          </a:p>
          <a:p>
            <a:pPr>
              <a:tabLst>
                <a:tab pos="355580" algn="l"/>
                <a:tab pos="711161" algn="l"/>
                <a:tab pos="1066741" algn="l"/>
                <a:tab pos="1422322" algn="l"/>
                <a:tab pos="1777902" algn="l"/>
                <a:tab pos="2133482" algn="l"/>
                <a:tab pos="2489063" algn="l"/>
                <a:tab pos="2844642" algn="l"/>
                <a:tab pos="3200223" algn="l"/>
                <a:tab pos="3555803" algn="l"/>
                <a:tab pos="3911383" algn="l"/>
                <a:tab pos="4266964" algn="l"/>
              </a:tabLst>
            </a:pPr>
            <a:endParaRPr lang="en-US" sz="2000" dirty="0">
              <a:latin typeface="Helvetica" charset="0"/>
              <a:cs typeface="Helvetica" charset="0"/>
              <a:sym typeface="Helvetica" charset="0"/>
            </a:endParaRPr>
          </a:p>
        </p:txBody>
      </p:sp>
    </p:spTree>
    <p:extLst>
      <p:ext uri="{BB962C8B-B14F-4D97-AF65-F5344CB8AC3E}">
        <p14:creationId xmlns:p14="http://schemas.microsoft.com/office/powerpoint/2010/main" val="1626954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Rot="1" noChangeAspect="1" noChangeArrowheads="1" noTextEdit="1"/>
          </p:cNvSpPr>
          <p:nvPr>
            <p:ph type="sldImg"/>
          </p:nvPr>
        </p:nvSpPr>
        <p:spPr>
          <a:solidFill>
            <a:srgbClr val="FFFFFF"/>
          </a:solidFill>
          <a:ln/>
        </p:spPr>
      </p:sp>
      <p:sp>
        <p:nvSpPr>
          <p:cNvPr id="108547" name="Rectangle 2"/>
          <p:cNvSpPr>
            <a:spLocks noGrp="1" noChangeArrowheads="1"/>
          </p:cNvSpPr>
          <p:nvPr>
            <p:ph type="body" idx="1"/>
          </p:nvPr>
        </p:nvSpPr>
        <p:spPr>
          <a:noFill/>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000" b="1" i="0" u="sng" strike="noStrike" dirty="0" smtClean="0">
                <a:effectLst/>
                <a:latin typeface="Lucida Grande"/>
                <a:ea typeface="Lucida Grande"/>
                <a:cs typeface="Lucida Grande"/>
                <a:sym typeface="Lucida Grande"/>
              </a:rPr>
              <a:t>English </a:t>
            </a:r>
            <a:r>
              <a:rPr lang="en-US" sz="2000" b="1" i="0" u="sng" strike="noStrike" dirty="0" err="1" smtClean="0">
                <a:effectLst/>
                <a:latin typeface="Lucida Grande"/>
                <a:ea typeface="Lucida Grande"/>
                <a:cs typeface="Lucida Grande"/>
                <a:sym typeface="Lucida Grande"/>
              </a:rPr>
              <a:t>Langauge</a:t>
            </a:r>
            <a:r>
              <a:rPr lang="en-US" sz="2000" b="1" i="0" u="sng" strike="noStrike" dirty="0" smtClean="0">
                <a:effectLst/>
                <a:latin typeface="Lucida Grande"/>
                <a:ea typeface="Lucida Grande"/>
                <a:cs typeface="Lucida Grande"/>
                <a:sym typeface="Lucida Grande"/>
              </a:rPr>
              <a:t> Proficiency</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latin typeface="Helvetica" charset="0"/>
                <a:cs typeface="Helvetica" charset="0"/>
                <a:sym typeface="Helvetica" charset="0"/>
              </a:rPr>
              <a:t>“If English isn’t your first language, you may need to show us pro</a:t>
            </a:r>
            <a:r>
              <a:rPr lang="en-US" sz="2000" baseline="0" dirty="0" smtClean="0">
                <a:latin typeface="Helvetica" charset="0"/>
                <a:cs typeface="Helvetica" charset="0"/>
                <a:sym typeface="Helvetica" charset="0"/>
              </a:rPr>
              <a:t>of of </a:t>
            </a:r>
            <a:r>
              <a:rPr lang="en-US" sz="2000" dirty="0" smtClean="0">
                <a:latin typeface="Helvetica" charset="0"/>
                <a:cs typeface="Helvetica" charset="0"/>
                <a:sym typeface="Helvetica" charset="0"/>
              </a:rPr>
              <a:t>English proficiency…</a:t>
            </a:r>
          </a:p>
          <a:p>
            <a:pPr marL="0" marR="0" indent="0"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smtClean="0">
                <a:latin typeface="Helvetica" charset="0"/>
                <a:cs typeface="Helvetica" charset="0"/>
                <a:sym typeface="Helvetica" charset="0"/>
              </a:rPr>
              <a:t>[more</a:t>
            </a:r>
            <a:r>
              <a:rPr lang="en-US" sz="2000" baseline="0" dirty="0" smtClean="0">
                <a:latin typeface="Helvetica" charset="0"/>
                <a:cs typeface="Helvetica" charset="0"/>
                <a:sym typeface="Helvetica" charset="0"/>
              </a:rPr>
              <a:t> content to come]</a:t>
            </a:r>
            <a:endParaRPr lang="en-US" sz="2000" dirty="0" smtClean="0">
              <a:latin typeface="Helvetica" charset="0"/>
              <a:cs typeface="Helvetica" charset="0"/>
              <a:sym typeface="Helvetica" charset="0"/>
            </a:endParaRPr>
          </a:p>
        </p:txBody>
      </p:sp>
    </p:spTree>
    <p:extLst>
      <p:ext uri="{BB962C8B-B14F-4D97-AF65-F5344CB8AC3E}">
        <p14:creationId xmlns:p14="http://schemas.microsoft.com/office/powerpoint/2010/main" val="283544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Rot="1" noChangeAspect="1" noChangeArrowheads="1" noTextEdit="1"/>
          </p:cNvSpPr>
          <p:nvPr>
            <p:ph type="sldImg"/>
          </p:nvPr>
        </p:nvSpPr>
        <p:spPr>
          <a:solidFill>
            <a:srgbClr val="FFFFFF"/>
          </a:solidFill>
          <a:ln/>
        </p:spPr>
      </p:sp>
      <p:sp>
        <p:nvSpPr>
          <p:cNvPr id="108547" name="Rectangle 2"/>
          <p:cNvSpPr>
            <a:spLocks noGrp="1" noChangeArrowheads="1"/>
          </p:cNvSpPr>
          <p:nvPr>
            <p:ph type="body" idx="1"/>
          </p:nvPr>
        </p:nvSpPr>
        <p:spPr>
          <a:noFill/>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000" b="1" i="0" u="sng" strike="noStrike" dirty="0" smtClean="0">
                <a:effectLst/>
                <a:latin typeface="Lucida Grande"/>
                <a:ea typeface="Lucida Grande"/>
                <a:cs typeface="Lucida Grande"/>
                <a:sym typeface="Lucida Grande"/>
              </a:rPr>
              <a:t>English </a:t>
            </a:r>
            <a:r>
              <a:rPr lang="en-US" sz="2000" b="1" i="0" u="sng" strike="noStrike" dirty="0" err="1" smtClean="0">
                <a:effectLst/>
                <a:latin typeface="Lucida Grande"/>
                <a:ea typeface="Lucida Grande"/>
                <a:cs typeface="Lucida Grande"/>
                <a:sym typeface="Lucida Grande"/>
              </a:rPr>
              <a:t>Langauge</a:t>
            </a:r>
            <a:r>
              <a:rPr lang="en-US" sz="2000" b="1" i="0" u="sng" strike="noStrike" dirty="0" smtClean="0">
                <a:effectLst/>
                <a:latin typeface="Lucida Grande"/>
                <a:ea typeface="Lucida Grande"/>
                <a:cs typeface="Lucida Grande"/>
                <a:sym typeface="Lucida Grande"/>
              </a:rPr>
              <a:t> Proficiency</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latin typeface="Helvetica" charset="0"/>
                <a:cs typeface="Helvetica" charset="0"/>
                <a:sym typeface="Helvetica" charset="0"/>
              </a:rPr>
              <a:t>“If English isn’t your first language, you may need to show us pro</a:t>
            </a:r>
            <a:r>
              <a:rPr lang="en-US" sz="2000" baseline="0" dirty="0" smtClean="0">
                <a:latin typeface="Helvetica" charset="0"/>
                <a:cs typeface="Helvetica" charset="0"/>
                <a:sym typeface="Helvetica" charset="0"/>
              </a:rPr>
              <a:t>of of </a:t>
            </a:r>
            <a:r>
              <a:rPr lang="en-US" sz="2000" dirty="0" smtClean="0">
                <a:latin typeface="Helvetica" charset="0"/>
                <a:cs typeface="Helvetica" charset="0"/>
                <a:sym typeface="Helvetica" charset="0"/>
              </a:rPr>
              <a:t>English proficiency…</a:t>
            </a:r>
          </a:p>
          <a:p>
            <a:pPr marL="0" marR="0" indent="0"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smtClean="0">
                <a:latin typeface="Helvetica" charset="0"/>
                <a:cs typeface="Helvetica" charset="0"/>
                <a:sym typeface="Helvetica" charset="0"/>
              </a:rPr>
              <a:t>[more</a:t>
            </a:r>
            <a:r>
              <a:rPr lang="en-US" sz="2000" baseline="0" dirty="0" smtClean="0">
                <a:latin typeface="Helvetica" charset="0"/>
                <a:cs typeface="Helvetica" charset="0"/>
                <a:sym typeface="Helvetica" charset="0"/>
              </a:rPr>
              <a:t> content to come]</a:t>
            </a:r>
            <a:endParaRPr lang="en-US" sz="2000" dirty="0" smtClean="0">
              <a:latin typeface="Helvetica" charset="0"/>
              <a:cs typeface="Helvetica" charset="0"/>
              <a:sym typeface="Helvetica" charset="0"/>
            </a:endParaRPr>
          </a:p>
        </p:txBody>
      </p:sp>
    </p:spTree>
    <p:extLst>
      <p:ext uri="{BB962C8B-B14F-4D97-AF65-F5344CB8AC3E}">
        <p14:creationId xmlns:p14="http://schemas.microsoft.com/office/powerpoint/2010/main" val="283544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Rot="1" noChangeAspect="1" noChangeArrowheads="1" noTextEdit="1"/>
          </p:cNvSpPr>
          <p:nvPr>
            <p:ph type="sldImg"/>
          </p:nvPr>
        </p:nvSpPr>
        <p:spPr>
          <a:solidFill>
            <a:srgbClr val="FFFFFF"/>
          </a:solidFill>
          <a:ln/>
        </p:spPr>
      </p:sp>
      <p:sp>
        <p:nvSpPr>
          <p:cNvPr id="108547" name="Rectangle 2"/>
          <p:cNvSpPr>
            <a:spLocks noGrp="1" noChangeArrowheads="1"/>
          </p:cNvSpPr>
          <p:nvPr>
            <p:ph type="body" idx="1"/>
          </p:nvPr>
        </p:nvSpPr>
        <p:spPr>
          <a:noFill/>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000" b="1" i="0" u="sng" strike="noStrike" dirty="0" smtClean="0">
                <a:effectLst/>
                <a:latin typeface="Lucida Grande"/>
                <a:ea typeface="Lucida Grande"/>
                <a:cs typeface="Lucida Grande"/>
                <a:sym typeface="Lucida Grande"/>
              </a:rPr>
              <a:t>English </a:t>
            </a:r>
            <a:r>
              <a:rPr lang="en-US" sz="2000" b="1" i="0" u="sng" strike="noStrike" dirty="0" err="1" smtClean="0">
                <a:effectLst/>
                <a:latin typeface="Lucida Grande"/>
                <a:ea typeface="Lucida Grande"/>
                <a:cs typeface="Lucida Grande"/>
                <a:sym typeface="Lucida Grande"/>
              </a:rPr>
              <a:t>Langauge</a:t>
            </a:r>
            <a:r>
              <a:rPr lang="en-US" sz="2000" b="1" i="0" u="sng" strike="noStrike" dirty="0" smtClean="0">
                <a:effectLst/>
                <a:latin typeface="Lucida Grande"/>
                <a:ea typeface="Lucida Grande"/>
                <a:cs typeface="Lucida Grande"/>
                <a:sym typeface="Lucida Grande"/>
              </a:rPr>
              <a:t> Programs</a:t>
            </a:r>
          </a:p>
          <a:p>
            <a:pPr marL="0" marR="0" indent="0"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smtClean="0">
                <a:latin typeface="Helvetica" charset="0"/>
                <a:cs typeface="Helvetica" charset="0"/>
                <a:sym typeface="Helvetica" charset="0"/>
              </a:rPr>
              <a:t>[</a:t>
            </a:r>
            <a:r>
              <a:rPr lang="en-US" sz="2000" baseline="0" dirty="0" smtClean="0">
                <a:latin typeface="Helvetica" charset="0"/>
                <a:cs typeface="Helvetica" charset="0"/>
                <a:sym typeface="Helvetica" charset="0"/>
              </a:rPr>
              <a:t>content to come]</a:t>
            </a:r>
            <a:endParaRPr lang="en-US" sz="2000" dirty="0" smtClean="0">
              <a:latin typeface="Helvetica" charset="0"/>
              <a:cs typeface="Helvetica" charset="0"/>
              <a:sym typeface="Helvetica" charset="0"/>
            </a:endParaRPr>
          </a:p>
        </p:txBody>
      </p:sp>
    </p:spTree>
    <p:extLst>
      <p:ext uri="{BB962C8B-B14F-4D97-AF65-F5344CB8AC3E}">
        <p14:creationId xmlns:p14="http://schemas.microsoft.com/office/powerpoint/2010/main" val="2211070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Application Timeline</a:t>
            </a:r>
          </a:p>
          <a:p>
            <a:pPr marL="0" marR="0" indent="0"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b="0" i="0" u="none" strike="noStrike" dirty="0" smtClean="0">
                <a:effectLst/>
                <a:latin typeface="Lucida Grande"/>
                <a:ea typeface="Lucida Grande"/>
                <a:cs typeface="Lucida Grande"/>
                <a:sym typeface="Lucida Grande"/>
              </a:rPr>
              <a:t>[Needs to be updated]</a:t>
            </a:r>
            <a:endParaRPr lang="en-US" sz="2200" b="0" i="1" u="none" strike="noStrike" dirty="0" smtClean="0">
              <a:effectLst/>
              <a:latin typeface="Lucida Grande"/>
              <a:ea typeface="Lucida Grande"/>
              <a:cs typeface="Lucida Grande"/>
              <a:sym typeface="Lucida Grande"/>
            </a:endParaRPr>
          </a:p>
        </p:txBody>
      </p:sp>
    </p:spTree>
    <p:extLst>
      <p:ext uri="{BB962C8B-B14F-4D97-AF65-F5344CB8AC3E}">
        <p14:creationId xmlns:p14="http://schemas.microsoft.com/office/powerpoint/2010/main" val="2785747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Immigration</a:t>
            </a:r>
          </a:p>
          <a:p>
            <a:pPr marL="0" marR="0" indent="0"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b="0" i="0" u="none" strike="noStrike" dirty="0" smtClean="0">
                <a:effectLst/>
                <a:latin typeface="Lucida Grande"/>
                <a:ea typeface="Lucida Grande"/>
                <a:cs typeface="Lucida Grande"/>
                <a:sym typeface="Lucida Grande"/>
              </a:rPr>
              <a:t>[content to come]</a:t>
            </a:r>
            <a:endParaRPr lang="en-US" sz="2200" b="0" i="1" u="none" strike="noStrike" dirty="0" smtClean="0">
              <a:effectLst/>
              <a:latin typeface="Lucida Grande"/>
              <a:ea typeface="Lucida Grande"/>
              <a:cs typeface="Lucida Grande"/>
              <a:sym typeface="Lucida Grande"/>
            </a:endParaRPr>
          </a:p>
          <a:p>
            <a:endParaRPr lang="en-US" dirty="0"/>
          </a:p>
        </p:txBody>
      </p:sp>
    </p:spTree>
    <p:extLst>
      <p:ext uri="{BB962C8B-B14F-4D97-AF65-F5344CB8AC3E}">
        <p14:creationId xmlns:p14="http://schemas.microsoft.com/office/powerpoint/2010/main" val="1432395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rtl="0" eaLnBrk="1" fontAlgn="auto" latinLnBrk="0" hangingPunct="1">
              <a:lnSpc>
                <a:spcPct val="100000"/>
              </a:lnSpc>
              <a:spcBef>
                <a:spcPts val="0"/>
              </a:spcBef>
              <a:spcAft>
                <a:spcPts val="0"/>
              </a:spcAft>
              <a:buClrTx/>
              <a:buSzTx/>
              <a:buFontTx/>
              <a:buNone/>
              <a:tabLst/>
              <a:defRPr/>
            </a:pPr>
            <a:r>
              <a:rPr lang="en-US" sz="2200" b="1" i="0" u="sng" strike="noStrike" dirty="0" smtClean="0">
                <a:effectLst/>
                <a:latin typeface="Lucida Grande"/>
                <a:ea typeface="Lucida Grande"/>
                <a:cs typeface="Lucida Grande"/>
                <a:sym typeface="Lucida Grande"/>
              </a:rPr>
              <a:t>Hear From Our Students</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“N</a:t>
            </a:r>
            <a:r>
              <a:rPr lang="en-US" dirty="0" smtClean="0"/>
              <a:t>ow that you’ve heard from</a:t>
            </a:r>
            <a:r>
              <a:rPr lang="en-US" baseline="0" dirty="0" smtClean="0"/>
              <a:t> me, let’s </a:t>
            </a:r>
            <a:r>
              <a:rPr lang="en-US" dirty="0"/>
              <a:t>hear from </a:t>
            </a:r>
            <a:r>
              <a:rPr lang="en-US" baseline="0" dirty="0" smtClean="0"/>
              <a:t>some students about their experience at U of T…”</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smtClean="0"/>
              <a:t>[click for video]</a:t>
            </a:r>
            <a:endParaRPr lang="en-US" i="1" dirty="0"/>
          </a:p>
        </p:txBody>
      </p:sp>
    </p:spTree>
    <p:extLst>
      <p:ext uri="{BB962C8B-B14F-4D97-AF65-F5344CB8AC3E}">
        <p14:creationId xmlns:p14="http://schemas.microsoft.com/office/powerpoint/2010/main" val="630210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solidFill>
            <a:srgbClr val="FFFFFF"/>
          </a:solidFill>
          <a:ln/>
        </p:spPr>
      </p:sp>
      <p:sp>
        <p:nvSpPr>
          <p:cNvPr id="74755" name="Rectangle 2"/>
          <p:cNvSpPr>
            <a:spLocks noGrp="1" noChangeArrowheads="1"/>
          </p:cNvSpPr>
          <p:nvPr>
            <p:ph type="body" idx="1"/>
          </p:nvPr>
        </p:nvSpPr>
        <p:spPr>
          <a:noFill/>
        </p:spPr>
        <p:txBody>
          <a:bodyPr lIns="89730" tIns="44865" rIns="89730" bIns="44865"/>
          <a:lstStyle/>
          <a:p>
            <a:pPr marL="0" marR="0" indent="0" defTabSz="457200" eaLnBrk="1" fontAlgn="auto" latinLnBrk="0" hangingPunct="1">
              <a:lnSpc>
                <a:spcPct val="100000"/>
              </a:lnSpc>
              <a:spcBef>
                <a:spcPts val="0"/>
              </a:spcBef>
              <a:spcAft>
                <a:spcPts val="0"/>
              </a:spcAft>
              <a:buClrTx/>
              <a:buSzTx/>
              <a:buFontTx/>
              <a:buNone/>
              <a:tabLst>
                <a:tab pos="355580" algn="l"/>
                <a:tab pos="711161" algn="l"/>
                <a:tab pos="1066741" algn="l"/>
                <a:tab pos="1422322" algn="l"/>
                <a:tab pos="1777902" algn="l"/>
                <a:tab pos="2133482" algn="l"/>
                <a:tab pos="2489063" algn="l"/>
                <a:tab pos="2844642" algn="l"/>
                <a:tab pos="3200223" algn="l"/>
                <a:tab pos="3555803" algn="l"/>
                <a:tab pos="3911383" algn="l"/>
                <a:tab pos="4266964" algn="l"/>
              </a:tabLst>
              <a:defRPr/>
            </a:pPr>
            <a:r>
              <a:rPr lang="en-US" sz="2000" dirty="0" smtClean="0"/>
              <a:t>[Toronto; content to come]</a:t>
            </a:r>
          </a:p>
          <a:p>
            <a:pPr>
              <a:tabLst>
                <a:tab pos="355580" algn="l"/>
                <a:tab pos="711161" algn="l"/>
                <a:tab pos="1066741" algn="l"/>
                <a:tab pos="1422322" algn="l"/>
                <a:tab pos="1777902" algn="l"/>
                <a:tab pos="2133482" algn="l"/>
                <a:tab pos="2489063" algn="l"/>
                <a:tab pos="2844642" algn="l"/>
                <a:tab pos="3200223" algn="l"/>
                <a:tab pos="3555803" algn="l"/>
                <a:tab pos="3911383" algn="l"/>
                <a:tab pos="4266964" algn="l"/>
              </a:tabLst>
            </a:pPr>
            <a:endParaRPr lang="en-US" sz="2000" dirty="0">
              <a:latin typeface="Helvetica" charset="0"/>
              <a:cs typeface="Helvetica" charset="0"/>
              <a:sym typeface="Helvetica" charset="0"/>
            </a:endParaRPr>
          </a:p>
        </p:txBody>
      </p:sp>
    </p:spTree>
    <p:extLst>
      <p:ext uri="{BB962C8B-B14F-4D97-AF65-F5344CB8AC3E}">
        <p14:creationId xmlns:p14="http://schemas.microsoft.com/office/powerpoint/2010/main" val="128614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none" strike="noStrike" dirty="0" smtClean="0">
                <a:effectLst/>
                <a:latin typeface="Lucida Grande"/>
                <a:ea typeface="Lucida Grande"/>
                <a:cs typeface="Lucida Grande"/>
                <a:sym typeface="Lucida Grande"/>
              </a:rPr>
              <a:t>Excellence &amp; Quality</a:t>
            </a:r>
            <a:endParaRPr lang="en-US" b="1" dirty="0" smtClean="0">
              <a:effectLst/>
            </a:endParaRP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Introduce excellence</a:t>
            </a:r>
            <a:r>
              <a:rPr lang="en-US" sz="2200" b="0" i="0" u="none" strike="noStrike" baseline="0" dirty="0" smtClean="0">
                <a:effectLst/>
                <a:latin typeface="Lucida Grande"/>
                <a:ea typeface="Lucida Grande"/>
                <a:cs typeface="Lucida Grande"/>
                <a:sym typeface="Lucida Grande"/>
              </a:rPr>
              <a:t> pillar – “</a:t>
            </a:r>
            <a:r>
              <a:rPr lang="en-US" sz="2200" b="0" i="0" u="none" strike="noStrike" dirty="0" smtClean="0">
                <a:effectLst/>
                <a:latin typeface="Lucida Grande"/>
                <a:ea typeface="Lucida Grande"/>
                <a:cs typeface="Lucida Grande"/>
                <a:sym typeface="Lucida Grande"/>
              </a:rPr>
              <a:t>U of T is a university with an incredible reputation for academics, faculty [shield</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a:t>
            </a:r>
            <a:r>
              <a:rPr lang="en-US" sz="2200" b="0" i="0" u="none" strike="noStrike" dirty="0" err="1" smtClean="0">
                <a:effectLst/>
                <a:latin typeface="Lucida Grande"/>
                <a:ea typeface="Lucida Grande"/>
                <a:cs typeface="Lucida Grande"/>
                <a:sym typeface="Lucida Grande"/>
              </a:rPr>
              <a:t>nobel</a:t>
            </a:r>
            <a:r>
              <a:rPr lang="en-US" sz="2200" b="0" i="0" u="none" strike="noStrike" dirty="0" smtClean="0">
                <a:effectLst/>
                <a:latin typeface="Lucida Grande"/>
                <a:ea typeface="Lucida Grande"/>
                <a:cs typeface="Lucida Grande"/>
                <a:sym typeface="Lucida Grande"/>
              </a:rPr>
              <a:t> laureates”], and research [shield “publication ranking”] and because of that, we attract the best and brightest students from all around the world [shield “international students”]</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baseline="0" dirty="0" smtClean="0">
                <a:effectLst/>
                <a:latin typeface="Lucida Grande"/>
                <a:sym typeface="Lucida Grande"/>
              </a:rPr>
              <a:t>“A degree from the University of Toronto is recognized around the world. </a:t>
            </a:r>
            <a:r>
              <a:rPr lang="en-US" sz="2200" b="0" i="0" u="none" strike="noStrike" dirty="0" smtClean="0">
                <a:effectLst/>
                <a:latin typeface="Lucida Grande"/>
                <a:sym typeface="Lucida Grande"/>
              </a:rPr>
              <a:t>We are consistently ranked by several international</a:t>
            </a:r>
            <a:r>
              <a:rPr lang="en-US" sz="2200" b="0" i="0" u="none" strike="noStrike" baseline="0" dirty="0" smtClean="0">
                <a:effectLst/>
                <a:latin typeface="Lucida Grande"/>
                <a:sym typeface="Lucida Grande"/>
              </a:rPr>
              <a:t> publications as </a:t>
            </a:r>
            <a:r>
              <a:rPr lang="en-US" dirty="0" smtClean="0">
                <a:solidFill>
                  <a:schemeClr val="accent1"/>
                </a:solidFill>
              </a:rPr>
              <a:t>one of the </a:t>
            </a:r>
            <a:r>
              <a:rPr lang="en-US" sz="2200" b="0" i="0" u="none" strike="noStrike" dirty="0" smtClean="0">
                <a:effectLst/>
                <a:latin typeface="Lucida Grande"/>
                <a:sym typeface="Lucida Grande"/>
              </a:rPr>
              <a:t>institutions in the world, and the best in Canada.”</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Diverse &amp; multicultural institution in a dynamic setting (Toronto) – “…one of the most </a:t>
            </a:r>
            <a:r>
              <a:rPr lang="en-US" sz="2200" b="0" i="0" u="none" strike="noStrike" dirty="0" err="1" smtClean="0">
                <a:effectLst/>
                <a:latin typeface="Lucida Grande"/>
                <a:ea typeface="Lucida Grande"/>
                <a:cs typeface="Lucida Grande"/>
                <a:sym typeface="Lucida Grande"/>
              </a:rPr>
              <a:t>liveable</a:t>
            </a:r>
            <a:r>
              <a:rPr lang="en-US" sz="2200" b="0" i="0" u="none" strike="noStrike" baseline="0" dirty="0" smtClean="0">
                <a:effectLst/>
                <a:latin typeface="Lucida Grande"/>
                <a:ea typeface="Lucida Grande"/>
                <a:cs typeface="Lucida Grande"/>
                <a:sym typeface="Lucida Grande"/>
              </a:rPr>
              <a:t> cities in the world.”</a:t>
            </a:r>
            <a:endParaRPr lang="en-US" sz="2200" b="0" i="0" u="none" strike="noStrike" dirty="0" smtClean="0">
              <a:effectLst/>
              <a:latin typeface="Lucida Grande"/>
              <a:ea typeface="Lucida Grande"/>
              <a:cs typeface="Lucida Grande"/>
              <a:sym typeface="Lucida Grande"/>
            </a:endParaRPr>
          </a:p>
          <a:p>
            <a:pPr marL="342900" indent="-342900" rtl="0">
              <a:buFontTx/>
              <a:buChar char="-"/>
            </a:pPr>
            <a:endParaRPr lang="en-US" sz="2200" b="0" i="0" u="none" strike="noStrike" dirty="0" smtClean="0">
              <a:effectLst/>
              <a:latin typeface="Lucida Grande"/>
              <a:sym typeface="Lucida Grande"/>
            </a:endParaRPr>
          </a:p>
          <a:p>
            <a:pPr marL="0" indent="0" rtl="0">
              <a:buFontTx/>
              <a:buNone/>
            </a:pPr>
            <a:endParaRPr lang="en-US" sz="2200" b="0" i="1" u="none" strike="noStrike" dirty="0" smtClean="0">
              <a:effectLst/>
              <a:latin typeface="Lucida Grande"/>
              <a:sym typeface="Lucida Grande"/>
            </a:endParaRPr>
          </a:p>
          <a:p>
            <a:pPr marL="0" indent="0" rtl="0">
              <a:buFontTx/>
              <a:buNone/>
            </a:pPr>
            <a:r>
              <a:rPr lang="en-US" sz="2200" b="0" i="1" u="none" strike="noStrike" dirty="0" smtClean="0">
                <a:effectLst/>
                <a:latin typeface="Lucida Grande"/>
                <a:sym typeface="Lucida Grande"/>
              </a:rPr>
              <a:t>Notes:</a:t>
            </a:r>
            <a:r>
              <a:rPr lang="en-US" sz="2200" b="0" i="1" u="none" strike="noStrike" baseline="0" dirty="0" smtClean="0">
                <a:effectLst/>
                <a:latin typeface="Lucida Grande"/>
                <a:sym typeface="Lucida Grande"/>
              </a:rPr>
              <a:t> If you’re referencing Nobel Laureates, </a:t>
            </a:r>
            <a:r>
              <a:rPr lang="en-US" i="1" dirty="0" smtClean="0"/>
              <a:t>be</a:t>
            </a:r>
            <a:r>
              <a:rPr lang="en-US" sz="2200" b="0" i="1" u="none" strike="noStrike" baseline="0" dirty="0" smtClean="0">
                <a:effectLst/>
                <a:latin typeface="Lucida Grande"/>
                <a:sym typeface="Lucida Grande"/>
              </a:rPr>
              <a:t> sure not to say Noble </a:t>
            </a:r>
            <a:r>
              <a:rPr lang="en-US" sz="2200" b="0" i="1" u="sng" strike="noStrike" baseline="0" dirty="0" smtClean="0">
                <a:effectLst/>
                <a:latin typeface="Lucida Grande"/>
                <a:sym typeface="Lucida Grande"/>
              </a:rPr>
              <a:t>Peace</a:t>
            </a:r>
            <a:r>
              <a:rPr lang="en-US" sz="2200" b="0" i="1" u="none" strike="noStrike" baseline="0" dirty="0" smtClean="0">
                <a:effectLst/>
                <a:latin typeface="Lucida Grande"/>
                <a:sym typeface="Lucida Grande"/>
              </a:rPr>
              <a:t> Prize…Nobel Prize is okay (U of T Nobel Laureates have won two PEACE prizes, as well as prizes in Physics, Medicine and Chemistry)</a:t>
            </a:r>
            <a:endParaRPr lang="en-US" b="0" i="1" dirty="0">
              <a:effectLst/>
            </a:endParaRPr>
          </a:p>
        </p:txBody>
      </p:sp>
    </p:spTree>
    <p:extLst>
      <p:ext uri="{BB962C8B-B14F-4D97-AF65-F5344CB8AC3E}">
        <p14:creationId xmlns:p14="http://schemas.microsoft.com/office/powerpoint/2010/main" val="2793529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none" strike="noStrike" dirty="0" smtClean="0">
                <a:effectLst/>
                <a:latin typeface="Lucida Grande"/>
                <a:ea typeface="Lucida Grande"/>
                <a:cs typeface="Lucida Grande"/>
                <a:sym typeface="Lucida Grande"/>
              </a:rPr>
              <a:t>Legacy</a:t>
            </a:r>
            <a:endParaRPr lang="en-US" b="1" dirty="0" smtClean="0">
              <a:effectLst/>
            </a:endParaRP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“U of T was established in 1827...”</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“…in that time the University</a:t>
            </a:r>
            <a:r>
              <a:rPr lang="en-US" sz="2200" b="0" i="0" u="none" strike="noStrike" baseline="0" dirty="0" smtClean="0">
                <a:effectLst/>
                <a:latin typeface="Lucida Grande"/>
                <a:ea typeface="Lucida Grande"/>
                <a:cs typeface="Lucida Grande"/>
                <a:sym typeface="Lucida Grande"/>
              </a:rPr>
              <a:t> of Toronto community has </a:t>
            </a:r>
            <a:r>
              <a:rPr lang="en-US" sz="2200" b="0" i="0" u="none" strike="noStrike" dirty="0" smtClean="0">
                <a:effectLst/>
                <a:latin typeface="Lucida Grande"/>
                <a:ea typeface="Lucida Grande"/>
                <a:cs typeface="Lucida Grande"/>
                <a:sym typeface="Lucida Grande"/>
              </a:rPr>
              <a:t>gone on to do some incredible things. Our</a:t>
            </a:r>
            <a:r>
              <a:rPr lang="en-US" sz="2200" b="0" i="0" u="none" strike="noStrike" baseline="0" dirty="0" smtClean="0">
                <a:effectLst/>
                <a:latin typeface="Lucida Grande"/>
                <a:ea typeface="Lucida Grande"/>
                <a:cs typeface="Lucida Grande"/>
                <a:sym typeface="Lucida Grande"/>
              </a:rPr>
              <a:t> s</a:t>
            </a:r>
            <a:r>
              <a:rPr lang="en-US" sz="2200" b="0" i="0" u="none" strike="noStrike" dirty="0" smtClean="0">
                <a:effectLst/>
                <a:latin typeface="Lucida Grande"/>
                <a:ea typeface="Lucida Grande"/>
                <a:cs typeface="Lucida Grande"/>
                <a:sym typeface="Lucida Grande"/>
              </a:rPr>
              <a:t>tudents, graduates and faculty have been responsible </a:t>
            </a:r>
            <a:r>
              <a:rPr lang="en-US" b="1" dirty="0" smtClean="0"/>
              <a:t>for </a:t>
            </a:r>
            <a:r>
              <a:rPr lang="en-US" sz="2200" b="0" i="0" u="none" strike="noStrike" dirty="0" smtClean="0">
                <a:effectLst/>
                <a:latin typeface="Lucida Grande"/>
                <a:ea typeface="Lucida Grande"/>
                <a:cs typeface="Lucida Grande"/>
                <a:sym typeface="Lucida Grande"/>
              </a:rPr>
              <a:t>ground breaking research and discoveries – Banting &amp; Best</a:t>
            </a:r>
            <a:r>
              <a:rPr lang="en-US" sz="2200" b="0" i="0" u="none" strike="noStrike" baseline="0" dirty="0" smtClean="0">
                <a:effectLst/>
                <a:latin typeface="Lucida Grande"/>
                <a:ea typeface="Lucida Grande"/>
                <a:cs typeface="Lucida Grande"/>
                <a:sym typeface="Lucida Grande"/>
              </a:rPr>
              <a:t> discovery of </a:t>
            </a:r>
            <a:r>
              <a:rPr lang="en-US" sz="2200" b="0" i="0" u="none" strike="noStrike" dirty="0" smtClean="0">
                <a:effectLst/>
                <a:latin typeface="Lucida Grande"/>
                <a:ea typeface="Lucida Grande"/>
                <a:cs typeface="Lucida Grande"/>
                <a:sym typeface="Lucida Grande"/>
              </a:rPr>
              <a:t>insulin; Ron </a:t>
            </a:r>
            <a:r>
              <a:rPr lang="en-US" sz="2200" b="0" i="0" u="none" strike="noStrike" dirty="0" err="1" smtClean="0">
                <a:effectLst/>
                <a:latin typeface="Lucida Grande"/>
                <a:ea typeface="Lucida Grande"/>
                <a:cs typeface="Lucida Grande"/>
                <a:sym typeface="Lucida Grande"/>
              </a:rPr>
              <a:t>Deibert’s</a:t>
            </a:r>
            <a:r>
              <a:rPr lang="en-US" sz="2200" b="0" i="0" u="none" strike="noStrike" dirty="0" smtClean="0">
                <a:effectLst/>
                <a:latin typeface="Lucida Grande"/>
                <a:ea typeface="Lucida Grande"/>
                <a:cs typeface="Lucida Grande"/>
                <a:sym typeface="Lucida Grande"/>
              </a:rPr>
              <a:t> </a:t>
            </a:r>
            <a:r>
              <a:rPr lang="en-US" sz="2200" b="0" i="1" u="none" strike="noStrike" dirty="0" smtClean="0">
                <a:effectLst/>
                <a:latin typeface="Lucida Grande"/>
                <a:ea typeface="Lucida Grande"/>
                <a:cs typeface="Lucida Grande"/>
                <a:sym typeface="Lucida Grande"/>
              </a:rPr>
              <a:t>Citizen Lab</a:t>
            </a:r>
            <a:r>
              <a:rPr lang="en-US" sz="2200" b="0" i="0" u="none" strike="noStrike" dirty="0" smtClean="0">
                <a:effectLst/>
                <a:latin typeface="Lucida Grande"/>
                <a:ea typeface="Lucida Grande"/>
                <a:cs typeface="Lucida Grande"/>
                <a:sym typeface="Lucida Grande"/>
              </a:rPr>
              <a:t> that focuses on the internet security and human rights; Craig </a:t>
            </a:r>
            <a:r>
              <a:rPr lang="en-US" sz="2200" b="0" i="0" u="none" strike="noStrike" dirty="0" err="1" smtClean="0">
                <a:effectLst/>
                <a:latin typeface="Lucida Grande"/>
                <a:ea typeface="Lucida Grande"/>
                <a:cs typeface="Lucida Grande"/>
                <a:sym typeface="Lucida Grande"/>
              </a:rPr>
              <a:t>Keilburger</a:t>
            </a:r>
            <a:r>
              <a:rPr lang="en-US" sz="2200" b="0" i="0" u="none" strike="noStrike" baseline="0" dirty="0" err="1" smtClean="0">
                <a:effectLst/>
                <a:latin typeface="Lucida Grande"/>
                <a:ea typeface="Lucida Grande"/>
                <a:cs typeface="Lucida Grande"/>
                <a:sym typeface="Lucida Grande"/>
              </a:rPr>
              <a:t>’s</a:t>
            </a:r>
            <a:r>
              <a:rPr lang="en-US" sz="2200" b="0" i="0" u="none" strike="noStrike" baseline="0" dirty="0" smtClean="0">
                <a:effectLst/>
                <a:latin typeface="Lucida Grande"/>
                <a:ea typeface="Lucida Grande"/>
                <a:cs typeface="Lucida Grande"/>
                <a:sym typeface="Lucida Grande"/>
              </a:rPr>
              <a:t> </a:t>
            </a:r>
            <a:r>
              <a:rPr lang="en-US" sz="2200" b="0" i="0" dirty="0" smtClean="0">
                <a:effectLst/>
                <a:latin typeface="Lucida Grande"/>
                <a:ea typeface="Lucida Grande"/>
                <a:cs typeface="Lucida Grande"/>
                <a:sym typeface="Lucida Grande"/>
              </a:rPr>
              <a:t>youth empowerment movement </a:t>
            </a:r>
            <a:r>
              <a:rPr lang="en-US" sz="2200" b="0" i="1" u="none" strike="noStrike" baseline="0" dirty="0" smtClean="0">
                <a:effectLst/>
                <a:latin typeface="Lucida Grande"/>
                <a:ea typeface="Lucida Grande"/>
                <a:cs typeface="Lucida Grande"/>
                <a:sym typeface="Lucida Grande"/>
              </a:rPr>
              <a:t>Free the Children</a:t>
            </a:r>
            <a:r>
              <a:rPr lang="en-US" sz="2200" b="0" i="0" u="none" strike="noStrike" dirty="0" smtClean="0">
                <a:effectLst/>
                <a:latin typeface="Lucida Grande"/>
                <a:ea typeface="Lucida Grande"/>
                <a:cs typeface="Lucida Grande"/>
                <a:sym typeface="Lucida Grande"/>
              </a:rPr>
              <a:t>; etc.”</a:t>
            </a:r>
          </a:p>
          <a:p>
            <a:pPr marL="342900" indent="-342900" rtl="0">
              <a:buFont typeface="Arial" panose="020B0604020202020204" pitchFamily="34" charset="0"/>
              <a:buChar char="•"/>
            </a:pPr>
            <a:endParaRPr lang="en-US" sz="2200" b="0" i="0" u="none" strike="noStrike" dirty="0" smtClean="0">
              <a:effectLst/>
              <a:latin typeface="Lucida Grande"/>
              <a:sym typeface="Lucida Grande"/>
            </a:endParaRP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sym typeface="Lucida Grande"/>
              </a:rPr>
              <a:t>“And what does this mean for you? It means that you can join a community that has made great achievements and gives you an opportunity to learn from world-leading scholars.</a:t>
            </a:r>
            <a:r>
              <a:rPr lang="en-US" sz="2200" b="0" i="0" u="none" strike="noStrike" baseline="0" dirty="0" smtClean="0">
                <a:effectLst/>
                <a:latin typeface="Lucida Grande"/>
                <a:sym typeface="Lucida Grande"/>
              </a:rPr>
              <a:t> </a:t>
            </a:r>
            <a:r>
              <a:rPr lang="en-US" sz="2200" b="0" i="0" u="none" strike="noStrike" dirty="0" smtClean="0">
                <a:effectLst/>
                <a:latin typeface="Lucida Grande"/>
                <a:sym typeface="Lucida Grande"/>
              </a:rPr>
              <a:t>Whatever your </a:t>
            </a:r>
            <a:r>
              <a:rPr lang="en-US" sz="2200" b="0" i="0" u="none" strike="noStrike" baseline="0" dirty="0" smtClean="0">
                <a:effectLst/>
                <a:latin typeface="Lucida Grande"/>
                <a:sym typeface="Lucida Grande"/>
              </a:rPr>
              <a:t>goals are, when you choose U of T, we will give you </a:t>
            </a:r>
            <a:r>
              <a:rPr lang="en-US" dirty="0" smtClean="0"/>
              <a:t>all of </a:t>
            </a:r>
            <a:r>
              <a:rPr lang="en-US" sz="2200" b="0" i="0" u="none" strike="noStrike" baseline="0" dirty="0" smtClean="0">
                <a:effectLst/>
                <a:latin typeface="Lucida Grande"/>
                <a:sym typeface="Lucida Grande"/>
              </a:rPr>
              <a:t>the </a:t>
            </a:r>
            <a:r>
              <a:rPr lang="en-US" dirty="0" smtClean="0"/>
              <a:t>support you need </a:t>
            </a:r>
            <a:r>
              <a:rPr lang="en-US" sz="2200" b="0" i="0" u="none" strike="noStrike" baseline="0" dirty="0" smtClean="0">
                <a:effectLst/>
                <a:latin typeface="Lucida Grande"/>
                <a:sym typeface="Lucida Grande"/>
              </a:rPr>
              <a:t>to achieve them…</a:t>
            </a:r>
            <a:r>
              <a:rPr lang="en-US" sz="2200" b="0" i="0" u="none" strike="noStrike" dirty="0" smtClean="0">
                <a:effectLst/>
                <a:latin typeface="Lucida Grande"/>
                <a:sym typeface="Lucida Grande"/>
              </a:rPr>
              <a:t>”</a:t>
            </a:r>
            <a:endParaRPr lang="en-US" b="0" dirty="0" smtClean="0">
              <a:effectLst/>
            </a:endParaRP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b="0" i="0" u="none" strike="noStrike" baseline="0" dirty="0" smtClean="0">
              <a:effectLst/>
              <a:latin typeface="Lucida Grande"/>
              <a:sym typeface="Lucida Grande"/>
            </a:endParaRP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baseline="0" dirty="0" smtClean="0">
                <a:effectLst/>
                <a:latin typeface="Lucida Grande"/>
                <a:sym typeface="Lucida Grande"/>
              </a:rPr>
              <a:t>Our </a:t>
            </a:r>
            <a:r>
              <a:rPr lang="en-US" sz="2200" b="0" i="0" u="none" strike="noStrike" dirty="0" smtClean="0">
                <a:effectLst/>
                <a:latin typeface="Lucida Grande"/>
                <a:ea typeface="Lucida Grande"/>
                <a:cs typeface="Lucida Grande"/>
                <a:sym typeface="Lucida Grande"/>
              </a:rPr>
              <a:t>faculty is not just focused on research, but teaching as well…” [click to Faculty Video]</a:t>
            </a:r>
            <a:endParaRPr lang="en-US" sz="2200" b="0" i="0" u="none" strike="noStrike" dirty="0">
              <a:effectLst/>
              <a:latin typeface="Lucida Grande"/>
              <a:ea typeface="Lucida Grande"/>
              <a:cs typeface="Lucida Grande"/>
              <a:sym typeface="Lucida Grande"/>
            </a:endParaRPr>
          </a:p>
        </p:txBody>
      </p:sp>
    </p:spTree>
    <p:extLst>
      <p:ext uri="{BB962C8B-B14F-4D97-AF65-F5344CB8AC3E}">
        <p14:creationId xmlns:p14="http://schemas.microsoft.com/office/powerpoint/2010/main" val="123827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1" i="0" u="none" strike="noStrike" dirty="0" smtClean="0">
                <a:effectLst/>
                <a:latin typeface="Lucida Grande"/>
                <a:ea typeface="Lucida Grande"/>
                <a:cs typeface="Lucida Grande"/>
                <a:sym typeface="Lucida Grande"/>
              </a:rPr>
              <a:t>Community</a:t>
            </a:r>
            <a:endParaRPr lang="en-US" b="1" dirty="0" smtClean="0">
              <a:effectLst/>
            </a:endParaRP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“U of T is a place of </a:t>
            </a:r>
            <a:r>
              <a:rPr lang="en-US" sz="2200" b="0" i="0" u="none" strike="noStrike" dirty="0" err="1" smtClean="0">
                <a:effectLst/>
                <a:latin typeface="Lucida Grande"/>
                <a:ea typeface="Lucida Grande"/>
                <a:cs typeface="Lucida Grande"/>
                <a:sym typeface="Lucida Grande"/>
              </a:rPr>
              <a:t>neighbourhoods</a:t>
            </a:r>
            <a:r>
              <a:rPr lang="en-US" sz="2200" b="0" i="0" u="none" strike="noStrike" dirty="0" smtClean="0">
                <a:effectLst/>
                <a:latin typeface="Lucida Grande"/>
                <a:ea typeface="Lucida Grande"/>
                <a:cs typeface="Lucida Grande"/>
                <a:sym typeface="Lucida Grande"/>
              </a:rPr>
              <a:t> – we are one university, with three distinct campuses.”</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“Just like the entire Toronto area/Greater</a:t>
            </a:r>
            <a:r>
              <a:rPr lang="en-US" sz="2200" b="0" i="0" u="none" strike="noStrike" baseline="0" dirty="0" smtClean="0">
                <a:effectLst/>
                <a:latin typeface="Lucida Grande"/>
                <a:ea typeface="Lucida Grande"/>
                <a:cs typeface="Lucida Grande"/>
                <a:sym typeface="Lucida Grande"/>
              </a:rPr>
              <a:t> Toronto area, U of T is made up of diverse communities where everyone can find a home/place to belong.”</a:t>
            </a:r>
          </a:p>
          <a:p>
            <a:pPr marL="342900" marR="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strike="noStrike" dirty="0" smtClean="0">
                <a:effectLst/>
                <a:latin typeface="Lucida Grande"/>
                <a:ea typeface="Lucida Grande"/>
                <a:cs typeface="Lucida Grande"/>
                <a:sym typeface="Lucida Grande"/>
              </a:rPr>
              <a:t>“…and</a:t>
            </a:r>
            <a:r>
              <a:rPr lang="en-US" sz="2200" b="0" i="0" u="none" strike="noStrike" baseline="0" dirty="0" smtClean="0">
                <a:effectLst/>
                <a:latin typeface="Lucida Grande"/>
                <a:ea typeface="Lucida Grande"/>
                <a:cs typeface="Lucida Grande"/>
                <a:sym typeface="Lucida Grande"/>
              </a:rPr>
              <a:t> </a:t>
            </a:r>
            <a:r>
              <a:rPr lang="en-US" sz="2200" b="0" i="0" u="none" strike="noStrike" dirty="0" smtClean="0">
                <a:effectLst/>
                <a:latin typeface="Lucida Grande"/>
                <a:ea typeface="Lucida Grande"/>
                <a:cs typeface="Lucida Grande"/>
                <a:sym typeface="Lucida Grande"/>
              </a:rPr>
              <a:t>no matter where </a:t>
            </a:r>
            <a:r>
              <a:rPr lang="en-US" dirty="0" smtClean="0"/>
              <a:t>your </a:t>
            </a:r>
            <a:r>
              <a:rPr lang="en-US" sz="2200" b="0" i="0" u="none" strike="noStrike" dirty="0" smtClean="0">
                <a:effectLst/>
                <a:latin typeface="Lucida Grande"/>
                <a:ea typeface="Lucida Grande"/>
                <a:cs typeface="Lucida Grande"/>
                <a:sym typeface="Lucida Grande"/>
              </a:rPr>
              <a:t>studies</a:t>
            </a:r>
            <a:r>
              <a:rPr lang="en-US" sz="2200" b="0" i="0" u="none" strike="noStrike" baseline="0" dirty="0" smtClean="0">
                <a:effectLst/>
                <a:latin typeface="Lucida Grande"/>
                <a:ea typeface="Lucida Grande"/>
                <a:cs typeface="Lucida Grande"/>
                <a:sym typeface="Lucida Grande"/>
              </a:rPr>
              <a:t> take you </a:t>
            </a:r>
            <a:r>
              <a:rPr lang="en-US" sz="2200" b="0" i="0" u="none" strike="noStrike" dirty="0" smtClean="0">
                <a:effectLst/>
                <a:latin typeface="Lucida Grande"/>
                <a:ea typeface="Lucida Grande"/>
                <a:cs typeface="Lucida Grande"/>
                <a:sym typeface="Lucida Grande"/>
              </a:rPr>
              <a:t>at U of T, you will graduate with the same,</a:t>
            </a:r>
            <a:r>
              <a:rPr lang="en-US" sz="2200" b="0" i="0" u="none" strike="noStrike" baseline="0" dirty="0" smtClean="0">
                <a:effectLst/>
                <a:latin typeface="Lucida Grande"/>
                <a:ea typeface="Lucida Grande"/>
                <a:cs typeface="Lucida Grande"/>
                <a:sym typeface="Lucida Grande"/>
              </a:rPr>
              <a:t> internationally-recognized </a:t>
            </a:r>
            <a:r>
              <a:rPr lang="en-US" sz="2200" b="0" i="0" u="none" strike="noStrike" dirty="0" smtClean="0">
                <a:effectLst/>
                <a:latin typeface="Lucida Grande"/>
                <a:ea typeface="Lucida Grande"/>
                <a:cs typeface="Lucida Grande"/>
                <a:sym typeface="Lucida Grande"/>
              </a:rPr>
              <a:t>U of T degree.”</a:t>
            </a:r>
            <a:endParaRPr lang="en-US" b="0" dirty="0">
              <a:effectLst/>
            </a:endParaRPr>
          </a:p>
        </p:txBody>
      </p:sp>
    </p:spTree>
    <p:extLst>
      <p:ext uri="{BB962C8B-B14F-4D97-AF65-F5344CB8AC3E}">
        <p14:creationId xmlns:p14="http://schemas.microsoft.com/office/powerpoint/2010/main" val="1516423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Tx/>
              <a:buNone/>
            </a:pPr>
            <a:r>
              <a:rPr lang="en-US" sz="2200" b="1" i="0" u="none" strike="noStrike" dirty="0" smtClean="0">
                <a:effectLst/>
                <a:latin typeface="Lucida Grande"/>
                <a:ea typeface="Lucida Grande"/>
                <a:cs typeface="Lucida Grande"/>
                <a:sym typeface="Lucida Grande"/>
              </a:rPr>
              <a:t>Community: St. George Campus</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“U of T St. George is the original, founding campus of the university.”</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“Located in downtown Toronto, U of T is a mix</a:t>
            </a:r>
            <a:r>
              <a:rPr lang="en-US" sz="2200" b="0" i="0" u="none" strike="noStrike" baseline="0" dirty="0" smtClean="0">
                <a:effectLst/>
                <a:latin typeface="Lucida Grande"/>
                <a:ea typeface="Lucida Grande"/>
                <a:cs typeface="Lucida Grande"/>
                <a:sym typeface="Lucida Grande"/>
              </a:rPr>
              <a:t> of old and </a:t>
            </a:r>
            <a:r>
              <a:rPr lang="en-US" sz="2200" b="0" i="0" u="none" strike="noStrike" dirty="0" smtClean="0">
                <a:effectLst/>
                <a:latin typeface="Lucida Grande"/>
                <a:ea typeface="Lucida Grande"/>
                <a:cs typeface="Lucida Grande"/>
                <a:sym typeface="Lucida Grande"/>
              </a:rPr>
              <a:t>new architecture.”</a:t>
            </a:r>
          </a:p>
          <a:p>
            <a:pPr marL="342900" indent="-342900" rtl="0">
              <a:buFont typeface="Arial" panose="020B0604020202020204" pitchFamily="34" charset="0"/>
              <a:buChar char="•"/>
            </a:pPr>
            <a:r>
              <a:rPr lang="en-US" sz="2200" b="0" i="0" u="none" strike="noStrike" dirty="0" smtClean="0">
                <a:effectLst/>
                <a:latin typeface="Lucida Grande"/>
                <a:ea typeface="Lucida Grande"/>
                <a:cs typeface="Lucida Grande"/>
                <a:sym typeface="Lucida Grande"/>
              </a:rPr>
              <a:t>“It is the largest of the three campuses and has layers of communities to engage students…….</a:t>
            </a:r>
            <a:r>
              <a:rPr lang="en-US" sz="2200" b="0" i="1" u="none" strike="noStrike" dirty="0" smtClean="0">
                <a:effectLst/>
                <a:latin typeface="Lucida Grande"/>
                <a:ea typeface="Lucida Grande"/>
                <a:cs typeface="Lucida Grande"/>
                <a:sym typeface="Lucida Grande"/>
              </a:rPr>
              <a:t>[next slide]</a:t>
            </a:r>
            <a:r>
              <a:rPr lang="en-US" sz="2200" b="0" i="0" u="none" strike="noStrike" dirty="0" smtClean="0">
                <a:effectLst/>
                <a:latin typeface="Lucida Grande"/>
                <a:ea typeface="Lucida Grande"/>
                <a:cs typeface="Lucida Grande"/>
                <a:sym typeface="Lucida Grande"/>
              </a:rPr>
              <a:t>”</a:t>
            </a:r>
          </a:p>
          <a:p>
            <a:endParaRPr lang="en-US" dirty="0"/>
          </a:p>
        </p:txBody>
      </p:sp>
    </p:spTree>
    <p:extLst>
      <p:ext uri="{BB962C8B-B14F-4D97-AF65-F5344CB8AC3E}">
        <p14:creationId xmlns:p14="http://schemas.microsoft.com/office/powerpoint/2010/main" val="53785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3652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nchor="b"/>
          <a:lstStyle/>
          <a:p>
            <a:pPr lvl="0">
              <a:defRPr sz="1800"/>
            </a:pPr>
            <a:r>
              <a:rPr sz="8000"/>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pPr>
            <a:r>
              <a:rPr sz="6000"/>
              <a:t>Title Text</a:t>
            </a:r>
          </a:p>
        </p:txBody>
      </p:sp>
      <p:sp>
        <p:nvSpPr>
          <p:cNvPr id="14" name="Shape 14"/>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800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8000"/>
              <a:t>Title Text</a:t>
            </a:r>
          </a:p>
        </p:txBody>
      </p:sp>
      <p:sp>
        <p:nvSpPr>
          <p:cNvPr id="19" name="Shape 19"/>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8000"/>
              <a:t>Title Text</a:t>
            </a:r>
          </a:p>
        </p:txBody>
      </p:sp>
      <p:sp>
        <p:nvSpPr>
          <p:cNvPr id="22" name="Shape 22"/>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8000"/>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8.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8.jpe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3.png"/><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3.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jpe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2.jpe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5.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8.jpe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3.jpeg"/><Relationship Id="rId4" Type="http://schemas.openxmlformats.org/officeDocument/2006/relationships/image" Target="../media/image82.jpe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2.jpeg"/><Relationship Id="rId4" Type="http://schemas.openxmlformats.org/officeDocument/2006/relationships/image" Target="../media/image83.jpe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8.jpeg"/><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109.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114.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jpeg"/><Relationship Id="rId7" Type="http://schemas.openxmlformats.org/officeDocument/2006/relationships/image" Target="../media/image121.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4.png"/><Relationship Id="rId10" Type="http://schemas.openxmlformats.org/officeDocument/2006/relationships/image" Target="../media/image124.png"/><Relationship Id="rId4" Type="http://schemas.microsoft.com/office/2007/relationships/hdphoto" Target="../media/hdphoto1.wdp"/><Relationship Id="rId9" Type="http://schemas.openxmlformats.org/officeDocument/2006/relationships/image" Target="../media/image123.png"/></Relationships>
</file>

<file path=ppt/slides/_rels/slide4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5.jpe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93.png"/><Relationship Id="rId10" Type="http://schemas.openxmlformats.org/officeDocument/2006/relationships/image" Target="../media/image130.png"/><Relationship Id="rId4" Type="http://schemas.openxmlformats.org/officeDocument/2006/relationships/image" Target="../media/image4.png"/><Relationship Id="rId9" Type="http://schemas.openxmlformats.org/officeDocument/2006/relationships/image" Target="../media/image129.png"/></Relationships>
</file>

<file path=ppt/slides/_rels/slide4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4.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12500" r="12500"/>
          <a:stretch/>
        </p:blipFill>
        <p:spPr>
          <a:xfrm>
            <a:off x="-1" y="0"/>
            <a:ext cx="13004801" cy="9753600"/>
          </a:xfrm>
          <a:prstGeom prst="rect">
            <a:avLst/>
          </a:prstGeom>
        </p:spPr>
      </p:pic>
      <p:pic>
        <p:nvPicPr>
          <p:cNvPr id="33" name="UOFT_LOGO.png"/>
          <p:cNvPicPr/>
          <p:nvPr/>
        </p:nvPicPr>
        <p:blipFill>
          <a:blip r:embed="rId4">
            <a:extLst/>
          </a:blip>
          <a:stretch>
            <a:fillRect/>
          </a:stretch>
        </p:blipFill>
        <p:spPr>
          <a:xfrm>
            <a:off x="2781300" y="3164416"/>
            <a:ext cx="7442200" cy="27051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0" y="0"/>
            <a:ext cx="13004800" cy="9753600"/>
          </a:xfrm>
          <a:prstGeom prst="rect">
            <a:avLst/>
          </a:prstGeom>
        </p:spPr>
      </p:pic>
      <p:pic>
        <p:nvPicPr>
          <p:cNvPr id="44" name="Picture 43" descr="SIDE_BAR_YELLOW.png"/>
          <p:cNvPicPr>
            <a:picLocks noChangeAspect="1"/>
          </p:cNvPicPr>
          <p:nvPr/>
        </p:nvPicPr>
        <p:blipFill rotWithShape="1">
          <a:blip r:embed="rId4" cstate="email">
            <a:alphaModFix amt="85000"/>
            <a:extLst>
              <a:ext uri="{28A0092B-C50C-407E-A947-70E740481C1C}">
                <a14:useLocalDpi xmlns:a14="http://schemas.microsoft.com/office/drawing/2010/main"/>
              </a:ext>
            </a:extLst>
          </a:blip>
          <a:srcRect/>
          <a:stretch/>
        </p:blipFill>
        <p:spPr>
          <a:xfrm>
            <a:off x="0" y="-2"/>
            <a:ext cx="13004798" cy="9753602"/>
          </a:xfrm>
          <a:prstGeom prst="rect">
            <a:avLst/>
          </a:prstGeom>
        </p:spPr>
      </p:pic>
      <p:pic>
        <p:nvPicPr>
          <p:cNvPr id="2" name="Picture 1" descr="Design Studio.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9102" y="3728183"/>
            <a:ext cx="5959156" cy="3309543"/>
          </a:xfrm>
          <a:prstGeom prst="rect">
            <a:avLst/>
          </a:prstGeom>
        </p:spPr>
      </p:pic>
      <p:pic>
        <p:nvPicPr>
          <p:cNvPr id="21" name="Picture 20" descr="IMG_1556.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9101" y="506378"/>
            <a:ext cx="3797553" cy="2975444"/>
          </a:xfrm>
          <a:prstGeom prst="rect">
            <a:avLst/>
          </a:prstGeom>
          <a:ln w="57150" cmpd="sng">
            <a:noFill/>
            <a:miter lim="800000"/>
          </a:ln>
        </p:spPr>
      </p:pic>
      <p:pic>
        <p:nvPicPr>
          <p:cNvPr id="23" name="Picture 22" descr="20131107_FKPEresearch020Mod-JKB.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33801" y="506378"/>
            <a:ext cx="3789329" cy="2975444"/>
          </a:xfrm>
          <a:prstGeom prst="rect">
            <a:avLst/>
          </a:prstGeom>
          <a:ln w="57150" cmpd="sng">
            <a:noFill/>
            <a:miter lim="800000"/>
          </a:ln>
        </p:spPr>
      </p:pic>
      <p:pic>
        <p:nvPicPr>
          <p:cNvPr id="24" name="Picture 23" descr="UofT2897_20131213_YixiLuo_36.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710278" y="498440"/>
            <a:ext cx="3759332" cy="2983382"/>
          </a:xfrm>
          <a:prstGeom prst="rect">
            <a:avLst/>
          </a:prstGeom>
          <a:ln w="57150" cmpd="sng">
            <a:noFill/>
            <a:miter lim="800000"/>
          </a:ln>
        </p:spPr>
      </p:pic>
      <p:sp>
        <p:nvSpPr>
          <p:cNvPr id="49" name="Rectangle 48"/>
          <p:cNvSpPr/>
          <p:nvPr/>
        </p:nvSpPr>
        <p:spPr>
          <a:xfrm>
            <a:off x="549101" y="2806822"/>
            <a:ext cx="3797553" cy="540000"/>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0" name="Rectangle 49"/>
          <p:cNvSpPr/>
          <p:nvPr/>
        </p:nvSpPr>
        <p:spPr>
          <a:xfrm>
            <a:off x="8710278" y="2806822"/>
            <a:ext cx="3759332" cy="540000"/>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1" name="Rectangle 50"/>
          <p:cNvSpPr/>
          <p:nvPr/>
        </p:nvSpPr>
        <p:spPr>
          <a:xfrm>
            <a:off x="4633801" y="2806822"/>
            <a:ext cx="3797553" cy="540000"/>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Rectangle 19"/>
          <p:cNvSpPr/>
          <p:nvPr/>
        </p:nvSpPr>
        <p:spPr>
          <a:xfrm>
            <a:off x="0" y="7552266"/>
            <a:ext cx="13004798" cy="1247184"/>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Shape 47"/>
          <p:cNvSpPr/>
          <p:nvPr/>
        </p:nvSpPr>
        <p:spPr>
          <a:xfrm>
            <a:off x="449277" y="7862604"/>
            <a:ext cx="12020334" cy="17555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ST. GEORGE </a:t>
            </a:r>
            <a:r>
              <a:rPr lang="en-CA" sz="5000" dirty="0" smtClean="0">
                <a:solidFill>
                  <a:srgbClr val="008BB0"/>
                </a:solidFill>
                <a:latin typeface="Times New Roman"/>
                <a:ea typeface="Times New Roman"/>
                <a:cs typeface="Times New Roman"/>
                <a:sym typeface="Times New Roman"/>
              </a:rPr>
              <a:t>ACADEMIC COMMUNITIES</a:t>
            </a:r>
          </a:p>
        </p:txBody>
      </p:sp>
      <p:sp>
        <p:nvSpPr>
          <p:cNvPr id="22" name="Shape 47"/>
          <p:cNvSpPr/>
          <p:nvPr/>
        </p:nvSpPr>
        <p:spPr>
          <a:xfrm>
            <a:off x="810344" y="2806822"/>
            <a:ext cx="3275068" cy="540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defTabSz="457200">
              <a:defRPr sz="1800"/>
            </a:pPr>
            <a:r>
              <a:rPr lang="en-CA" sz="1800" dirty="0" smtClean="0">
                <a:solidFill>
                  <a:srgbClr val="252A48"/>
                </a:solidFill>
                <a:latin typeface="Times New Roman"/>
                <a:ea typeface="Times New Roman"/>
                <a:cs typeface="Times New Roman"/>
                <a:sym typeface="Times New Roman"/>
              </a:rPr>
              <a:t>ENGINEERING</a:t>
            </a:r>
          </a:p>
        </p:txBody>
      </p:sp>
      <p:pic>
        <p:nvPicPr>
          <p:cNvPr id="27" name="Picture 26" descr="1-IMG_4721.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745726" y="3728183"/>
            <a:ext cx="5723884" cy="3309543"/>
          </a:xfrm>
          <a:prstGeom prst="rect">
            <a:avLst/>
          </a:prstGeom>
          <a:ln w="57150" cmpd="sng">
            <a:noFill/>
            <a:miter lim="800000"/>
          </a:ln>
        </p:spPr>
      </p:pic>
      <p:sp>
        <p:nvSpPr>
          <p:cNvPr id="43" name="Shape 47"/>
          <p:cNvSpPr/>
          <p:nvPr/>
        </p:nvSpPr>
        <p:spPr>
          <a:xfrm>
            <a:off x="8953893" y="2806820"/>
            <a:ext cx="3275068" cy="54000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defTabSz="457200">
              <a:defRPr sz="1800"/>
            </a:pPr>
            <a:r>
              <a:rPr lang="en-CA" sz="1800" dirty="0" smtClean="0">
                <a:solidFill>
                  <a:srgbClr val="252A48"/>
                </a:solidFill>
                <a:latin typeface="Times New Roman"/>
                <a:ea typeface="Times New Roman"/>
                <a:cs typeface="Times New Roman"/>
                <a:sym typeface="Times New Roman"/>
              </a:rPr>
              <a:t>ARTS &amp; SCIENCES</a:t>
            </a:r>
          </a:p>
        </p:txBody>
      </p:sp>
      <p:sp>
        <p:nvSpPr>
          <p:cNvPr id="31" name="Shape 47"/>
          <p:cNvSpPr/>
          <p:nvPr/>
        </p:nvSpPr>
        <p:spPr>
          <a:xfrm>
            <a:off x="4870724" y="2806821"/>
            <a:ext cx="3275068" cy="540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defTabSz="457200">
              <a:defRPr sz="1800"/>
            </a:pPr>
            <a:r>
              <a:rPr lang="en-CA" sz="1800" dirty="0" smtClean="0">
                <a:solidFill>
                  <a:srgbClr val="252A48"/>
                </a:solidFill>
                <a:latin typeface="Times New Roman"/>
                <a:ea typeface="Times New Roman"/>
                <a:cs typeface="Times New Roman"/>
                <a:sym typeface="Times New Roman"/>
              </a:rPr>
              <a:t>KINESIOLOGY</a:t>
            </a:r>
          </a:p>
        </p:txBody>
      </p:sp>
      <p:sp>
        <p:nvSpPr>
          <p:cNvPr id="47" name="Rectangle 46"/>
          <p:cNvSpPr/>
          <p:nvPr/>
        </p:nvSpPr>
        <p:spPr>
          <a:xfrm>
            <a:off x="549101" y="6362726"/>
            <a:ext cx="5959156" cy="540000"/>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Shape 47"/>
          <p:cNvSpPr/>
          <p:nvPr/>
        </p:nvSpPr>
        <p:spPr>
          <a:xfrm>
            <a:off x="707100" y="6362726"/>
            <a:ext cx="5643158" cy="540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defTabSz="457200">
              <a:defRPr sz="1800"/>
            </a:pPr>
            <a:r>
              <a:rPr lang="en-CA" sz="1800" dirty="0" smtClean="0">
                <a:solidFill>
                  <a:srgbClr val="252A48"/>
                </a:solidFill>
                <a:latin typeface="Times New Roman"/>
                <a:ea typeface="Times New Roman"/>
                <a:cs typeface="Times New Roman"/>
                <a:sym typeface="Times New Roman"/>
              </a:rPr>
              <a:t> ARCHITECTURE, LANDSCAPE &amp; DESIGN</a:t>
            </a:r>
          </a:p>
        </p:txBody>
      </p:sp>
      <p:sp>
        <p:nvSpPr>
          <p:cNvPr id="48" name="Rectangle 47"/>
          <p:cNvSpPr/>
          <p:nvPr/>
        </p:nvSpPr>
        <p:spPr>
          <a:xfrm>
            <a:off x="6745726" y="6362725"/>
            <a:ext cx="5723884" cy="540000"/>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Shape 47"/>
          <p:cNvSpPr/>
          <p:nvPr/>
        </p:nvSpPr>
        <p:spPr>
          <a:xfrm>
            <a:off x="6890030" y="6362725"/>
            <a:ext cx="5435276" cy="540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defTabSz="457200">
              <a:defRPr sz="1800"/>
            </a:pPr>
            <a:r>
              <a:rPr lang="en-CA" sz="1800" dirty="0" smtClean="0">
                <a:solidFill>
                  <a:srgbClr val="252A48"/>
                </a:solidFill>
                <a:latin typeface="Times New Roman"/>
                <a:ea typeface="Times New Roman"/>
                <a:cs typeface="Times New Roman"/>
                <a:sym typeface="Times New Roman"/>
              </a:rPr>
              <a:t>MUSIC</a:t>
            </a:r>
          </a:p>
        </p:txBody>
      </p:sp>
    </p:spTree>
    <p:extLst>
      <p:ext uri="{BB962C8B-B14F-4D97-AF65-F5344CB8AC3E}">
        <p14:creationId xmlns:p14="http://schemas.microsoft.com/office/powerpoint/2010/main" val="415235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0" y="0"/>
            <a:ext cx="13004800" cy="9753600"/>
          </a:xfrm>
          <a:prstGeom prst="rect">
            <a:avLst/>
          </a:prstGeom>
        </p:spPr>
      </p:pic>
      <p:pic>
        <p:nvPicPr>
          <p:cNvPr id="44" name="Picture 43" descr="SIDE_BAR_YELLOW.png"/>
          <p:cNvPicPr>
            <a:picLocks noChangeAspect="1"/>
          </p:cNvPicPr>
          <p:nvPr/>
        </p:nvPicPr>
        <p:blipFill rotWithShape="1">
          <a:blip r:embed="rId4" cstate="email">
            <a:alphaModFix amt="85000"/>
            <a:extLst>
              <a:ext uri="{28A0092B-C50C-407E-A947-70E740481C1C}">
                <a14:useLocalDpi xmlns:a14="http://schemas.microsoft.com/office/drawing/2010/main"/>
              </a:ext>
            </a:extLst>
          </a:blip>
          <a:srcRect/>
          <a:stretch/>
        </p:blipFill>
        <p:spPr>
          <a:xfrm>
            <a:off x="0" y="-2"/>
            <a:ext cx="13004798" cy="9753602"/>
          </a:xfrm>
          <a:prstGeom prst="rect">
            <a:avLst/>
          </a:prstGeom>
        </p:spPr>
      </p:pic>
      <p:pic>
        <p:nvPicPr>
          <p:cNvPr id="36" name="Picture 35" descr="innis_southfacade.jpg"/>
          <p:cNvPicPr>
            <a:picLocks noChangeAspect="1"/>
          </p:cNvPicPr>
          <p:nvPr/>
        </p:nvPicPr>
        <p:blipFill rotWithShape="1">
          <a:blip r:embed="rId5" cstate="email">
            <a:extLst>
              <a:ext uri="{28A0092B-C50C-407E-A947-70E740481C1C}">
                <a14:useLocalDpi xmlns:a14="http://schemas.microsoft.com/office/drawing/2010/main"/>
              </a:ext>
            </a:extLst>
          </a:blip>
          <a:srcRect t="-1" b="-1"/>
          <a:stretch/>
        </p:blipFill>
        <p:spPr>
          <a:xfrm>
            <a:off x="545985" y="498440"/>
            <a:ext cx="3800669" cy="2983382"/>
          </a:xfrm>
          <a:prstGeom prst="rect">
            <a:avLst/>
          </a:prstGeom>
        </p:spPr>
      </p:pic>
      <p:pic>
        <p:nvPicPr>
          <p:cNvPr id="37" name="Picture 36" descr="Building Exterior (28).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33800" y="498440"/>
            <a:ext cx="3797553" cy="2983382"/>
          </a:xfrm>
          <a:prstGeom prst="rect">
            <a:avLst/>
          </a:prstGeom>
        </p:spPr>
      </p:pic>
      <p:pic>
        <p:nvPicPr>
          <p:cNvPr id="39" name="Picture 38" descr="st mikes spring.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724904" y="3728181"/>
            <a:ext cx="2744707" cy="3308320"/>
          </a:xfrm>
          <a:prstGeom prst="rect">
            <a:avLst/>
          </a:prstGeom>
        </p:spPr>
      </p:pic>
      <p:pic>
        <p:nvPicPr>
          <p:cNvPr id="40" name="Picture 39" descr="trinity_hoskin.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45726" y="3728184"/>
            <a:ext cx="2741711" cy="3308317"/>
          </a:xfrm>
          <a:prstGeom prst="rect">
            <a:avLst/>
          </a:prstGeom>
        </p:spPr>
      </p:pic>
      <p:pic>
        <p:nvPicPr>
          <p:cNvPr id="41" name="Picture 40" descr="vic east in fall.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611443" y="3728185"/>
            <a:ext cx="2896816" cy="3317124"/>
          </a:xfrm>
          <a:prstGeom prst="rect">
            <a:avLst/>
          </a:prstGeom>
        </p:spPr>
      </p:pic>
      <p:pic>
        <p:nvPicPr>
          <p:cNvPr id="42" name="Picture 41" descr="Woodsworth.jp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45985" y="3728185"/>
            <a:ext cx="2827989" cy="3308316"/>
          </a:xfrm>
          <a:prstGeom prst="rect">
            <a:avLst/>
          </a:prstGeom>
        </p:spPr>
      </p:pic>
      <p:pic>
        <p:nvPicPr>
          <p:cNvPr id="47" name="Picture 46" descr="uc main entrance.jpg"/>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710278" y="498440"/>
            <a:ext cx="3756338" cy="2988447"/>
          </a:xfrm>
          <a:prstGeom prst="rect">
            <a:avLst/>
          </a:prstGeom>
        </p:spPr>
      </p:pic>
      <p:sp>
        <p:nvSpPr>
          <p:cNvPr id="63" name="Rectangle 62"/>
          <p:cNvSpPr/>
          <p:nvPr/>
        </p:nvSpPr>
        <p:spPr>
          <a:xfrm>
            <a:off x="545985" y="6362726"/>
            <a:ext cx="2827989" cy="540000"/>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4" name="Rectangle 63"/>
          <p:cNvSpPr/>
          <p:nvPr/>
        </p:nvSpPr>
        <p:spPr>
          <a:xfrm>
            <a:off x="6745726" y="6362726"/>
            <a:ext cx="2741711" cy="540000"/>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5" name="Rectangle 64"/>
          <p:cNvSpPr/>
          <p:nvPr/>
        </p:nvSpPr>
        <p:spPr>
          <a:xfrm>
            <a:off x="3611443" y="6362726"/>
            <a:ext cx="2896816" cy="540000"/>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6" name="Rectangle 65"/>
          <p:cNvSpPr/>
          <p:nvPr/>
        </p:nvSpPr>
        <p:spPr>
          <a:xfrm>
            <a:off x="9724904" y="6362726"/>
            <a:ext cx="2741711" cy="540000"/>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6" name="Rectangle 55"/>
          <p:cNvSpPr/>
          <p:nvPr/>
        </p:nvSpPr>
        <p:spPr>
          <a:xfrm>
            <a:off x="549101" y="2806822"/>
            <a:ext cx="3797553" cy="540000"/>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7" name="Rectangle 56"/>
          <p:cNvSpPr/>
          <p:nvPr/>
        </p:nvSpPr>
        <p:spPr>
          <a:xfrm>
            <a:off x="8710278" y="2806822"/>
            <a:ext cx="3759332" cy="540000"/>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8" name="Rectangle 57"/>
          <p:cNvSpPr/>
          <p:nvPr/>
        </p:nvSpPr>
        <p:spPr>
          <a:xfrm>
            <a:off x="4633801" y="2806822"/>
            <a:ext cx="3797553" cy="540000"/>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Rectangle 19"/>
          <p:cNvSpPr/>
          <p:nvPr/>
        </p:nvSpPr>
        <p:spPr>
          <a:xfrm>
            <a:off x="0" y="7552266"/>
            <a:ext cx="13004798" cy="1247184"/>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Shape 47"/>
          <p:cNvSpPr/>
          <p:nvPr/>
        </p:nvSpPr>
        <p:spPr>
          <a:xfrm>
            <a:off x="449277" y="7862604"/>
            <a:ext cx="12020334" cy="17555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THE COLLEGE </a:t>
            </a:r>
            <a:r>
              <a:rPr lang="en-CA" sz="5000" dirty="0" smtClean="0">
                <a:solidFill>
                  <a:srgbClr val="008BB0"/>
                </a:solidFill>
                <a:latin typeface="Times New Roman"/>
                <a:ea typeface="Times New Roman"/>
                <a:cs typeface="Times New Roman"/>
                <a:sym typeface="Times New Roman"/>
              </a:rPr>
              <a:t>SYSTEM</a:t>
            </a:r>
          </a:p>
        </p:txBody>
      </p:sp>
      <p:sp>
        <p:nvSpPr>
          <p:cNvPr id="43" name="Shape 47"/>
          <p:cNvSpPr/>
          <p:nvPr/>
        </p:nvSpPr>
        <p:spPr>
          <a:xfrm>
            <a:off x="810344" y="2806821"/>
            <a:ext cx="3275068" cy="540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defTabSz="457200">
              <a:defRPr sz="1800"/>
            </a:pPr>
            <a:r>
              <a:rPr lang="en-CA" sz="1600" dirty="0" smtClean="0">
                <a:solidFill>
                  <a:srgbClr val="252A48"/>
                </a:solidFill>
                <a:latin typeface="Times New Roman"/>
                <a:ea typeface="Times New Roman"/>
                <a:cs typeface="Times New Roman"/>
                <a:sym typeface="Times New Roman"/>
              </a:rPr>
              <a:t>INNIS COLLEGE</a:t>
            </a:r>
          </a:p>
        </p:txBody>
      </p:sp>
      <p:sp>
        <p:nvSpPr>
          <p:cNvPr id="45" name="Shape 47"/>
          <p:cNvSpPr/>
          <p:nvPr/>
        </p:nvSpPr>
        <p:spPr>
          <a:xfrm>
            <a:off x="8953893" y="2806820"/>
            <a:ext cx="3275068" cy="54000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defTabSz="457200">
              <a:defRPr sz="1800"/>
            </a:pPr>
            <a:r>
              <a:rPr lang="en-CA" sz="1600" dirty="0" smtClean="0">
                <a:solidFill>
                  <a:srgbClr val="252A48"/>
                </a:solidFill>
                <a:latin typeface="Times New Roman"/>
                <a:ea typeface="Times New Roman"/>
                <a:cs typeface="Times New Roman"/>
                <a:sym typeface="Times New Roman"/>
              </a:rPr>
              <a:t>UNIVERSITY COLLEGE</a:t>
            </a:r>
          </a:p>
        </p:txBody>
      </p:sp>
      <p:sp>
        <p:nvSpPr>
          <p:cNvPr id="46" name="Shape 47"/>
          <p:cNvSpPr/>
          <p:nvPr/>
        </p:nvSpPr>
        <p:spPr>
          <a:xfrm>
            <a:off x="4870724" y="2806821"/>
            <a:ext cx="3275068" cy="54000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defTabSz="457200">
              <a:defRPr sz="1800"/>
            </a:pPr>
            <a:r>
              <a:rPr lang="en-CA" sz="1600" dirty="0" smtClean="0">
                <a:solidFill>
                  <a:srgbClr val="252A48"/>
                </a:solidFill>
                <a:latin typeface="Times New Roman"/>
                <a:ea typeface="Times New Roman"/>
                <a:cs typeface="Times New Roman"/>
                <a:sym typeface="Times New Roman"/>
              </a:rPr>
              <a:t>NEW COLLEGE</a:t>
            </a:r>
          </a:p>
        </p:txBody>
      </p:sp>
      <p:sp>
        <p:nvSpPr>
          <p:cNvPr id="48" name="Shape 47"/>
          <p:cNvSpPr/>
          <p:nvPr/>
        </p:nvSpPr>
        <p:spPr>
          <a:xfrm>
            <a:off x="549102" y="6362726"/>
            <a:ext cx="2847528" cy="540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defTabSz="457200">
              <a:defRPr sz="1800"/>
            </a:pPr>
            <a:r>
              <a:rPr lang="en-CA" sz="1600" dirty="0" smtClean="0">
                <a:solidFill>
                  <a:srgbClr val="252A48"/>
                </a:solidFill>
                <a:latin typeface="Times New Roman"/>
                <a:ea typeface="Times New Roman"/>
                <a:cs typeface="Times New Roman"/>
                <a:sym typeface="Times New Roman"/>
              </a:rPr>
              <a:t>WOODSWORTH  COLLEGE</a:t>
            </a:r>
          </a:p>
        </p:txBody>
      </p:sp>
      <p:sp>
        <p:nvSpPr>
          <p:cNvPr id="50" name="Shape 47"/>
          <p:cNvSpPr/>
          <p:nvPr/>
        </p:nvSpPr>
        <p:spPr>
          <a:xfrm>
            <a:off x="9724905" y="6362725"/>
            <a:ext cx="2744704" cy="540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defTabSz="457200">
              <a:defRPr sz="1800"/>
            </a:pPr>
            <a:r>
              <a:rPr lang="en-CA" sz="1600" dirty="0" smtClean="0">
                <a:solidFill>
                  <a:srgbClr val="252A48"/>
                </a:solidFill>
                <a:latin typeface="Times New Roman"/>
                <a:ea typeface="Times New Roman"/>
                <a:cs typeface="Times New Roman"/>
                <a:sym typeface="Times New Roman"/>
              </a:rPr>
              <a:t>ST. MICHAEL’S  COLLEGE</a:t>
            </a:r>
          </a:p>
        </p:txBody>
      </p:sp>
      <p:sp>
        <p:nvSpPr>
          <p:cNvPr id="52" name="Shape 47"/>
          <p:cNvSpPr/>
          <p:nvPr/>
        </p:nvSpPr>
        <p:spPr>
          <a:xfrm>
            <a:off x="6868864" y="6362725"/>
            <a:ext cx="2492442" cy="540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defTabSz="457200">
              <a:defRPr sz="1800"/>
            </a:pPr>
            <a:r>
              <a:rPr lang="en-CA" sz="1600" dirty="0" smtClean="0">
                <a:solidFill>
                  <a:srgbClr val="252A48"/>
                </a:solidFill>
                <a:latin typeface="Times New Roman"/>
                <a:ea typeface="Times New Roman"/>
                <a:cs typeface="Times New Roman"/>
                <a:sym typeface="Times New Roman"/>
              </a:rPr>
              <a:t>TRINITY COLLEGE</a:t>
            </a:r>
          </a:p>
        </p:txBody>
      </p:sp>
      <p:sp>
        <p:nvSpPr>
          <p:cNvPr id="55" name="Shape 47"/>
          <p:cNvSpPr/>
          <p:nvPr/>
        </p:nvSpPr>
        <p:spPr>
          <a:xfrm>
            <a:off x="3714901" y="6362726"/>
            <a:ext cx="2689898" cy="540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defTabSz="457200">
              <a:defRPr sz="1800"/>
            </a:pPr>
            <a:r>
              <a:rPr lang="en-CA" sz="1600" dirty="0" smtClean="0">
                <a:solidFill>
                  <a:srgbClr val="252A48"/>
                </a:solidFill>
                <a:latin typeface="Times New Roman"/>
                <a:ea typeface="Times New Roman"/>
                <a:cs typeface="Times New Roman"/>
                <a:sym typeface="Times New Roman"/>
              </a:rPr>
              <a:t>VICTORIA COLLEGE</a:t>
            </a:r>
          </a:p>
        </p:txBody>
      </p:sp>
    </p:spTree>
    <p:extLst>
      <p:ext uri="{BB962C8B-B14F-4D97-AF65-F5344CB8AC3E}">
        <p14:creationId xmlns:p14="http://schemas.microsoft.com/office/powerpoint/2010/main" val="382292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F"/>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13004800" cy="9753600"/>
          </a:xfrm>
          <a:prstGeom prst="rect">
            <a:avLst/>
          </a:prstGeom>
        </p:spPr>
      </p:pic>
      <p:sp>
        <p:nvSpPr>
          <p:cNvPr id="10" name="Rectangle 9"/>
          <p:cNvSpPr/>
          <p:nvPr/>
        </p:nvSpPr>
        <p:spPr>
          <a:xfrm>
            <a:off x="0" y="7552266"/>
            <a:ext cx="13004798" cy="1247184"/>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47"/>
          <p:cNvSpPr/>
          <p:nvPr/>
        </p:nvSpPr>
        <p:spPr>
          <a:xfrm>
            <a:off x="4245231" y="7862604"/>
            <a:ext cx="8224380" cy="17555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MISSISSAUGA</a:t>
            </a:r>
            <a:r>
              <a:rPr lang="en-CA" sz="5000" dirty="0" smtClean="0">
                <a:solidFill>
                  <a:srgbClr val="252A48"/>
                </a:solidFill>
                <a:latin typeface="Times New Roman"/>
                <a:ea typeface="Times New Roman"/>
                <a:cs typeface="Times New Roman"/>
                <a:sym typeface="Times New Roman"/>
              </a:rPr>
              <a:t> </a:t>
            </a:r>
            <a:r>
              <a:rPr lang="en-CA" sz="5000" dirty="0" smtClean="0">
                <a:solidFill>
                  <a:srgbClr val="008BB0"/>
                </a:solidFill>
                <a:latin typeface="Times New Roman"/>
                <a:ea typeface="Times New Roman"/>
                <a:cs typeface="Times New Roman"/>
                <a:sym typeface="Times New Roman"/>
              </a:rPr>
              <a:t>CAMPUS</a:t>
            </a:r>
          </a:p>
        </p:txBody>
      </p:sp>
      <p:pic>
        <p:nvPicPr>
          <p:cNvPr id="12" name="Picture 11"/>
          <p:cNvPicPr>
            <a:picLocks noChangeAspect="1"/>
          </p:cNvPicPr>
          <p:nvPr/>
        </p:nvPicPr>
        <p:blipFill rotWithShape="1">
          <a:blip r:embed="rId4" cstate="email">
            <a:alphaModFix amt="85000"/>
            <a:extLst>
              <a:ext uri="{28A0092B-C50C-407E-A947-70E740481C1C}">
                <a14:useLocalDpi xmlns:a14="http://schemas.microsoft.com/office/drawing/2010/main"/>
              </a:ext>
            </a:extLst>
          </a:blip>
          <a:srcRect/>
          <a:stretch/>
        </p:blipFill>
        <p:spPr>
          <a:xfrm flipH="1">
            <a:off x="0" y="0"/>
            <a:ext cx="4401207" cy="9753600"/>
          </a:xfrm>
          <a:prstGeom prst="rect">
            <a:avLst/>
          </a:prstGeom>
          <a:noFill/>
          <a:ln>
            <a:noFill/>
          </a:ln>
        </p:spPr>
      </p:pic>
      <p:pic>
        <p:nvPicPr>
          <p:cNvPr id="26" name="Picture 25" descr="07-IMG_5281RGB.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4285" y="6566531"/>
            <a:ext cx="2765575" cy="2760762"/>
          </a:xfrm>
          <a:prstGeom prst="rect">
            <a:avLst/>
          </a:prstGeom>
          <a:noFill/>
          <a:ln>
            <a:noFill/>
          </a:ln>
        </p:spPr>
      </p:pic>
      <p:pic>
        <p:nvPicPr>
          <p:cNvPr id="27" name="Picture 26" descr="UofT795_20110909_UTMLibrary_9357.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7164" y="432664"/>
            <a:ext cx="2762696" cy="2761857"/>
          </a:xfrm>
          <a:prstGeom prst="rect">
            <a:avLst/>
          </a:prstGeom>
          <a:noFill/>
          <a:ln>
            <a:noFill/>
          </a:ln>
        </p:spPr>
      </p:pic>
      <p:pic>
        <p:nvPicPr>
          <p:cNvPr id="28" name="Picture 27" descr="17-_MG_7836.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47164" y="3495573"/>
            <a:ext cx="2765575" cy="2771697"/>
          </a:xfrm>
          <a:prstGeom prst="rect">
            <a:avLst/>
          </a:prstGeom>
          <a:noFill/>
          <a:ln>
            <a:noFill/>
          </a:ln>
        </p:spPr>
      </p:pic>
    </p:spTree>
    <p:extLst>
      <p:ext uri="{BB962C8B-B14F-4D97-AF65-F5344CB8AC3E}">
        <p14:creationId xmlns:p14="http://schemas.microsoft.com/office/powerpoint/2010/main" val="302747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F"/>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13004800" cy="9753600"/>
          </a:xfrm>
          <a:prstGeom prst="rect">
            <a:avLst/>
          </a:prstGeom>
        </p:spPr>
      </p:pic>
      <p:sp>
        <p:nvSpPr>
          <p:cNvPr id="10" name="Rectangle 9"/>
          <p:cNvSpPr/>
          <p:nvPr/>
        </p:nvSpPr>
        <p:spPr>
          <a:xfrm>
            <a:off x="0" y="7552266"/>
            <a:ext cx="13004798" cy="1247184"/>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47"/>
          <p:cNvSpPr/>
          <p:nvPr/>
        </p:nvSpPr>
        <p:spPr>
          <a:xfrm>
            <a:off x="4245231" y="7862604"/>
            <a:ext cx="8224380" cy="17555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MISSISSAUGA</a:t>
            </a:r>
            <a:r>
              <a:rPr lang="en-CA" sz="5000" dirty="0" smtClean="0">
                <a:solidFill>
                  <a:srgbClr val="252A48"/>
                </a:solidFill>
                <a:latin typeface="Times New Roman"/>
                <a:ea typeface="Times New Roman"/>
                <a:cs typeface="Times New Roman"/>
                <a:sym typeface="Times New Roman"/>
              </a:rPr>
              <a:t> </a:t>
            </a:r>
            <a:r>
              <a:rPr lang="en-CA" sz="5000" dirty="0" smtClean="0">
                <a:solidFill>
                  <a:srgbClr val="008BB0"/>
                </a:solidFill>
                <a:latin typeface="Times New Roman"/>
                <a:ea typeface="Times New Roman"/>
                <a:cs typeface="Times New Roman"/>
                <a:sym typeface="Times New Roman"/>
              </a:rPr>
              <a:t>CAMPUS</a:t>
            </a:r>
          </a:p>
        </p:txBody>
      </p:sp>
      <p:pic>
        <p:nvPicPr>
          <p:cNvPr id="12" name="Picture 11"/>
          <p:cNvPicPr>
            <a:picLocks noChangeAspect="1"/>
          </p:cNvPicPr>
          <p:nvPr/>
        </p:nvPicPr>
        <p:blipFill rotWithShape="1">
          <a:blip r:embed="rId4" cstate="email">
            <a:alphaModFix amt="85000"/>
            <a:extLst>
              <a:ext uri="{28A0092B-C50C-407E-A947-70E740481C1C}">
                <a14:useLocalDpi xmlns:a14="http://schemas.microsoft.com/office/drawing/2010/main"/>
              </a:ext>
            </a:extLst>
          </a:blip>
          <a:srcRect/>
          <a:stretch/>
        </p:blipFill>
        <p:spPr>
          <a:xfrm flipH="1">
            <a:off x="0" y="0"/>
            <a:ext cx="4401207" cy="9753600"/>
          </a:xfrm>
          <a:prstGeom prst="rect">
            <a:avLst/>
          </a:prstGeom>
          <a:noFill/>
          <a:ln>
            <a:noFill/>
          </a:ln>
        </p:spPr>
      </p:pic>
      <p:pic>
        <p:nvPicPr>
          <p:cNvPr id="15" name="Picture 14" descr="UofT108_20110901_UTMStudentCentre_8790.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0044" y="6566531"/>
            <a:ext cx="2765575" cy="2759508"/>
          </a:xfrm>
          <a:prstGeom prst="rect">
            <a:avLst/>
          </a:prstGeom>
          <a:noFill/>
          <a:ln>
            <a:noFill/>
          </a:ln>
        </p:spPr>
      </p:pic>
      <p:pic>
        <p:nvPicPr>
          <p:cNvPr id="16" name="Picture 15" descr="UofT3763_20121019_UTMCCTBuilding_008.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0044" y="3495573"/>
            <a:ext cx="2762696" cy="2755565"/>
          </a:xfrm>
          <a:prstGeom prst="rect">
            <a:avLst/>
          </a:prstGeom>
          <a:noFill/>
          <a:ln>
            <a:noFill/>
          </a:ln>
        </p:spPr>
      </p:pic>
      <p:pic>
        <p:nvPicPr>
          <p:cNvPr id="18" name="Picture 17" descr="46-IMG_7586.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49277" y="432664"/>
            <a:ext cx="2763462" cy="2761857"/>
          </a:xfrm>
          <a:prstGeom prst="rect">
            <a:avLst/>
          </a:prstGeom>
          <a:noFill/>
          <a:ln>
            <a:noFill/>
          </a:ln>
        </p:spPr>
      </p:pic>
    </p:spTree>
    <p:extLst>
      <p:ext uri="{BB962C8B-B14F-4D97-AF65-F5344CB8AC3E}">
        <p14:creationId xmlns:p14="http://schemas.microsoft.com/office/powerpoint/2010/main" val="346111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F"/>
        </a:solidFill>
        <a:effectLst/>
      </p:bgPr>
    </p:bg>
    <p:spTree>
      <p:nvGrpSpPr>
        <p:cNvPr id="1" name=""/>
        <p:cNvGrpSpPr/>
        <p:nvPr/>
      </p:nvGrpSpPr>
      <p:grpSpPr>
        <a:xfrm>
          <a:off x="0" y="0"/>
          <a:ext cx="0" cy="0"/>
          <a:chOff x="0" y="0"/>
          <a:chExt cx="0" cy="0"/>
        </a:xfrm>
      </p:grpSpPr>
      <p:pic>
        <p:nvPicPr>
          <p:cNvPr id="9" name="Picture 2" descr="U:\~~PRODUCTION\Presentation 2015-16\Core Presentation Notes\Students Walking in Sakura Garden 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3004798" cy="97535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7552266"/>
            <a:ext cx="13004798" cy="1247184"/>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Shape 47"/>
          <p:cNvSpPr/>
          <p:nvPr/>
        </p:nvSpPr>
        <p:spPr>
          <a:xfrm>
            <a:off x="449277" y="7862604"/>
            <a:ext cx="12020334" cy="175552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SCARBOROUGH</a:t>
            </a:r>
            <a:r>
              <a:rPr lang="en-CA" sz="5000" dirty="0" smtClean="0">
                <a:solidFill>
                  <a:srgbClr val="252A48"/>
                </a:solidFill>
                <a:latin typeface="Times New Roman"/>
                <a:ea typeface="Times New Roman"/>
                <a:cs typeface="Times New Roman"/>
                <a:sym typeface="Times New Roman"/>
              </a:rPr>
              <a:t> </a:t>
            </a:r>
            <a:r>
              <a:rPr lang="en-CA" sz="5000" dirty="0" smtClean="0">
                <a:solidFill>
                  <a:srgbClr val="008BB0"/>
                </a:solidFill>
                <a:latin typeface="Times New Roman"/>
                <a:ea typeface="Times New Roman"/>
                <a:cs typeface="Times New Roman"/>
                <a:sym typeface="Times New Roman"/>
              </a:rPr>
              <a:t>CAMPUS</a:t>
            </a:r>
          </a:p>
        </p:txBody>
      </p:sp>
      <p:pic>
        <p:nvPicPr>
          <p:cNvPr id="17" name="Picture 16"/>
          <p:cNvPicPr>
            <a:picLocks noChangeAspect="1"/>
          </p:cNvPicPr>
          <p:nvPr/>
        </p:nvPicPr>
        <p:blipFill rotWithShape="1">
          <a:blip r:embed="rId4" cstate="email">
            <a:alphaModFix amt="85000"/>
            <a:extLst>
              <a:ext uri="{28A0092B-C50C-407E-A947-70E740481C1C}">
                <a14:useLocalDpi xmlns:a14="http://schemas.microsoft.com/office/drawing/2010/main"/>
              </a:ext>
            </a:extLst>
          </a:blip>
          <a:srcRect t="2021" r="75807" b="2401"/>
          <a:stretch/>
        </p:blipFill>
        <p:spPr>
          <a:xfrm>
            <a:off x="8615686" y="0"/>
            <a:ext cx="4389112" cy="9753601"/>
          </a:xfrm>
          <a:prstGeom prst="rect">
            <a:avLst/>
          </a:prstGeom>
          <a:noFill/>
          <a:ln>
            <a:noFill/>
          </a:ln>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94339" y="486779"/>
            <a:ext cx="2762695" cy="2553440"/>
          </a:xfrm>
          <a:prstGeom prst="rect">
            <a:avLst/>
          </a:prstGeom>
        </p:spPr>
      </p:pic>
      <p:pic>
        <p:nvPicPr>
          <p:cNvPr id="21" name="Picture 1"/>
          <p:cNvPicPr>
            <a:picLocks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9794340" y="3560785"/>
            <a:ext cx="2762694" cy="263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22" name="Picture 2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794338" y="6685808"/>
            <a:ext cx="2762696" cy="2734056"/>
          </a:xfrm>
          <a:prstGeom prst="rect">
            <a:avLst/>
          </a:prstGeom>
        </p:spPr>
      </p:pic>
    </p:spTree>
    <p:extLst>
      <p:ext uri="{BB962C8B-B14F-4D97-AF65-F5344CB8AC3E}">
        <p14:creationId xmlns:p14="http://schemas.microsoft.com/office/powerpoint/2010/main" val="277476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F"/>
        </a:solidFill>
        <a:effectLst/>
      </p:bgPr>
    </p:bg>
    <p:spTree>
      <p:nvGrpSpPr>
        <p:cNvPr id="1" name=""/>
        <p:cNvGrpSpPr/>
        <p:nvPr/>
      </p:nvGrpSpPr>
      <p:grpSpPr>
        <a:xfrm>
          <a:off x="0" y="0"/>
          <a:ext cx="0" cy="0"/>
          <a:chOff x="0" y="0"/>
          <a:chExt cx="0" cy="0"/>
        </a:xfrm>
      </p:grpSpPr>
      <p:pic>
        <p:nvPicPr>
          <p:cNvPr id="9" name="Picture 2" descr="U:\~~PRODUCTION\Presentation 2015-16\Core Presentation Notes\Students Walking in Sakura Garden 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3004798" cy="97535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7552266"/>
            <a:ext cx="13004798" cy="1247184"/>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Shape 47"/>
          <p:cNvSpPr/>
          <p:nvPr/>
        </p:nvSpPr>
        <p:spPr>
          <a:xfrm>
            <a:off x="449277" y="7862604"/>
            <a:ext cx="12020334" cy="175552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SCARBOROUGH</a:t>
            </a:r>
            <a:r>
              <a:rPr lang="en-CA" sz="5000" dirty="0" smtClean="0">
                <a:solidFill>
                  <a:srgbClr val="252A48"/>
                </a:solidFill>
                <a:latin typeface="Times New Roman"/>
                <a:ea typeface="Times New Roman"/>
                <a:cs typeface="Times New Roman"/>
                <a:sym typeface="Times New Roman"/>
              </a:rPr>
              <a:t> </a:t>
            </a:r>
            <a:r>
              <a:rPr lang="en-CA" sz="5000" dirty="0" smtClean="0">
                <a:solidFill>
                  <a:srgbClr val="008BB0"/>
                </a:solidFill>
                <a:latin typeface="Times New Roman"/>
                <a:ea typeface="Times New Roman"/>
                <a:cs typeface="Times New Roman"/>
                <a:sym typeface="Times New Roman"/>
              </a:rPr>
              <a:t>CAMPUS</a:t>
            </a:r>
          </a:p>
        </p:txBody>
      </p:sp>
      <p:pic>
        <p:nvPicPr>
          <p:cNvPr id="16" name="Picture 15"/>
          <p:cNvPicPr>
            <a:picLocks noChangeAspect="1"/>
          </p:cNvPicPr>
          <p:nvPr/>
        </p:nvPicPr>
        <p:blipFill rotWithShape="1">
          <a:blip r:embed="rId4" cstate="email">
            <a:alphaModFix amt="85000"/>
            <a:extLst>
              <a:ext uri="{28A0092B-C50C-407E-A947-70E740481C1C}">
                <a14:useLocalDpi xmlns:a14="http://schemas.microsoft.com/office/drawing/2010/main"/>
              </a:ext>
            </a:extLst>
          </a:blip>
          <a:srcRect t="2021" r="75807" b="2401"/>
          <a:stretch/>
        </p:blipFill>
        <p:spPr>
          <a:xfrm>
            <a:off x="8615686" y="0"/>
            <a:ext cx="4389112" cy="9753601"/>
          </a:xfrm>
          <a:prstGeom prst="rect">
            <a:avLst/>
          </a:prstGeom>
          <a:noFill/>
          <a:ln>
            <a:noFill/>
          </a:ln>
        </p:spPr>
      </p:pic>
      <p:pic>
        <p:nvPicPr>
          <p:cNvPr id="17" name="Picture 16" descr="UTSC photo 2.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792550" y="3468549"/>
            <a:ext cx="2764484" cy="2814894"/>
          </a:xfrm>
          <a:prstGeom prst="rect">
            <a:avLst/>
          </a:prstGeom>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94339" y="6591721"/>
            <a:ext cx="2762695" cy="2743652"/>
          </a:xfrm>
          <a:prstGeom prst="rect">
            <a:avLst/>
          </a:prstGeom>
        </p:spPr>
      </p:pic>
      <p:pic>
        <p:nvPicPr>
          <p:cNvPr id="20" name="Picture 8"/>
          <p:cNvPicPr>
            <a:picLocks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794339" y="432664"/>
            <a:ext cx="2785900" cy="2682906"/>
          </a:xfrm>
          <a:prstGeom prst="rect">
            <a:avLst/>
          </a:prstGeom>
          <a:noFill/>
          <a:ln>
            <a:noFill/>
          </a:ln>
          <a:extLst/>
        </p:spPr>
      </p:pic>
    </p:spTree>
    <p:extLst>
      <p:ext uri="{BB962C8B-B14F-4D97-AF65-F5344CB8AC3E}">
        <p14:creationId xmlns:p14="http://schemas.microsoft.com/office/powerpoint/2010/main" val="180883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8371"/>
            <a:ext cx="13004801" cy="9705229"/>
          </a:xfrm>
          <a:prstGeom prst="rect">
            <a:avLst/>
          </a:prstGeom>
        </p:spPr>
      </p:pic>
      <p:pic>
        <p:nvPicPr>
          <p:cNvPr id="8" name="Picture 2" descr="U:\~~PRODUCTION\Presentation 2015-16\Core Presentation Notes\Students Walking in Sakura Garden 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498319"/>
            <a:ext cx="4334933" cy="92845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b="-1"/>
          <a:stretch/>
        </p:blipFill>
        <p:spPr>
          <a:xfrm flipH="1">
            <a:off x="8669866" y="48371"/>
            <a:ext cx="4334933" cy="9734463"/>
          </a:xfrm>
          <a:prstGeom prst="rect">
            <a:avLst/>
          </a:prstGeom>
        </p:spPr>
      </p:pic>
      <p:pic>
        <p:nvPicPr>
          <p:cNvPr id="9" name="Picture 8" descr="HEADER_BAR.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8"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ONE UNIVERSITY </a:t>
            </a:r>
            <a:r>
              <a:rPr lang="en-CA" sz="5000" dirty="0" smtClean="0">
                <a:solidFill>
                  <a:srgbClr val="008BB0"/>
                </a:solidFill>
                <a:latin typeface="Times New Roman"/>
                <a:ea typeface="Times New Roman"/>
                <a:cs typeface="Times New Roman"/>
                <a:sym typeface="Times New Roman"/>
              </a:rPr>
              <a:t>THREE CAMPUSES</a:t>
            </a:r>
            <a:endParaRPr sz="5000" dirty="0">
              <a:solidFill>
                <a:srgbClr val="008BB0"/>
              </a:solidFill>
              <a:latin typeface="Times New Roman"/>
              <a:ea typeface="Times New Roman"/>
              <a:cs typeface="Times New Roman"/>
              <a:sym typeface="Times New Roman"/>
            </a:endParaRPr>
          </a:p>
        </p:txBody>
      </p:sp>
      <p:cxnSp>
        <p:nvCxnSpPr>
          <p:cNvPr id="19" name="Straight Connector 18"/>
          <p:cNvCxnSpPr/>
          <p:nvPr/>
        </p:nvCxnSpPr>
        <p:spPr>
          <a:xfrm>
            <a:off x="449277" y="1257938"/>
            <a:ext cx="10956002"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6982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93142"/>
            <a:ext cx="13014208" cy="8669866"/>
          </a:xfrm>
          <a:prstGeom prst="rect">
            <a:avLst/>
          </a:prstGeom>
        </p:spPr>
      </p:pic>
      <p:pic>
        <p:nvPicPr>
          <p:cNvPr id="7" name="Picture 6"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1"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FIRST-ENTRY </a:t>
            </a:r>
            <a:r>
              <a:rPr lang="en-CA" sz="5000" dirty="0" smtClean="0">
                <a:solidFill>
                  <a:srgbClr val="008BB0"/>
                </a:solidFill>
                <a:latin typeface="Times New Roman"/>
                <a:ea typeface="Times New Roman"/>
                <a:cs typeface="Times New Roman"/>
                <a:sym typeface="Times New Roman"/>
              </a:rPr>
              <a:t>PROGRAMS</a:t>
            </a:r>
            <a:endParaRPr sz="5000" dirty="0">
              <a:solidFill>
                <a:srgbClr val="008BB0"/>
              </a:solidFill>
              <a:latin typeface="Times New Roman"/>
              <a:ea typeface="Times New Roman"/>
              <a:cs typeface="Times New Roman"/>
              <a:sym typeface="Times New Roman"/>
            </a:endParaRPr>
          </a:p>
        </p:txBody>
      </p:sp>
      <p:cxnSp>
        <p:nvCxnSpPr>
          <p:cNvPr id="12" name="Straight Connector 11"/>
          <p:cNvCxnSpPr/>
          <p:nvPr/>
        </p:nvCxnSpPr>
        <p:spPr>
          <a:xfrm>
            <a:off x="449277" y="1257938"/>
            <a:ext cx="7654156"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03444" y="4590451"/>
            <a:ext cx="5101356" cy="4251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asted-image.pdf"/>
          <p:cNvPicPr/>
          <p:nvPr/>
        </p:nvPicPr>
        <p:blipFill rotWithShape="1">
          <a:blip r:embed="rId3" cstate="email">
            <a:extLst>
              <a:ext uri="{28A0092B-C50C-407E-A947-70E740481C1C}">
                <a14:useLocalDpi xmlns:a14="http://schemas.microsoft.com/office/drawing/2010/main"/>
              </a:ext>
            </a:extLst>
          </a:blip>
          <a:srcRect/>
          <a:stretch/>
        </p:blipFill>
        <p:spPr>
          <a:xfrm>
            <a:off x="8651790" y="1350026"/>
            <a:ext cx="4353009" cy="8417683"/>
          </a:xfrm>
          <a:prstGeom prst="rect">
            <a:avLst/>
          </a:prstGeom>
          <a:ln w="12700">
            <a:noFill/>
            <a:miter lim="400000"/>
          </a:ln>
        </p:spPr>
      </p:pic>
      <p:pic>
        <p:nvPicPr>
          <p:cNvPr id="149" name="pasted-image.pdf"/>
          <p:cNvPicPr/>
          <p:nvPr/>
        </p:nvPicPr>
        <p:blipFill rotWithShape="1">
          <a:blip r:embed="rId4" cstate="email">
            <a:extLst>
              <a:ext uri="{28A0092B-C50C-407E-A947-70E740481C1C}">
                <a14:useLocalDpi xmlns:a14="http://schemas.microsoft.com/office/drawing/2010/main"/>
              </a:ext>
            </a:extLst>
          </a:blip>
          <a:srcRect/>
          <a:stretch/>
        </p:blipFill>
        <p:spPr>
          <a:xfrm>
            <a:off x="4334933" y="1257939"/>
            <a:ext cx="4316857" cy="8495662"/>
          </a:xfrm>
          <a:prstGeom prst="rect">
            <a:avLst/>
          </a:prstGeom>
          <a:ln w="12700">
            <a:noFill/>
            <a:miter lim="400000"/>
          </a:ln>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350026"/>
            <a:ext cx="4334933" cy="8417683"/>
          </a:xfrm>
          <a:prstGeom prst="rect">
            <a:avLst/>
          </a:prstGeom>
        </p:spPr>
      </p:pic>
      <p:pic>
        <p:nvPicPr>
          <p:cNvPr id="16" name="Picture 15" descr="HEADER_BAR.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1" name="Shape 47"/>
          <p:cNvSpPr/>
          <p:nvPr/>
        </p:nvSpPr>
        <p:spPr>
          <a:xfrm>
            <a:off x="449276" y="471724"/>
            <a:ext cx="12555523"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ARTS, BUSINESS &amp; SCIENCE </a:t>
            </a:r>
            <a:r>
              <a:rPr lang="en-CA" sz="5000" dirty="0" smtClean="0">
                <a:solidFill>
                  <a:srgbClr val="008BB0"/>
                </a:solidFill>
                <a:latin typeface="Times New Roman"/>
                <a:ea typeface="Times New Roman"/>
                <a:cs typeface="Times New Roman"/>
                <a:sym typeface="Times New Roman"/>
              </a:rPr>
              <a:t>PROGRAMS</a:t>
            </a:r>
            <a:endParaRPr sz="5000" dirty="0">
              <a:solidFill>
                <a:srgbClr val="008BB0"/>
              </a:solidFill>
              <a:latin typeface="Times New Roman"/>
              <a:ea typeface="Times New Roman"/>
              <a:cs typeface="Times New Roman"/>
              <a:sym typeface="Times New Roman"/>
            </a:endParaRPr>
          </a:p>
        </p:txBody>
      </p:sp>
      <p:cxnSp>
        <p:nvCxnSpPr>
          <p:cNvPr id="12" name="Straight Connector 11"/>
          <p:cNvCxnSpPr/>
          <p:nvPr/>
        </p:nvCxnSpPr>
        <p:spPr>
          <a:xfrm>
            <a:off x="449277" y="1257938"/>
            <a:ext cx="12020334"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
        <p:nvSpPr>
          <p:cNvPr id="3" name="Rectangle 2"/>
          <p:cNvSpPr/>
          <p:nvPr/>
        </p:nvSpPr>
        <p:spPr>
          <a:xfrm>
            <a:off x="0" y="7680715"/>
            <a:ext cx="4334933" cy="1548239"/>
          </a:xfrm>
          <a:prstGeom prst="rect">
            <a:avLst/>
          </a:prstGeom>
          <a:solidFill>
            <a:srgbClr val="13B5EA">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9" name="Rectangle 18"/>
          <p:cNvSpPr/>
          <p:nvPr/>
        </p:nvSpPr>
        <p:spPr>
          <a:xfrm>
            <a:off x="8651790" y="7680715"/>
            <a:ext cx="4353009" cy="1548239"/>
          </a:xfrm>
          <a:prstGeom prst="rect">
            <a:avLst/>
          </a:prstGeom>
          <a:solidFill>
            <a:srgbClr val="E0861A">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Rectangle 17"/>
          <p:cNvSpPr/>
          <p:nvPr/>
        </p:nvSpPr>
        <p:spPr>
          <a:xfrm>
            <a:off x="4334933" y="7680715"/>
            <a:ext cx="4316857" cy="1548239"/>
          </a:xfrm>
          <a:prstGeom prst="rect">
            <a:avLst/>
          </a:prstGeom>
          <a:solidFill>
            <a:srgbClr val="FFD24F">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grpSp>
        <p:nvGrpSpPr>
          <p:cNvPr id="8" name="Group 7"/>
          <p:cNvGrpSpPr/>
          <p:nvPr/>
        </p:nvGrpSpPr>
        <p:grpSpPr>
          <a:xfrm>
            <a:off x="0" y="7967897"/>
            <a:ext cx="13004799" cy="972199"/>
            <a:chOff x="0" y="7967897"/>
            <a:chExt cx="13025968" cy="972199"/>
          </a:xfrm>
        </p:grpSpPr>
        <p:sp>
          <p:nvSpPr>
            <p:cNvPr id="17" name="Rectangle 16"/>
            <p:cNvSpPr/>
            <p:nvPr/>
          </p:nvSpPr>
          <p:spPr>
            <a:xfrm>
              <a:off x="0" y="7967897"/>
              <a:ext cx="13025968" cy="972199"/>
            </a:xfrm>
            <a:prstGeom prst="rect">
              <a:avLst/>
            </a:prstGeom>
            <a:solidFill>
              <a:schemeClr val="bg1">
                <a:alpha val="91000"/>
              </a:schemeClr>
            </a:solidFill>
            <a:ln w="12700" cap="flat">
              <a:noFill/>
              <a:miter lim="400000"/>
            </a:ln>
            <a:effectLst>
              <a:outerShdw blurRad="76200" sx="102000" sy="102000" algn="ctr"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20" name="1024px-UofT-Mi-logo.svg.png"/>
            <p:cNvPicPr/>
            <p:nvPr/>
          </p:nvPicPr>
          <p:blipFill>
            <a:blip r:embed="rId7" cstate="email">
              <a:extLst>
                <a:ext uri="{28A0092B-C50C-407E-A947-70E740481C1C}">
                  <a14:useLocalDpi xmlns:a14="http://schemas.microsoft.com/office/drawing/2010/main"/>
                </a:ext>
              </a:extLst>
            </a:blip>
            <a:stretch>
              <a:fillRect/>
            </a:stretch>
          </p:blipFill>
          <p:spPr>
            <a:xfrm>
              <a:off x="1281540" y="8047520"/>
              <a:ext cx="1780120" cy="811832"/>
            </a:xfrm>
            <a:prstGeom prst="rect">
              <a:avLst/>
            </a:prstGeom>
            <a:ln w="12700">
              <a:miter lim="400000"/>
            </a:ln>
          </p:spPr>
        </p:pic>
        <p:pic>
          <p:nvPicPr>
            <p:cNvPr id="21" name="UofT-Sc-logo.svg.png"/>
            <p:cNvPicPr/>
            <p:nvPr/>
          </p:nvPicPr>
          <p:blipFill>
            <a:blip r:embed="rId8" cstate="email">
              <a:extLst>
                <a:ext uri="{28A0092B-C50C-407E-A947-70E740481C1C}">
                  <a14:useLocalDpi xmlns:a14="http://schemas.microsoft.com/office/drawing/2010/main"/>
                </a:ext>
              </a:extLst>
            </a:blip>
            <a:stretch>
              <a:fillRect/>
            </a:stretch>
          </p:blipFill>
          <p:spPr>
            <a:xfrm>
              <a:off x="9924476" y="8047520"/>
              <a:ext cx="1852308" cy="811832"/>
            </a:xfrm>
            <a:prstGeom prst="rect">
              <a:avLst/>
            </a:prstGeom>
            <a:ln w="12700">
              <a:miter lim="400000"/>
            </a:ln>
          </p:spPr>
        </p:pic>
        <p:pic>
          <p:nvPicPr>
            <p:cNvPr id="22" name="Picture 21" descr="UOT_LOGO_FAC_ART.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75806" y="8100408"/>
              <a:ext cx="3216784" cy="72067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9"/>
                                        </p:tgtEl>
                                        <p:attrNameLst>
                                          <p:attrName>style.visibility</p:attrName>
                                        </p:attrNameLst>
                                      </p:cBhvr>
                                      <p:to>
                                        <p:strVal val="visible"/>
                                      </p:to>
                                    </p:set>
                                    <p:animEffect transition="in" filter="fade">
                                      <p:cBhvr>
                                        <p:cTn id="14" dur="500"/>
                                        <p:tgtEl>
                                          <p:spTgt spid="14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asted-image.pdf"/>
          <p:cNvPicPr/>
          <p:nvPr/>
        </p:nvPicPr>
        <p:blipFill rotWithShape="1">
          <a:blip r:embed="rId3" cstate="email">
            <a:extLst>
              <a:ext uri="{28A0092B-C50C-407E-A947-70E740481C1C}">
                <a14:useLocalDpi xmlns:a14="http://schemas.microsoft.com/office/drawing/2010/main"/>
              </a:ext>
            </a:extLst>
          </a:blip>
          <a:srcRect/>
          <a:stretch/>
        </p:blipFill>
        <p:spPr>
          <a:xfrm>
            <a:off x="8822273" y="1257938"/>
            <a:ext cx="4182525" cy="8507758"/>
          </a:xfrm>
          <a:prstGeom prst="rect">
            <a:avLst/>
          </a:prstGeom>
          <a:ln w="12700">
            <a:miter lim="400000"/>
          </a:ln>
        </p:spPr>
      </p:pic>
      <p:pic>
        <p:nvPicPr>
          <p:cNvPr id="17" name="pasted-image.pdf"/>
          <p:cNvPicPr/>
          <p:nvPr/>
        </p:nvPicPr>
        <p:blipFill rotWithShape="1">
          <a:blip r:embed="rId4" cstate="email">
            <a:extLst>
              <a:ext uri="{28A0092B-C50C-407E-A947-70E740481C1C}">
                <a14:useLocalDpi xmlns:a14="http://schemas.microsoft.com/office/drawing/2010/main"/>
              </a:ext>
            </a:extLst>
          </a:blip>
          <a:srcRect t="-1519"/>
          <a:stretch/>
        </p:blipFill>
        <p:spPr>
          <a:xfrm>
            <a:off x="4172664" y="1257938"/>
            <a:ext cx="4649610" cy="8507757"/>
          </a:xfrm>
          <a:prstGeom prst="rect">
            <a:avLst/>
          </a:prstGeom>
          <a:ln w="12700">
            <a:miter lim="400000"/>
          </a:ln>
        </p:spPr>
      </p:pic>
      <p:pic>
        <p:nvPicPr>
          <p:cNvPr id="16" name="pasted-image.pdf"/>
          <p:cNvPicPr/>
          <p:nvPr/>
        </p:nvPicPr>
        <p:blipFill rotWithShape="1">
          <a:blip r:embed="rId5" cstate="email">
            <a:extLst>
              <a:ext uri="{28A0092B-C50C-407E-A947-70E740481C1C}">
                <a14:useLocalDpi xmlns:a14="http://schemas.microsoft.com/office/drawing/2010/main"/>
              </a:ext>
            </a:extLst>
          </a:blip>
          <a:srcRect l="3799" t="17" r="5465" b="3962"/>
          <a:stretch/>
        </p:blipFill>
        <p:spPr>
          <a:xfrm>
            <a:off x="0" y="1584526"/>
            <a:ext cx="4334933" cy="8181170"/>
          </a:xfrm>
          <a:prstGeom prst="rect">
            <a:avLst/>
          </a:prstGeom>
          <a:ln w="12700">
            <a:miter lim="400000"/>
          </a:ln>
        </p:spPr>
      </p:pic>
      <p:pic>
        <p:nvPicPr>
          <p:cNvPr id="24" name="Picture 23" descr="HEADER_BAR.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8" name="Rectangle 17"/>
          <p:cNvSpPr/>
          <p:nvPr/>
        </p:nvSpPr>
        <p:spPr>
          <a:xfrm>
            <a:off x="4334933" y="7680715"/>
            <a:ext cx="4316857" cy="1548239"/>
          </a:xfrm>
          <a:prstGeom prst="rect">
            <a:avLst/>
          </a:prstGeom>
          <a:solidFill>
            <a:srgbClr val="FFD24F">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9" name="Rectangle 18"/>
          <p:cNvSpPr/>
          <p:nvPr/>
        </p:nvSpPr>
        <p:spPr>
          <a:xfrm>
            <a:off x="8651789" y="7680715"/>
            <a:ext cx="4370415" cy="1548239"/>
          </a:xfrm>
          <a:prstGeom prst="rect">
            <a:avLst/>
          </a:prstGeom>
          <a:solidFill>
            <a:srgbClr val="E0861A">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 name="Rectangle 2"/>
          <p:cNvSpPr/>
          <p:nvPr/>
        </p:nvSpPr>
        <p:spPr>
          <a:xfrm>
            <a:off x="0" y="7680715"/>
            <a:ext cx="4334933" cy="1548239"/>
          </a:xfrm>
          <a:prstGeom prst="rect">
            <a:avLst/>
          </a:prstGeom>
          <a:solidFill>
            <a:srgbClr val="13B5EA">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Shape 47"/>
          <p:cNvSpPr/>
          <p:nvPr/>
        </p:nvSpPr>
        <p:spPr>
          <a:xfrm>
            <a:off x="449276" y="471724"/>
            <a:ext cx="12555523"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ARTS</a:t>
            </a:r>
            <a:endParaRPr sz="5000" dirty="0">
              <a:solidFill>
                <a:srgbClr val="022052"/>
              </a:solidFill>
              <a:latin typeface="Times New Roman"/>
              <a:ea typeface="Times New Roman"/>
              <a:cs typeface="Times New Roman"/>
              <a:sym typeface="Times New Roman"/>
            </a:endParaRPr>
          </a:p>
        </p:txBody>
      </p:sp>
      <p:cxnSp>
        <p:nvCxnSpPr>
          <p:cNvPr id="12" name="Straight Connector 11"/>
          <p:cNvCxnSpPr/>
          <p:nvPr/>
        </p:nvCxnSpPr>
        <p:spPr>
          <a:xfrm>
            <a:off x="449277" y="1257938"/>
            <a:ext cx="1643102"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
        <p:nvSpPr>
          <p:cNvPr id="15" name="Rectangle 14"/>
          <p:cNvSpPr/>
          <p:nvPr/>
        </p:nvSpPr>
        <p:spPr>
          <a:xfrm>
            <a:off x="0" y="7967897"/>
            <a:ext cx="13004800" cy="972199"/>
          </a:xfrm>
          <a:prstGeom prst="rect">
            <a:avLst/>
          </a:prstGeom>
          <a:solidFill>
            <a:schemeClr val="bg1">
              <a:alpha val="91000"/>
            </a:schemeClr>
          </a:solidFill>
          <a:ln w="12700" cap="flat">
            <a:noFill/>
            <a:miter lim="400000"/>
          </a:ln>
          <a:effectLst>
            <a:outerShdw blurRad="76200" sx="102000" sy="102000" algn="ctr"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21" name="1024px-UofT-Mi-logo.svg.png"/>
          <p:cNvPicPr/>
          <p:nvPr/>
        </p:nvPicPr>
        <p:blipFill>
          <a:blip r:embed="rId7" cstate="email">
            <a:extLst>
              <a:ext uri="{28A0092B-C50C-407E-A947-70E740481C1C}">
                <a14:useLocalDpi xmlns:a14="http://schemas.microsoft.com/office/drawing/2010/main"/>
              </a:ext>
            </a:extLst>
          </a:blip>
          <a:stretch>
            <a:fillRect/>
          </a:stretch>
        </p:blipFill>
        <p:spPr>
          <a:xfrm>
            <a:off x="1281540" y="8047520"/>
            <a:ext cx="1780120" cy="811832"/>
          </a:xfrm>
          <a:prstGeom prst="rect">
            <a:avLst/>
          </a:prstGeom>
          <a:ln w="12700">
            <a:miter lim="400000"/>
          </a:ln>
        </p:spPr>
      </p:pic>
      <p:pic>
        <p:nvPicPr>
          <p:cNvPr id="22" name="UofT-Sc-logo.svg.png"/>
          <p:cNvPicPr/>
          <p:nvPr/>
        </p:nvPicPr>
        <p:blipFill>
          <a:blip r:embed="rId8" cstate="email">
            <a:extLst>
              <a:ext uri="{28A0092B-C50C-407E-A947-70E740481C1C}">
                <a14:useLocalDpi xmlns:a14="http://schemas.microsoft.com/office/drawing/2010/main"/>
              </a:ext>
            </a:extLst>
          </a:blip>
          <a:stretch>
            <a:fillRect/>
          </a:stretch>
        </p:blipFill>
        <p:spPr>
          <a:xfrm>
            <a:off x="9924476" y="8047520"/>
            <a:ext cx="1852308" cy="811832"/>
          </a:xfrm>
          <a:prstGeom prst="rect">
            <a:avLst/>
          </a:prstGeom>
          <a:ln w="12700">
            <a:miter lim="400000"/>
          </a:ln>
        </p:spPr>
      </p:pic>
      <p:pic>
        <p:nvPicPr>
          <p:cNvPr id="23" name="Picture 22" descr="UOT_LOGO_FAC_ART.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75806" y="8100408"/>
            <a:ext cx="3216784" cy="720678"/>
          </a:xfrm>
          <a:prstGeom prst="rect">
            <a:avLst/>
          </a:prstGeom>
        </p:spPr>
      </p:pic>
    </p:spTree>
    <p:extLst>
      <p:ext uri="{BB962C8B-B14F-4D97-AF65-F5344CB8AC3E}">
        <p14:creationId xmlns:p14="http://schemas.microsoft.com/office/powerpoint/2010/main" val="125561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1724"/>
            <a:ext cx="13004800" cy="9281876"/>
          </a:xfrm>
          <a:prstGeom prst="rect">
            <a:avLst/>
          </a:prstGeom>
          <a:solidFill>
            <a:srgbClr val="02205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descr="HEADER_BAR.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pic>
        <p:nvPicPr>
          <p:cNvPr id="247" name="UOT2006_map1.png"/>
          <p:cNvPicPr/>
          <p:nvPr/>
        </p:nvPicPr>
        <p:blipFill>
          <a:blip r:embed="rId4" cstate="email">
            <a:extLst>
              <a:ext uri="{28A0092B-C50C-407E-A947-70E740481C1C}">
                <a14:useLocalDpi xmlns:a14="http://schemas.microsoft.com/office/drawing/2010/main"/>
              </a:ext>
            </a:extLst>
          </a:blip>
          <a:stretch>
            <a:fillRect/>
          </a:stretch>
        </p:blipFill>
        <p:spPr>
          <a:xfrm>
            <a:off x="630672" y="1260220"/>
            <a:ext cx="11701525" cy="8771580"/>
          </a:xfrm>
          <a:prstGeom prst="rect">
            <a:avLst/>
          </a:prstGeom>
          <a:ln w="12700">
            <a:miter lim="400000"/>
          </a:ln>
        </p:spPr>
      </p:pic>
      <p:sp>
        <p:nvSpPr>
          <p:cNvPr id="6"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CANADA</a:t>
            </a:r>
            <a:endParaRPr sz="5000" dirty="0">
              <a:solidFill>
                <a:srgbClr val="008BB0"/>
              </a:solidFill>
              <a:latin typeface="Times New Roman"/>
              <a:ea typeface="Times New Roman"/>
              <a:cs typeface="Times New Roman"/>
              <a:sym typeface="Times New Roman"/>
            </a:endParaRPr>
          </a:p>
        </p:txBody>
      </p:sp>
      <p:cxnSp>
        <p:nvCxnSpPr>
          <p:cNvPr id="7" name="Straight Connector 6"/>
          <p:cNvCxnSpPr/>
          <p:nvPr/>
        </p:nvCxnSpPr>
        <p:spPr>
          <a:xfrm>
            <a:off x="449277" y="1257938"/>
            <a:ext cx="2755812"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5084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asted-image.pdf"/>
          <p:cNvPicPr/>
          <p:nvPr/>
        </p:nvPicPr>
        <p:blipFill rotWithShape="1">
          <a:blip r:embed="rId3" cstate="email">
            <a:extLst>
              <a:ext uri="{28A0092B-C50C-407E-A947-70E740481C1C}">
                <a14:useLocalDpi xmlns:a14="http://schemas.microsoft.com/office/drawing/2010/main"/>
              </a:ext>
            </a:extLst>
          </a:blip>
          <a:srcRect l="8563" t="2189" r="-1535" b="1934"/>
          <a:stretch/>
        </p:blipFill>
        <p:spPr>
          <a:xfrm>
            <a:off x="4233136" y="1447800"/>
            <a:ext cx="4595977" cy="8317895"/>
          </a:xfrm>
          <a:prstGeom prst="rect">
            <a:avLst/>
          </a:prstGeom>
          <a:ln w="12700">
            <a:miter lim="400000"/>
          </a:ln>
        </p:spPr>
      </p:pic>
      <p:pic>
        <p:nvPicPr>
          <p:cNvPr id="20" name="Picture 19" descr="3-IMG_5699.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44368" y="1524000"/>
            <a:ext cx="4360432" cy="8241696"/>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247788"/>
            <a:ext cx="4334934" cy="8532467"/>
          </a:xfrm>
          <a:prstGeom prst="rect">
            <a:avLst/>
          </a:prstGeom>
        </p:spPr>
      </p:pic>
      <p:pic>
        <p:nvPicPr>
          <p:cNvPr id="17" name="Picture 16" descr="HEADER_BAR.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8" name="Rectangle 17"/>
          <p:cNvSpPr/>
          <p:nvPr/>
        </p:nvSpPr>
        <p:spPr>
          <a:xfrm>
            <a:off x="4334933" y="7680715"/>
            <a:ext cx="4316857" cy="1548239"/>
          </a:xfrm>
          <a:prstGeom prst="rect">
            <a:avLst/>
          </a:prstGeom>
          <a:solidFill>
            <a:srgbClr val="FFD24F">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9" name="Rectangle 18"/>
          <p:cNvSpPr/>
          <p:nvPr/>
        </p:nvSpPr>
        <p:spPr>
          <a:xfrm>
            <a:off x="8651790" y="7680715"/>
            <a:ext cx="4353010" cy="1548239"/>
          </a:xfrm>
          <a:prstGeom prst="rect">
            <a:avLst/>
          </a:prstGeom>
          <a:solidFill>
            <a:srgbClr val="E0861A">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 name="Rectangle 2"/>
          <p:cNvSpPr/>
          <p:nvPr/>
        </p:nvSpPr>
        <p:spPr>
          <a:xfrm>
            <a:off x="0" y="7680715"/>
            <a:ext cx="4334933" cy="1548239"/>
          </a:xfrm>
          <a:prstGeom prst="rect">
            <a:avLst/>
          </a:prstGeom>
          <a:solidFill>
            <a:srgbClr val="13B5EA">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 name="Rectangle 1"/>
          <p:cNvSpPr/>
          <p:nvPr/>
        </p:nvSpPr>
        <p:spPr>
          <a:xfrm>
            <a:off x="0" y="7967897"/>
            <a:ext cx="13004800" cy="972199"/>
          </a:xfrm>
          <a:prstGeom prst="rect">
            <a:avLst/>
          </a:prstGeom>
          <a:solidFill>
            <a:schemeClr val="bg1">
              <a:alpha val="91000"/>
            </a:schemeClr>
          </a:solidFill>
          <a:ln w="12700" cap="flat">
            <a:noFill/>
            <a:miter lim="400000"/>
          </a:ln>
          <a:effectLst>
            <a:outerShdw blurRad="76200" sx="102000" sy="102000" algn="ctr"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47"/>
          <p:cNvSpPr/>
          <p:nvPr/>
        </p:nvSpPr>
        <p:spPr>
          <a:xfrm>
            <a:off x="449276" y="471724"/>
            <a:ext cx="12555523"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BUSINESS</a:t>
            </a:r>
            <a:endParaRPr sz="5000" dirty="0">
              <a:solidFill>
                <a:srgbClr val="022052"/>
              </a:solidFill>
              <a:latin typeface="Times New Roman"/>
              <a:ea typeface="Times New Roman"/>
              <a:cs typeface="Times New Roman"/>
              <a:sym typeface="Times New Roman"/>
            </a:endParaRPr>
          </a:p>
        </p:txBody>
      </p:sp>
      <p:cxnSp>
        <p:nvCxnSpPr>
          <p:cNvPr id="12" name="Straight Connector 11"/>
          <p:cNvCxnSpPr/>
          <p:nvPr/>
        </p:nvCxnSpPr>
        <p:spPr>
          <a:xfrm>
            <a:off x="449277" y="1257938"/>
            <a:ext cx="2961422"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pic>
        <p:nvPicPr>
          <p:cNvPr id="153" name="1024px-UofT-Mi-logo.svg.png"/>
          <p:cNvPicPr/>
          <p:nvPr/>
        </p:nvPicPr>
        <p:blipFill>
          <a:blip r:embed="rId7" cstate="email">
            <a:extLst>
              <a:ext uri="{28A0092B-C50C-407E-A947-70E740481C1C}">
                <a14:useLocalDpi xmlns:a14="http://schemas.microsoft.com/office/drawing/2010/main"/>
              </a:ext>
            </a:extLst>
          </a:blip>
          <a:stretch>
            <a:fillRect/>
          </a:stretch>
        </p:blipFill>
        <p:spPr>
          <a:xfrm>
            <a:off x="1281540" y="8047520"/>
            <a:ext cx="1780120" cy="811832"/>
          </a:xfrm>
          <a:prstGeom prst="rect">
            <a:avLst/>
          </a:prstGeom>
          <a:ln w="12700">
            <a:miter lim="400000"/>
          </a:ln>
        </p:spPr>
      </p:pic>
      <p:pic>
        <p:nvPicPr>
          <p:cNvPr id="154" name="UofT-Sc-logo.svg.png"/>
          <p:cNvPicPr/>
          <p:nvPr/>
        </p:nvPicPr>
        <p:blipFill>
          <a:blip r:embed="rId8" cstate="email">
            <a:extLst>
              <a:ext uri="{28A0092B-C50C-407E-A947-70E740481C1C}">
                <a14:useLocalDpi xmlns:a14="http://schemas.microsoft.com/office/drawing/2010/main"/>
              </a:ext>
            </a:extLst>
          </a:blip>
          <a:stretch>
            <a:fillRect/>
          </a:stretch>
        </p:blipFill>
        <p:spPr>
          <a:xfrm>
            <a:off x="9924476" y="8047520"/>
            <a:ext cx="1852308" cy="811832"/>
          </a:xfrm>
          <a:prstGeom prst="rect">
            <a:avLst/>
          </a:prstGeom>
          <a:ln w="12700">
            <a:miter lim="400000"/>
          </a:ln>
        </p:spPr>
      </p:pic>
      <p:pic>
        <p:nvPicPr>
          <p:cNvPr id="16" name="Picture 15" descr="UOT_LOGO_FAC_ART.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75806" y="8100408"/>
            <a:ext cx="3216784" cy="720678"/>
          </a:xfrm>
          <a:prstGeom prst="rect">
            <a:avLst/>
          </a:prstGeom>
        </p:spPr>
      </p:pic>
    </p:spTree>
    <p:extLst>
      <p:ext uri="{BB962C8B-B14F-4D97-AF65-F5344CB8AC3E}">
        <p14:creationId xmlns:p14="http://schemas.microsoft.com/office/powerpoint/2010/main" val="140814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22913" y="1415189"/>
            <a:ext cx="4081886" cy="8338410"/>
          </a:xfrm>
          <a:prstGeom prst="rect">
            <a:avLst/>
          </a:prstGeom>
        </p:spPr>
      </p:pic>
      <p:pic>
        <p:nvPicPr>
          <p:cNvPr id="22" name="Picture 21" descr="IMGP032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63811" y="1415189"/>
            <a:ext cx="4859102" cy="8338410"/>
          </a:xfrm>
          <a:prstGeom prst="rect">
            <a:avLst/>
          </a:prstGeom>
        </p:spPr>
      </p:pic>
      <p:pic>
        <p:nvPicPr>
          <p:cNvPr id="20" name="Picture 1"/>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1415189"/>
            <a:ext cx="4341814" cy="833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sp>
        <p:nvSpPr>
          <p:cNvPr id="10" name="Rectangle 9"/>
          <p:cNvSpPr/>
          <p:nvPr/>
        </p:nvSpPr>
        <p:spPr>
          <a:xfrm>
            <a:off x="4334933" y="7680715"/>
            <a:ext cx="4587980" cy="1548239"/>
          </a:xfrm>
          <a:prstGeom prst="rect">
            <a:avLst/>
          </a:prstGeom>
          <a:solidFill>
            <a:srgbClr val="FFD24F">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Rectangle 10"/>
          <p:cNvSpPr/>
          <p:nvPr/>
        </p:nvSpPr>
        <p:spPr>
          <a:xfrm>
            <a:off x="8922912" y="7680715"/>
            <a:ext cx="4081887" cy="1548239"/>
          </a:xfrm>
          <a:prstGeom prst="rect">
            <a:avLst/>
          </a:prstGeom>
          <a:solidFill>
            <a:srgbClr val="E0861A">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Rectangle 11"/>
          <p:cNvSpPr/>
          <p:nvPr/>
        </p:nvSpPr>
        <p:spPr>
          <a:xfrm>
            <a:off x="0" y="7680715"/>
            <a:ext cx="4334933" cy="1548239"/>
          </a:xfrm>
          <a:prstGeom prst="rect">
            <a:avLst/>
          </a:prstGeom>
          <a:solidFill>
            <a:srgbClr val="13B5EA">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3" name="Rectangle 22"/>
          <p:cNvSpPr/>
          <p:nvPr/>
        </p:nvSpPr>
        <p:spPr>
          <a:xfrm>
            <a:off x="0" y="7967897"/>
            <a:ext cx="13004799" cy="972199"/>
          </a:xfrm>
          <a:prstGeom prst="rect">
            <a:avLst/>
          </a:prstGeom>
          <a:solidFill>
            <a:schemeClr val="bg1">
              <a:alpha val="91000"/>
            </a:schemeClr>
          </a:solidFill>
          <a:ln w="12700" cap="flat">
            <a:noFill/>
            <a:miter lim="400000"/>
          </a:ln>
          <a:effectLst>
            <a:outerShdw blurRad="76200" sx="102000" sy="102000" algn="ctr"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24" name="1024px-UofT-Mi-logo.svg.png"/>
          <p:cNvPicPr/>
          <p:nvPr/>
        </p:nvPicPr>
        <p:blipFill>
          <a:blip r:embed="rId6" cstate="email">
            <a:extLst>
              <a:ext uri="{28A0092B-C50C-407E-A947-70E740481C1C}">
                <a14:useLocalDpi xmlns:a14="http://schemas.microsoft.com/office/drawing/2010/main"/>
              </a:ext>
            </a:extLst>
          </a:blip>
          <a:stretch>
            <a:fillRect/>
          </a:stretch>
        </p:blipFill>
        <p:spPr>
          <a:xfrm>
            <a:off x="1281540" y="8047520"/>
            <a:ext cx="1780120" cy="811832"/>
          </a:xfrm>
          <a:prstGeom prst="rect">
            <a:avLst/>
          </a:prstGeom>
          <a:ln w="12700">
            <a:miter lim="400000"/>
          </a:ln>
        </p:spPr>
      </p:pic>
      <p:pic>
        <p:nvPicPr>
          <p:cNvPr id="25" name="UofT-Sc-logo.svg.png"/>
          <p:cNvPicPr/>
          <p:nvPr/>
        </p:nvPicPr>
        <p:blipFill>
          <a:blip r:embed="rId7" cstate="email">
            <a:extLst>
              <a:ext uri="{28A0092B-C50C-407E-A947-70E740481C1C}">
                <a14:useLocalDpi xmlns:a14="http://schemas.microsoft.com/office/drawing/2010/main"/>
              </a:ext>
            </a:extLst>
          </a:blip>
          <a:stretch>
            <a:fillRect/>
          </a:stretch>
        </p:blipFill>
        <p:spPr>
          <a:xfrm>
            <a:off x="9924476" y="8047520"/>
            <a:ext cx="1852308" cy="811832"/>
          </a:xfrm>
          <a:prstGeom prst="rect">
            <a:avLst/>
          </a:prstGeom>
          <a:ln w="12700">
            <a:miter lim="400000"/>
          </a:ln>
        </p:spPr>
      </p:pic>
      <p:pic>
        <p:nvPicPr>
          <p:cNvPr id="26" name="Picture 25" descr="UOT_LOGO_FAC_AR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75806" y="8100408"/>
            <a:ext cx="3216784" cy="720678"/>
          </a:xfrm>
          <a:prstGeom prst="rect">
            <a:avLst/>
          </a:prstGeom>
        </p:spPr>
      </p:pic>
      <p:pic>
        <p:nvPicPr>
          <p:cNvPr id="16" name="Picture 15" descr="HEADER_BAR.pn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4" name="Shape 47"/>
          <p:cNvSpPr/>
          <p:nvPr/>
        </p:nvSpPr>
        <p:spPr>
          <a:xfrm>
            <a:off x="449276" y="471724"/>
            <a:ext cx="12555523"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SCIENCES</a:t>
            </a:r>
            <a:endParaRPr sz="5000" dirty="0">
              <a:solidFill>
                <a:srgbClr val="022052"/>
              </a:solidFill>
              <a:latin typeface="Times New Roman"/>
              <a:ea typeface="Times New Roman"/>
              <a:cs typeface="Times New Roman"/>
              <a:sym typeface="Times New Roman"/>
            </a:endParaRPr>
          </a:p>
        </p:txBody>
      </p:sp>
      <p:cxnSp>
        <p:nvCxnSpPr>
          <p:cNvPr id="15" name="Straight Connector 14"/>
          <p:cNvCxnSpPr/>
          <p:nvPr/>
        </p:nvCxnSpPr>
        <p:spPr>
          <a:xfrm>
            <a:off x="449277" y="1257938"/>
            <a:ext cx="2961422"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22244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asted-image.pdf"/>
          <p:cNvPicPr/>
          <p:nvPr/>
        </p:nvPicPr>
        <p:blipFill rotWithShape="1">
          <a:blip r:embed="rId3" cstate="email">
            <a:extLst>
              <a:ext uri="{28A0092B-C50C-407E-A947-70E740481C1C}">
                <a14:useLocalDpi xmlns:a14="http://schemas.microsoft.com/office/drawing/2010/main"/>
              </a:ext>
            </a:extLst>
          </a:blip>
          <a:srcRect/>
          <a:stretch/>
        </p:blipFill>
        <p:spPr>
          <a:xfrm>
            <a:off x="4170004" y="987706"/>
            <a:ext cx="4685432" cy="8786045"/>
          </a:xfrm>
          <a:prstGeom prst="rect">
            <a:avLst/>
          </a:prstGeom>
          <a:ln w="12700">
            <a:miter lim="400000"/>
          </a:ln>
        </p:spPr>
      </p:pic>
      <p:pic>
        <p:nvPicPr>
          <p:cNvPr id="16" name="Picture 15" descr="UofT4950_20110207_MyrnaSimpson_33.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62081" y="1566291"/>
            <a:ext cx="4342718" cy="8207460"/>
          </a:xfrm>
          <a:prstGeom prst="rect">
            <a:avLst/>
          </a:prstGeom>
        </p:spPr>
      </p:pic>
      <p:pic>
        <p:nvPicPr>
          <p:cNvPr id="24"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 y="1474740"/>
            <a:ext cx="4341814" cy="829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3" name="Picture 12" descr="HEADER_BAR.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27" name="Rectangle 26"/>
          <p:cNvSpPr/>
          <p:nvPr/>
        </p:nvSpPr>
        <p:spPr>
          <a:xfrm>
            <a:off x="0" y="7680715"/>
            <a:ext cx="13033026" cy="1548239"/>
          </a:xfrm>
          <a:prstGeom prst="rect">
            <a:avLst/>
          </a:prstGeom>
          <a:solidFill>
            <a:srgbClr val="FFD24F">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3" name="Rectangle 32"/>
          <p:cNvSpPr/>
          <p:nvPr/>
        </p:nvSpPr>
        <p:spPr>
          <a:xfrm>
            <a:off x="0" y="7967897"/>
            <a:ext cx="13033026" cy="972199"/>
          </a:xfrm>
          <a:prstGeom prst="rect">
            <a:avLst/>
          </a:prstGeom>
          <a:solidFill>
            <a:schemeClr val="bg1">
              <a:alpha val="91000"/>
            </a:schemeClr>
          </a:solidFill>
          <a:ln w="12700" cap="flat">
            <a:noFill/>
            <a:miter lim="400000"/>
          </a:ln>
          <a:effectLst>
            <a:outerShdw blurRad="76200" sx="102000" sy="102000" algn="ctr"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Shape 47"/>
          <p:cNvSpPr/>
          <p:nvPr/>
        </p:nvSpPr>
        <p:spPr>
          <a:xfrm>
            <a:off x="449276" y="471724"/>
            <a:ext cx="12555523"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ENGINEERING</a:t>
            </a:r>
            <a:endParaRPr sz="5000" dirty="0">
              <a:solidFill>
                <a:srgbClr val="022052"/>
              </a:solidFill>
              <a:latin typeface="Times New Roman"/>
              <a:ea typeface="Times New Roman"/>
              <a:cs typeface="Times New Roman"/>
              <a:sym typeface="Times New Roman"/>
            </a:endParaRPr>
          </a:p>
        </p:txBody>
      </p:sp>
      <p:cxnSp>
        <p:nvCxnSpPr>
          <p:cNvPr id="15" name="Straight Connector 14"/>
          <p:cNvCxnSpPr/>
          <p:nvPr/>
        </p:nvCxnSpPr>
        <p:spPr>
          <a:xfrm>
            <a:off x="449277" y="1257938"/>
            <a:ext cx="4279741"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
        <p:nvSpPr>
          <p:cNvPr id="17" name="Shape 220"/>
          <p:cNvSpPr/>
          <p:nvPr/>
        </p:nvSpPr>
        <p:spPr>
          <a:xfrm>
            <a:off x="-1" y="7967896"/>
            <a:ext cx="4341813" cy="9721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defRPr sz="1800" spc="0">
                <a:solidFill>
                  <a:srgbClr val="000000"/>
                </a:solidFill>
              </a:defRPr>
            </a:pPr>
            <a:r>
              <a:rPr lang="en-CA" sz="2000" spc="-22" dirty="0" smtClean="0">
                <a:solidFill>
                  <a:srgbClr val="252A48"/>
                </a:solidFill>
                <a:latin typeface="Times New Roman"/>
                <a:cs typeface="Times New Roman"/>
              </a:rPr>
              <a:t>CORE 8</a:t>
            </a:r>
            <a:endParaRPr lang="en-CA" sz="2000" spc="-22" dirty="0">
              <a:solidFill>
                <a:srgbClr val="252A48"/>
              </a:solidFill>
              <a:latin typeface="Times New Roman"/>
              <a:cs typeface="Times New Roman"/>
            </a:endParaRPr>
          </a:p>
        </p:txBody>
      </p:sp>
      <p:sp>
        <p:nvSpPr>
          <p:cNvPr id="18" name="Shape 222"/>
          <p:cNvSpPr/>
          <p:nvPr/>
        </p:nvSpPr>
        <p:spPr>
          <a:xfrm>
            <a:off x="4341812" y="7967895"/>
            <a:ext cx="4320269" cy="9721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defRPr sz="1800" spc="0">
                <a:solidFill>
                  <a:srgbClr val="000000"/>
                </a:solidFill>
              </a:defRPr>
            </a:pPr>
            <a:r>
              <a:rPr lang="en-CA" sz="2000" spc="-22" dirty="0" smtClean="0">
                <a:solidFill>
                  <a:srgbClr val="252A48"/>
                </a:solidFill>
                <a:latin typeface="Times New Roman"/>
                <a:cs typeface="Times New Roman"/>
              </a:rPr>
              <a:t>GENERAL FIRST YEAR</a:t>
            </a:r>
            <a:endParaRPr lang="en-CA" sz="2000" spc="-22" dirty="0">
              <a:solidFill>
                <a:srgbClr val="252A48"/>
              </a:solidFill>
              <a:latin typeface="Times New Roman"/>
              <a:cs typeface="Times New Roman"/>
            </a:endParaRPr>
          </a:p>
        </p:txBody>
      </p:sp>
      <p:sp>
        <p:nvSpPr>
          <p:cNvPr id="19" name="Shape 224"/>
          <p:cNvSpPr/>
          <p:nvPr/>
        </p:nvSpPr>
        <p:spPr>
          <a:xfrm>
            <a:off x="8662081" y="7967894"/>
            <a:ext cx="4370945" cy="9721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defRPr sz="1800" spc="0">
                <a:solidFill>
                  <a:srgbClr val="000000"/>
                </a:solidFill>
              </a:defRPr>
            </a:pPr>
            <a:r>
              <a:rPr lang="en-CA" sz="2000" spc="-22" dirty="0" smtClean="0">
                <a:solidFill>
                  <a:srgbClr val="252A48"/>
                </a:solidFill>
                <a:latin typeface="Times New Roman"/>
                <a:cs typeface="Times New Roman"/>
              </a:rPr>
              <a:t>ENGINEERING SCIENCE</a:t>
            </a:r>
            <a:endParaRPr lang="en-CA" sz="2000" spc="-22" dirty="0">
              <a:solidFill>
                <a:srgbClr val="252A48"/>
              </a:solidFill>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asted-image.pdf"/>
          <p:cNvPicPr/>
          <p:nvPr/>
        </p:nvPicPr>
        <p:blipFill rotWithShape="1">
          <a:blip r:embed="rId3" cstate="email">
            <a:extLst>
              <a:ext uri="{28A0092B-C50C-407E-A947-70E740481C1C}">
                <a14:useLocalDpi xmlns:a14="http://schemas.microsoft.com/office/drawing/2010/main"/>
              </a:ext>
            </a:extLst>
          </a:blip>
          <a:srcRect/>
          <a:stretch/>
        </p:blipFill>
        <p:spPr>
          <a:xfrm>
            <a:off x="4170004" y="987706"/>
            <a:ext cx="4685432" cy="8786045"/>
          </a:xfrm>
          <a:prstGeom prst="rect">
            <a:avLst/>
          </a:prstGeom>
          <a:ln w="12700">
            <a:miter lim="400000"/>
          </a:ln>
        </p:spPr>
      </p:pic>
      <p:pic>
        <p:nvPicPr>
          <p:cNvPr id="24"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 y="1474740"/>
            <a:ext cx="4341814" cy="829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8" name="Picture 7" descr="UofT4950_20110207_MyrnaSimpson_33.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662081" y="1566291"/>
            <a:ext cx="4342718" cy="8207460"/>
          </a:xfrm>
          <a:prstGeom prst="rect">
            <a:avLst/>
          </a:prstGeom>
        </p:spPr>
      </p:pic>
      <p:pic>
        <p:nvPicPr>
          <p:cNvPr id="13" name="Picture 12" descr="HEADER_BAR.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20" name="Rectangle 19"/>
          <p:cNvSpPr/>
          <p:nvPr/>
        </p:nvSpPr>
        <p:spPr>
          <a:xfrm>
            <a:off x="0" y="4594245"/>
            <a:ext cx="4341812" cy="4343400"/>
          </a:xfrm>
          <a:prstGeom prst="rect">
            <a:avLst/>
          </a:prstGeom>
          <a:solidFill>
            <a:schemeClr val="bg1">
              <a:alpha val="91000"/>
            </a:schemeClr>
          </a:solidFill>
          <a:ln w="12700" cap="flat">
            <a:noFill/>
            <a:miter lim="400000"/>
          </a:ln>
          <a:effectLst>
            <a:outerShdw blurRad="76200" sx="102000" sy="102000" algn="ctr"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7" name="Rectangle 26"/>
          <p:cNvSpPr/>
          <p:nvPr/>
        </p:nvSpPr>
        <p:spPr>
          <a:xfrm>
            <a:off x="0" y="7680715"/>
            <a:ext cx="13004799" cy="1548239"/>
          </a:xfrm>
          <a:prstGeom prst="rect">
            <a:avLst/>
          </a:prstGeom>
          <a:solidFill>
            <a:srgbClr val="FFD24F">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3" name="Rectangle 32"/>
          <p:cNvSpPr/>
          <p:nvPr/>
        </p:nvSpPr>
        <p:spPr>
          <a:xfrm>
            <a:off x="0" y="7967897"/>
            <a:ext cx="13004800" cy="972199"/>
          </a:xfrm>
          <a:prstGeom prst="rect">
            <a:avLst/>
          </a:prstGeom>
          <a:solidFill>
            <a:schemeClr val="bg1">
              <a:alpha val="91000"/>
            </a:schemeClr>
          </a:solidFill>
          <a:ln w="12700" cap="flat">
            <a:noFill/>
            <a:miter lim="400000"/>
          </a:ln>
          <a:effectLst>
            <a:outerShdw blurRad="76200" sx="102000" sy="102000" algn="ctr"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Shape 47"/>
          <p:cNvSpPr/>
          <p:nvPr/>
        </p:nvSpPr>
        <p:spPr>
          <a:xfrm>
            <a:off x="449276" y="471724"/>
            <a:ext cx="12555523" cy="128139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ENGINEERING</a:t>
            </a:r>
            <a:endParaRPr sz="5000" dirty="0">
              <a:solidFill>
                <a:srgbClr val="022052"/>
              </a:solidFill>
              <a:latin typeface="Times New Roman"/>
              <a:ea typeface="Times New Roman"/>
              <a:cs typeface="Times New Roman"/>
              <a:sym typeface="Times New Roman"/>
            </a:endParaRPr>
          </a:p>
        </p:txBody>
      </p:sp>
      <p:cxnSp>
        <p:nvCxnSpPr>
          <p:cNvPr id="15" name="Straight Connector 14"/>
          <p:cNvCxnSpPr/>
          <p:nvPr/>
        </p:nvCxnSpPr>
        <p:spPr>
          <a:xfrm>
            <a:off x="449277" y="1257938"/>
            <a:ext cx="4279741"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
        <p:nvSpPr>
          <p:cNvPr id="17" name="Shape 220"/>
          <p:cNvSpPr/>
          <p:nvPr/>
        </p:nvSpPr>
        <p:spPr>
          <a:xfrm>
            <a:off x="-1" y="7967896"/>
            <a:ext cx="4341813" cy="9721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defRPr sz="1800" spc="0">
                <a:solidFill>
                  <a:srgbClr val="000000"/>
                </a:solidFill>
              </a:defRPr>
            </a:pPr>
            <a:r>
              <a:rPr lang="en-CA" sz="2000" spc="-22" dirty="0" smtClean="0">
                <a:solidFill>
                  <a:srgbClr val="252A48"/>
                </a:solidFill>
                <a:latin typeface="Times New Roman"/>
                <a:cs typeface="Times New Roman"/>
              </a:rPr>
              <a:t>CORE 8</a:t>
            </a:r>
            <a:endParaRPr lang="en-CA" sz="2000" spc="-22" dirty="0">
              <a:solidFill>
                <a:srgbClr val="252A48"/>
              </a:solidFill>
              <a:latin typeface="Times New Roman"/>
              <a:cs typeface="Times New Roman"/>
            </a:endParaRPr>
          </a:p>
        </p:txBody>
      </p:sp>
      <p:sp>
        <p:nvSpPr>
          <p:cNvPr id="18" name="Shape 222"/>
          <p:cNvSpPr/>
          <p:nvPr/>
        </p:nvSpPr>
        <p:spPr>
          <a:xfrm>
            <a:off x="4341812" y="7967895"/>
            <a:ext cx="4320269" cy="9721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defRPr sz="1800" spc="0">
                <a:solidFill>
                  <a:srgbClr val="000000"/>
                </a:solidFill>
              </a:defRPr>
            </a:pPr>
            <a:r>
              <a:rPr lang="en-CA" sz="2000" spc="-22" dirty="0" smtClean="0">
                <a:solidFill>
                  <a:srgbClr val="252A48"/>
                </a:solidFill>
                <a:latin typeface="Times New Roman"/>
                <a:cs typeface="Times New Roman"/>
              </a:rPr>
              <a:t>GENERAL FIRST YEAR</a:t>
            </a:r>
            <a:endParaRPr lang="en-CA" sz="2000" spc="-22" dirty="0">
              <a:solidFill>
                <a:srgbClr val="252A48"/>
              </a:solidFill>
              <a:latin typeface="Times New Roman"/>
              <a:cs typeface="Times New Roman"/>
            </a:endParaRPr>
          </a:p>
        </p:txBody>
      </p:sp>
      <p:sp>
        <p:nvSpPr>
          <p:cNvPr id="19" name="Shape 224"/>
          <p:cNvSpPr/>
          <p:nvPr/>
        </p:nvSpPr>
        <p:spPr>
          <a:xfrm>
            <a:off x="8662081" y="7967894"/>
            <a:ext cx="4370945" cy="9721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defRPr sz="1800" spc="0">
                <a:solidFill>
                  <a:srgbClr val="000000"/>
                </a:solidFill>
              </a:defRPr>
            </a:pPr>
            <a:r>
              <a:rPr lang="en-CA" sz="2000" spc="-22" dirty="0" smtClean="0">
                <a:solidFill>
                  <a:srgbClr val="252A48"/>
                </a:solidFill>
                <a:latin typeface="Times New Roman"/>
                <a:cs typeface="Times New Roman"/>
              </a:rPr>
              <a:t>ENGINEERING SCIENCE</a:t>
            </a:r>
            <a:endParaRPr lang="en-CA" sz="2000" spc="-22" dirty="0">
              <a:solidFill>
                <a:srgbClr val="252A48"/>
              </a:solidFill>
              <a:latin typeface="Times New Roman"/>
              <a:cs typeface="Times New Roman"/>
            </a:endParaRPr>
          </a:p>
        </p:txBody>
      </p:sp>
      <p:sp>
        <p:nvSpPr>
          <p:cNvPr id="21" name="Shape 220"/>
          <p:cNvSpPr/>
          <p:nvPr/>
        </p:nvSpPr>
        <p:spPr>
          <a:xfrm>
            <a:off x="-2" y="4594245"/>
            <a:ext cx="4341813" cy="30864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lnSpc>
                <a:spcPct val="100000"/>
              </a:lnSpc>
              <a:defRPr sz="1800" spc="0">
                <a:solidFill>
                  <a:srgbClr val="000000"/>
                </a:solidFill>
              </a:defRPr>
            </a:pPr>
            <a:r>
              <a:rPr lang="en-CA" sz="2000" spc="-22" dirty="0" smtClean="0">
                <a:solidFill>
                  <a:srgbClr val="252A48"/>
                </a:solidFill>
                <a:latin typeface="Times New Roman"/>
                <a:cs typeface="Times New Roman"/>
              </a:rPr>
              <a:t>CHEMICAL</a:t>
            </a:r>
          </a:p>
          <a:p>
            <a:pPr lvl="0">
              <a:lnSpc>
                <a:spcPct val="100000"/>
              </a:lnSpc>
              <a:defRPr sz="1800" spc="0">
                <a:solidFill>
                  <a:srgbClr val="000000"/>
                </a:solidFill>
              </a:defRPr>
            </a:pPr>
            <a:r>
              <a:rPr lang="en-CA" sz="2000" dirty="0" smtClean="0">
                <a:solidFill>
                  <a:srgbClr val="252A48"/>
                </a:solidFill>
                <a:latin typeface="Times New Roman"/>
                <a:cs typeface="Times New Roman"/>
              </a:rPr>
              <a:t>CIVIL</a:t>
            </a:r>
          </a:p>
          <a:p>
            <a:pPr lvl="0">
              <a:lnSpc>
                <a:spcPct val="100000"/>
              </a:lnSpc>
              <a:defRPr sz="1800" spc="0">
                <a:solidFill>
                  <a:srgbClr val="000000"/>
                </a:solidFill>
              </a:defRPr>
            </a:pPr>
            <a:r>
              <a:rPr lang="en-CA" sz="2000" spc="-22" dirty="0" smtClean="0">
                <a:solidFill>
                  <a:srgbClr val="252A48"/>
                </a:solidFill>
                <a:latin typeface="Times New Roman"/>
                <a:cs typeface="Times New Roman"/>
              </a:rPr>
              <a:t>COMPUTER</a:t>
            </a:r>
          </a:p>
          <a:p>
            <a:pPr lvl="0">
              <a:lnSpc>
                <a:spcPct val="100000"/>
              </a:lnSpc>
              <a:defRPr sz="1800" spc="0">
                <a:solidFill>
                  <a:srgbClr val="000000"/>
                </a:solidFill>
              </a:defRPr>
            </a:pPr>
            <a:r>
              <a:rPr lang="en-CA" sz="2000" dirty="0" smtClean="0">
                <a:solidFill>
                  <a:srgbClr val="252A48"/>
                </a:solidFill>
                <a:latin typeface="Times New Roman"/>
                <a:cs typeface="Times New Roman"/>
              </a:rPr>
              <a:t>ELECTRICAL</a:t>
            </a:r>
          </a:p>
          <a:p>
            <a:pPr lvl="0">
              <a:lnSpc>
                <a:spcPct val="100000"/>
              </a:lnSpc>
              <a:defRPr sz="1800" spc="0">
                <a:solidFill>
                  <a:srgbClr val="000000"/>
                </a:solidFill>
              </a:defRPr>
            </a:pPr>
            <a:r>
              <a:rPr lang="en-CA" sz="2000" dirty="0" smtClean="0">
                <a:solidFill>
                  <a:srgbClr val="252A48"/>
                </a:solidFill>
                <a:latin typeface="Times New Roman"/>
                <a:cs typeface="Times New Roman"/>
              </a:rPr>
              <a:t>INDUSTRIAL</a:t>
            </a:r>
          </a:p>
          <a:p>
            <a:pPr lvl="0">
              <a:lnSpc>
                <a:spcPct val="100000"/>
              </a:lnSpc>
              <a:defRPr sz="1800" spc="0">
                <a:solidFill>
                  <a:srgbClr val="000000"/>
                </a:solidFill>
              </a:defRPr>
            </a:pPr>
            <a:r>
              <a:rPr lang="en-CA" sz="2000" spc="-22" dirty="0" smtClean="0">
                <a:solidFill>
                  <a:srgbClr val="252A48"/>
                </a:solidFill>
                <a:latin typeface="Times New Roman"/>
                <a:cs typeface="Times New Roman"/>
              </a:rPr>
              <a:t>MATERIALS</a:t>
            </a:r>
          </a:p>
          <a:p>
            <a:pPr lvl="0">
              <a:lnSpc>
                <a:spcPct val="100000"/>
              </a:lnSpc>
              <a:defRPr sz="1800" spc="0">
                <a:solidFill>
                  <a:srgbClr val="000000"/>
                </a:solidFill>
              </a:defRPr>
            </a:pPr>
            <a:r>
              <a:rPr lang="en-CA" sz="2000" dirty="0" smtClean="0">
                <a:solidFill>
                  <a:srgbClr val="252A48"/>
                </a:solidFill>
                <a:latin typeface="Times New Roman"/>
                <a:cs typeface="Times New Roman"/>
              </a:rPr>
              <a:t>MECHANICAL</a:t>
            </a:r>
          </a:p>
          <a:p>
            <a:pPr lvl="0">
              <a:lnSpc>
                <a:spcPct val="100000"/>
              </a:lnSpc>
              <a:defRPr sz="1800" spc="0">
                <a:solidFill>
                  <a:srgbClr val="000000"/>
                </a:solidFill>
              </a:defRPr>
            </a:pPr>
            <a:r>
              <a:rPr lang="en-CA" sz="2000" spc="-22" dirty="0" smtClean="0">
                <a:solidFill>
                  <a:srgbClr val="252A48"/>
                </a:solidFill>
                <a:latin typeface="Times New Roman"/>
                <a:cs typeface="Times New Roman"/>
              </a:rPr>
              <a:t>MINERAL</a:t>
            </a:r>
            <a:endParaRPr lang="en-CA" sz="2000" spc="-22" dirty="0">
              <a:solidFill>
                <a:srgbClr val="252A48"/>
              </a:solidFill>
              <a:latin typeface="Times New Roman"/>
              <a:cs typeface="Times New Roman"/>
            </a:endParaRPr>
          </a:p>
        </p:txBody>
      </p:sp>
    </p:spTree>
    <p:extLst>
      <p:ext uri="{BB962C8B-B14F-4D97-AF65-F5344CB8AC3E}">
        <p14:creationId xmlns:p14="http://schemas.microsoft.com/office/powerpoint/2010/main" val="14236100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p:cNvPicPr>
            <a:picLocks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007447" y="1257938"/>
            <a:ext cx="4847989" cy="86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20"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054100"/>
            <a:ext cx="4341813"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 name="Picture 7" descr="UofT4950_20110207_MyrnaSimpson_33.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76192" y="1566291"/>
            <a:ext cx="4342718" cy="8207460"/>
          </a:xfrm>
          <a:prstGeom prst="rect">
            <a:avLst/>
          </a:prstGeom>
        </p:spPr>
      </p:pic>
      <p:pic>
        <p:nvPicPr>
          <p:cNvPr id="13" name="Picture 12" descr="HEADER_BAR.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27" name="Rectangle 26"/>
          <p:cNvSpPr/>
          <p:nvPr/>
        </p:nvSpPr>
        <p:spPr>
          <a:xfrm>
            <a:off x="0" y="7680715"/>
            <a:ext cx="13033026" cy="1548239"/>
          </a:xfrm>
          <a:prstGeom prst="rect">
            <a:avLst/>
          </a:prstGeom>
          <a:solidFill>
            <a:srgbClr val="FFD24F">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3" name="Rectangle 32"/>
          <p:cNvSpPr/>
          <p:nvPr/>
        </p:nvSpPr>
        <p:spPr>
          <a:xfrm>
            <a:off x="0" y="7967897"/>
            <a:ext cx="13033026" cy="972199"/>
          </a:xfrm>
          <a:prstGeom prst="rect">
            <a:avLst/>
          </a:prstGeom>
          <a:solidFill>
            <a:schemeClr val="bg1">
              <a:alpha val="91000"/>
            </a:schemeClr>
          </a:solidFill>
          <a:ln w="12700" cap="flat">
            <a:noFill/>
            <a:miter lim="400000"/>
          </a:ln>
          <a:effectLst>
            <a:outerShdw blurRad="76200" sx="102000" sy="102000" algn="ctr"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Shape 47"/>
          <p:cNvSpPr/>
          <p:nvPr/>
        </p:nvSpPr>
        <p:spPr>
          <a:xfrm>
            <a:off x="449276" y="471724"/>
            <a:ext cx="12555523"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ENGINEERING</a:t>
            </a:r>
            <a:endParaRPr sz="5000" dirty="0">
              <a:solidFill>
                <a:srgbClr val="022052"/>
              </a:solidFill>
              <a:latin typeface="Times New Roman"/>
              <a:ea typeface="Times New Roman"/>
              <a:cs typeface="Times New Roman"/>
              <a:sym typeface="Times New Roman"/>
            </a:endParaRPr>
          </a:p>
        </p:txBody>
      </p:sp>
      <p:cxnSp>
        <p:nvCxnSpPr>
          <p:cNvPr id="15" name="Straight Connector 14"/>
          <p:cNvCxnSpPr/>
          <p:nvPr/>
        </p:nvCxnSpPr>
        <p:spPr>
          <a:xfrm>
            <a:off x="449277" y="1257938"/>
            <a:ext cx="4279741"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
        <p:nvSpPr>
          <p:cNvPr id="17" name="Shape 220"/>
          <p:cNvSpPr/>
          <p:nvPr/>
        </p:nvSpPr>
        <p:spPr>
          <a:xfrm>
            <a:off x="-1" y="7967896"/>
            <a:ext cx="4341813" cy="9721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defRPr sz="1800" spc="0">
                <a:solidFill>
                  <a:srgbClr val="000000"/>
                </a:solidFill>
              </a:defRPr>
            </a:pPr>
            <a:r>
              <a:rPr lang="en-CA" sz="2000" spc="-22" dirty="0" smtClean="0">
                <a:solidFill>
                  <a:srgbClr val="252A48"/>
                </a:solidFill>
                <a:latin typeface="Times New Roman"/>
                <a:cs typeface="Times New Roman"/>
              </a:rPr>
              <a:t>DESIGN</a:t>
            </a:r>
            <a:endParaRPr lang="en-CA" sz="2000" spc="-22" dirty="0">
              <a:solidFill>
                <a:srgbClr val="252A48"/>
              </a:solidFill>
              <a:latin typeface="Times New Roman"/>
              <a:cs typeface="Times New Roman"/>
            </a:endParaRPr>
          </a:p>
        </p:txBody>
      </p:sp>
      <p:sp>
        <p:nvSpPr>
          <p:cNvPr id="18" name="Shape 222"/>
          <p:cNvSpPr/>
          <p:nvPr/>
        </p:nvSpPr>
        <p:spPr>
          <a:xfrm>
            <a:off x="4341812" y="7967895"/>
            <a:ext cx="4320269" cy="9721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defRPr sz="1800" spc="0">
                <a:solidFill>
                  <a:srgbClr val="000000"/>
                </a:solidFill>
              </a:defRPr>
            </a:pPr>
            <a:r>
              <a:rPr lang="en-CA" sz="2000" spc="-22" dirty="0" smtClean="0">
                <a:solidFill>
                  <a:srgbClr val="252A48"/>
                </a:solidFill>
                <a:latin typeface="Times New Roman"/>
                <a:cs typeface="Times New Roman"/>
              </a:rPr>
              <a:t>ENGINEERING MINORS</a:t>
            </a:r>
            <a:endParaRPr lang="en-CA" sz="2000" spc="-22" dirty="0">
              <a:solidFill>
                <a:srgbClr val="252A48"/>
              </a:solidFill>
              <a:latin typeface="Times New Roman"/>
              <a:cs typeface="Times New Roman"/>
            </a:endParaRPr>
          </a:p>
        </p:txBody>
      </p:sp>
      <p:sp>
        <p:nvSpPr>
          <p:cNvPr id="19" name="Shape 224"/>
          <p:cNvSpPr/>
          <p:nvPr/>
        </p:nvSpPr>
        <p:spPr>
          <a:xfrm>
            <a:off x="8662081" y="7967894"/>
            <a:ext cx="4370945" cy="9721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defRPr sz="1800" spc="0">
                <a:solidFill>
                  <a:srgbClr val="000000"/>
                </a:solidFill>
              </a:defRPr>
            </a:pPr>
            <a:r>
              <a:rPr lang="en-CA" sz="2000" spc="-22" dirty="0" smtClean="0">
                <a:solidFill>
                  <a:srgbClr val="252A48"/>
                </a:solidFill>
                <a:latin typeface="Times New Roman"/>
                <a:cs typeface="Times New Roman"/>
              </a:rPr>
              <a:t>ENGINEERING SCIENCE</a:t>
            </a:r>
            <a:endParaRPr lang="en-CA" sz="2000" spc="-22" dirty="0">
              <a:solidFill>
                <a:srgbClr val="252A48"/>
              </a:solidFill>
              <a:latin typeface="Times New Roman"/>
              <a:cs typeface="Times New Roman"/>
            </a:endParaRPr>
          </a:p>
        </p:txBody>
      </p:sp>
    </p:spTree>
    <p:extLst>
      <p:ext uri="{BB962C8B-B14F-4D97-AF65-F5344CB8AC3E}">
        <p14:creationId xmlns:p14="http://schemas.microsoft.com/office/powerpoint/2010/main" val="80239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90885" y="1257938"/>
            <a:ext cx="4741205" cy="849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051800"/>
            <a:ext cx="4341813" cy="8733734"/>
          </a:xfrm>
          <a:prstGeom prst="rect">
            <a:avLst/>
          </a:prstGeom>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8662082" y="1663701"/>
            <a:ext cx="4342718" cy="808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3" name="Picture 12" descr="HEADER_BAR.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4" name="Rectangle 13"/>
          <p:cNvSpPr/>
          <p:nvPr/>
        </p:nvSpPr>
        <p:spPr>
          <a:xfrm>
            <a:off x="1" y="7680715"/>
            <a:ext cx="13004800" cy="1548239"/>
          </a:xfrm>
          <a:prstGeom prst="rect">
            <a:avLst/>
          </a:prstGeom>
          <a:solidFill>
            <a:srgbClr val="FFD24F">
              <a:alpha val="85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0" name="Rectangle 19"/>
          <p:cNvSpPr/>
          <p:nvPr/>
        </p:nvSpPr>
        <p:spPr>
          <a:xfrm>
            <a:off x="0" y="7967897"/>
            <a:ext cx="13004800" cy="972199"/>
          </a:xfrm>
          <a:prstGeom prst="rect">
            <a:avLst/>
          </a:prstGeom>
          <a:solidFill>
            <a:schemeClr val="bg1">
              <a:alpha val="91000"/>
            </a:schemeClr>
          </a:solidFill>
          <a:ln w="12700" cap="flat">
            <a:noFill/>
            <a:miter lim="400000"/>
          </a:ln>
          <a:effectLst>
            <a:outerShdw blurRad="76200" sx="102000" sy="102000" algn="ctr"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00" name="Shape 200"/>
          <p:cNvSpPr/>
          <p:nvPr/>
        </p:nvSpPr>
        <p:spPr>
          <a:xfrm>
            <a:off x="-12700" y="7906008"/>
            <a:ext cx="4354513" cy="106011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457200">
              <a:defRPr sz="2500" spc="-25">
                <a:solidFill>
                  <a:srgbClr val="003F76"/>
                </a:solidFill>
                <a:latin typeface="Verdana"/>
                <a:ea typeface="Verdana"/>
                <a:cs typeface="Verdana"/>
                <a:sym typeface="Verdana"/>
              </a:defRPr>
            </a:lvl1pPr>
          </a:lstStyle>
          <a:p>
            <a:pPr lvl="0">
              <a:defRPr sz="1800" spc="0">
                <a:solidFill>
                  <a:srgbClr val="000000"/>
                </a:solidFill>
              </a:defRPr>
            </a:pPr>
            <a:r>
              <a:rPr lang="en-US" sz="2000" spc="-25" dirty="0" smtClean="0">
                <a:solidFill>
                  <a:srgbClr val="003F76"/>
                </a:solidFill>
                <a:latin typeface="Times New Roman"/>
                <a:cs typeface="Times New Roman"/>
              </a:rPr>
              <a:t>ARCHITECTURAL </a:t>
            </a:r>
            <a:br>
              <a:rPr lang="en-US" sz="2000" spc="-25" dirty="0" smtClean="0">
                <a:solidFill>
                  <a:srgbClr val="003F76"/>
                </a:solidFill>
                <a:latin typeface="Times New Roman"/>
                <a:cs typeface="Times New Roman"/>
              </a:rPr>
            </a:br>
            <a:r>
              <a:rPr lang="en-US" sz="2000" spc="-25" dirty="0" smtClean="0">
                <a:solidFill>
                  <a:srgbClr val="003F76"/>
                </a:solidFill>
                <a:latin typeface="Times New Roman"/>
                <a:cs typeface="Times New Roman"/>
              </a:rPr>
              <a:t>&amp; VISUAL STUDIES</a:t>
            </a:r>
            <a:endParaRPr lang="en-US" sz="2000" spc="-25" dirty="0">
              <a:solidFill>
                <a:srgbClr val="003F76"/>
              </a:solidFill>
              <a:latin typeface="Times New Roman"/>
              <a:cs typeface="Times New Roman"/>
            </a:endParaRPr>
          </a:p>
        </p:txBody>
      </p:sp>
      <p:sp>
        <p:nvSpPr>
          <p:cNvPr id="201" name="Shape 201"/>
          <p:cNvSpPr/>
          <p:nvPr/>
        </p:nvSpPr>
        <p:spPr>
          <a:xfrm>
            <a:off x="4341813" y="7906007"/>
            <a:ext cx="4309976" cy="106011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457200">
              <a:defRPr sz="2500" spc="-25">
                <a:solidFill>
                  <a:srgbClr val="003F76"/>
                </a:solidFill>
                <a:latin typeface="Verdana"/>
                <a:ea typeface="Verdana"/>
                <a:cs typeface="Verdana"/>
                <a:sym typeface="Verdana"/>
              </a:defRPr>
            </a:lvl1pPr>
          </a:lstStyle>
          <a:p>
            <a:pPr lvl="0">
              <a:defRPr sz="1800" spc="0">
                <a:solidFill>
                  <a:srgbClr val="000000"/>
                </a:solidFill>
              </a:defRPr>
            </a:pPr>
            <a:r>
              <a:rPr lang="en-US" sz="2000" spc="-25" dirty="0" smtClean="0">
                <a:solidFill>
                  <a:srgbClr val="003F76"/>
                </a:solidFill>
                <a:latin typeface="Times New Roman"/>
                <a:cs typeface="Times New Roman"/>
              </a:rPr>
              <a:t>KINESIOLOGY </a:t>
            </a:r>
            <a:br>
              <a:rPr lang="en-US" sz="2000" spc="-25" dirty="0" smtClean="0">
                <a:solidFill>
                  <a:srgbClr val="003F76"/>
                </a:solidFill>
                <a:latin typeface="Times New Roman"/>
                <a:cs typeface="Times New Roman"/>
              </a:rPr>
            </a:br>
            <a:r>
              <a:rPr lang="en-US" sz="2000" spc="-25" dirty="0" smtClean="0">
                <a:solidFill>
                  <a:srgbClr val="003F76"/>
                </a:solidFill>
                <a:latin typeface="Times New Roman"/>
                <a:cs typeface="Times New Roman"/>
              </a:rPr>
              <a:t>&amp; PHYSICAL EDUCATION</a:t>
            </a:r>
            <a:endParaRPr lang="en-US" sz="2000" spc="-25" dirty="0">
              <a:solidFill>
                <a:srgbClr val="003F76"/>
              </a:solidFill>
              <a:latin typeface="Times New Roman"/>
              <a:cs typeface="Times New Roman"/>
            </a:endParaRPr>
          </a:p>
        </p:txBody>
      </p:sp>
      <p:sp>
        <p:nvSpPr>
          <p:cNvPr id="202" name="Shape 202"/>
          <p:cNvSpPr/>
          <p:nvPr/>
        </p:nvSpPr>
        <p:spPr>
          <a:xfrm>
            <a:off x="8662082" y="7906007"/>
            <a:ext cx="4360122" cy="106011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457200">
              <a:defRPr sz="2500" spc="-25">
                <a:solidFill>
                  <a:srgbClr val="003F76"/>
                </a:solidFill>
                <a:latin typeface="Verdana"/>
                <a:ea typeface="Verdana"/>
                <a:cs typeface="Verdana"/>
                <a:sym typeface="Verdana"/>
              </a:defRPr>
            </a:lvl1pPr>
          </a:lstStyle>
          <a:p>
            <a:pPr lvl="0">
              <a:defRPr sz="1800" spc="0">
                <a:solidFill>
                  <a:srgbClr val="000000"/>
                </a:solidFill>
              </a:defRPr>
            </a:pPr>
            <a:r>
              <a:rPr lang="en-US" sz="2000" spc="-25" dirty="0" smtClean="0">
                <a:solidFill>
                  <a:srgbClr val="003F76"/>
                </a:solidFill>
                <a:latin typeface="Times New Roman"/>
                <a:cs typeface="Times New Roman"/>
              </a:rPr>
              <a:t>MUSIC</a:t>
            </a:r>
            <a:endParaRPr lang="en-US" sz="2000" spc="-25" dirty="0">
              <a:solidFill>
                <a:srgbClr val="003F76"/>
              </a:solidFill>
              <a:latin typeface="Times New Roman"/>
              <a:cs typeface="Times New Roman"/>
            </a:endParaRPr>
          </a:p>
        </p:txBody>
      </p:sp>
      <p:sp>
        <p:nvSpPr>
          <p:cNvPr id="18"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SPECIALIZED</a:t>
            </a:r>
            <a:r>
              <a:rPr lang="en-CA" sz="5000" dirty="0" smtClean="0">
                <a:solidFill>
                  <a:srgbClr val="252A48"/>
                </a:solidFill>
                <a:latin typeface="Times New Roman"/>
                <a:ea typeface="Times New Roman"/>
                <a:cs typeface="Times New Roman"/>
                <a:sym typeface="Times New Roman"/>
              </a:rPr>
              <a:t> </a:t>
            </a:r>
            <a:r>
              <a:rPr lang="en-CA" sz="5000" dirty="0" smtClean="0">
                <a:solidFill>
                  <a:srgbClr val="008BB0"/>
                </a:solidFill>
                <a:latin typeface="Times New Roman"/>
                <a:ea typeface="Times New Roman"/>
                <a:cs typeface="Times New Roman"/>
                <a:sym typeface="Times New Roman"/>
              </a:rPr>
              <a:t>PROGRAMS</a:t>
            </a:r>
            <a:endParaRPr sz="5000" dirty="0">
              <a:solidFill>
                <a:srgbClr val="008BB0"/>
              </a:solidFill>
              <a:latin typeface="Times New Roman"/>
              <a:ea typeface="Times New Roman"/>
              <a:cs typeface="Times New Roman"/>
              <a:sym typeface="Times New Roman"/>
            </a:endParaRPr>
          </a:p>
        </p:txBody>
      </p:sp>
      <p:cxnSp>
        <p:nvCxnSpPr>
          <p:cNvPr id="19" name="Straight Connector 18"/>
          <p:cNvCxnSpPr/>
          <p:nvPr/>
        </p:nvCxnSpPr>
        <p:spPr>
          <a:xfrm>
            <a:off x="449277" y="1257938"/>
            <a:ext cx="7654156"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408132" cy="9765696"/>
          </a:xfrm>
          <a:prstGeom prst="rect">
            <a:avLst/>
          </a:prstGeom>
        </p:spPr>
      </p:pic>
      <p:pic>
        <p:nvPicPr>
          <p:cNvPr id="11" name="UOT2003_Crest_WHITE.png"/>
          <p:cNvPicPr/>
          <p:nvPr/>
        </p:nvPicPr>
        <p:blipFill rotWithShape="1">
          <a:blip r:embed="rId4" cstate="email">
            <a:alphaModFix amt="70000"/>
            <a:extLst>
              <a:ext uri="{28A0092B-C50C-407E-A947-70E740481C1C}">
                <a14:useLocalDpi xmlns:a14="http://schemas.microsoft.com/office/drawing/2010/main"/>
              </a:ext>
            </a:extLst>
          </a:blip>
          <a:srcRect t="-1"/>
          <a:stretch/>
        </p:blipFill>
        <p:spPr>
          <a:xfrm>
            <a:off x="1384892" y="2456430"/>
            <a:ext cx="6382257" cy="7309266"/>
          </a:xfrm>
          <a:prstGeom prst="rect">
            <a:avLst/>
          </a:prstGeom>
          <a:ln w="12700">
            <a:miter lim="400000"/>
          </a:ln>
        </p:spPr>
      </p:pic>
      <p:pic>
        <p:nvPicPr>
          <p:cNvPr id="6" name="Picture 5" descr="WHITE_HEADER.png"/>
          <p:cNvPicPr>
            <a:picLocks noChangeAspect="1"/>
          </p:cNvPicPr>
          <p:nvPr/>
        </p:nvPicPr>
        <p:blipFill rotWithShape="1">
          <a:blip r:embed="rId5" cstate="email">
            <a:extLst>
              <a:ext uri="{28A0092B-C50C-407E-A947-70E740481C1C}">
                <a14:useLocalDpi xmlns:a14="http://schemas.microsoft.com/office/drawing/2010/main"/>
              </a:ext>
            </a:extLst>
          </a:blip>
          <a:srcRect t="-20787"/>
          <a:stretch/>
        </p:blipFill>
        <p:spPr>
          <a:xfrm rot="5400000">
            <a:off x="3061315" y="3949062"/>
            <a:ext cx="9753600" cy="1855476"/>
          </a:xfrm>
          <a:prstGeom prst="rect">
            <a:avLst/>
          </a:prstGeom>
        </p:spPr>
      </p:pic>
      <p:cxnSp>
        <p:nvCxnSpPr>
          <p:cNvPr id="8" name="Straight Connector 7"/>
          <p:cNvCxnSpPr/>
          <p:nvPr/>
        </p:nvCxnSpPr>
        <p:spPr>
          <a:xfrm>
            <a:off x="7759051" y="6263056"/>
            <a:ext cx="4599856"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
        <p:nvSpPr>
          <p:cNvPr id="7" name="Shape 47"/>
          <p:cNvSpPr/>
          <p:nvPr/>
        </p:nvSpPr>
        <p:spPr>
          <a:xfrm>
            <a:off x="7759051" y="3461771"/>
            <a:ext cx="5023189" cy="3616362"/>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7200" dirty="0" smtClean="0">
                <a:solidFill>
                  <a:srgbClr val="022052"/>
                </a:solidFill>
                <a:latin typeface="Times New Roman"/>
                <a:ea typeface="Times New Roman"/>
                <a:cs typeface="Times New Roman"/>
                <a:sym typeface="Times New Roman"/>
              </a:rPr>
              <a:t>FIRST-</a:t>
            </a:r>
          </a:p>
          <a:p>
            <a:pPr lvl="0" algn="l" defTabSz="457200">
              <a:lnSpc>
                <a:spcPct val="80000"/>
              </a:lnSpc>
              <a:defRPr sz="1800"/>
            </a:pPr>
            <a:r>
              <a:rPr lang="en-CA" sz="7200" dirty="0" smtClean="0">
                <a:solidFill>
                  <a:srgbClr val="022052"/>
                </a:solidFill>
                <a:latin typeface="Times New Roman"/>
                <a:ea typeface="Times New Roman"/>
                <a:cs typeface="Times New Roman"/>
                <a:sym typeface="Times New Roman"/>
              </a:rPr>
              <a:t>YEAR </a:t>
            </a:r>
            <a:r>
              <a:rPr lang="en-CA" sz="7200" dirty="0" smtClean="0">
                <a:solidFill>
                  <a:srgbClr val="008BB0"/>
                </a:solidFill>
                <a:latin typeface="Times New Roman"/>
                <a:ea typeface="Times New Roman"/>
                <a:cs typeface="Times New Roman"/>
                <a:sym typeface="Times New Roman"/>
              </a:rPr>
              <a:t>LEARNING</a:t>
            </a:r>
            <a:endParaRPr sz="7200" dirty="0">
              <a:solidFill>
                <a:srgbClr val="008BB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p:cNvPicPr>
            <a:picLocks noChangeArrowheads="1"/>
          </p:cNvPicPr>
          <p:nvPr/>
        </p:nvPicPr>
        <p:blipFill rotWithShape="1">
          <a:blip r:embed="rId3" cstate="email">
            <a:extLst>
              <a:ext uri="{28A0092B-C50C-407E-A947-70E740481C1C}">
                <a14:useLocalDpi xmlns:a14="http://schemas.microsoft.com/office/drawing/2010/main"/>
              </a:ext>
            </a:extLst>
          </a:blip>
          <a:srcRect t="3506" b="-153"/>
          <a:stretch/>
        </p:blipFill>
        <p:spPr bwMode="auto">
          <a:xfrm>
            <a:off x="-137928" y="1388533"/>
            <a:ext cx="13221558" cy="853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23" name="Picture 22"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pic>
        <p:nvPicPr>
          <p:cNvPr id="4" name="Picture 3" descr="BLUE_PAINTED_BACKDROP.png"/>
          <p:cNvPicPr>
            <a:picLocks noChangeAspect="1"/>
          </p:cNvPicPr>
          <p:nvPr/>
        </p:nvPicPr>
        <p:blipFill rotWithShape="1">
          <a:blip r:embed="rId5" cstate="email">
            <a:alphaModFix amt="90000"/>
            <a:extLst>
              <a:ext uri="{28A0092B-C50C-407E-A947-70E740481C1C}">
                <a14:useLocalDpi xmlns:a14="http://schemas.microsoft.com/office/drawing/2010/main"/>
              </a:ext>
            </a:extLst>
          </a:blip>
          <a:srcRect/>
          <a:stretch/>
        </p:blipFill>
        <p:spPr>
          <a:xfrm rot="10800000">
            <a:off x="-3" y="7270894"/>
            <a:ext cx="13004801" cy="2506898"/>
          </a:xfrm>
          <a:prstGeom prst="rect">
            <a:avLst/>
          </a:prstGeom>
        </p:spPr>
      </p:pic>
      <p:sp>
        <p:nvSpPr>
          <p:cNvPr id="219" name="Shape 219"/>
          <p:cNvSpPr/>
          <p:nvPr/>
        </p:nvSpPr>
        <p:spPr>
          <a:xfrm>
            <a:off x="0" y="8091965"/>
            <a:ext cx="2631808" cy="12700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lnSpc>
                <a:spcPct val="100000"/>
              </a:lnSpc>
              <a:defRPr sz="1800" spc="0">
                <a:solidFill>
                  <a:srgbClr val="000000"/>
                </a:solidFill>
              </a:defRPr>
            </a:pPr>
            <a:r>
              <a:rPr sz="2000" spc="-22" dirty="0">
                <a:solidFill>
                  <a:srgbClr val="FFFFFF"/>
                </a:solidFill>
              </a:rPr>
              <a:t>Field </a:t>
            </a:r>
            <a:r>
              <a:rPr sz="2000" spc="-22" dirty="0" smtClean="0">
                <a:solidFill>
                  <a:srgbClr val="FFFFFF"/>
                </a:solidFill>
              </a:rPr>
              <a:t>Courses</a:t>
            </a:r>
            <a:r>
              <a:rPr lang="en-CA" sz="2000" spc="-22" dirty="0" smtClean="0">
                <a:solidFill>
                  <a:srgbClr val="FFFFFF"/>
                </a:solidFill>
              </a:rPr>
              <a:t> </a:t>
            </a:r>
            <a:br>
              <a:rPr lang="en-CA" sz="2000" spc="-22" dirty="0" smtClean="0">
                <a:solidFill>
                  <a:srgbClr val="FFFFFF"/>
                </a:solidFill>
              </a:rPr>
            </a:br>
            <a:r>
              <a:rPr lang="en-CA" sz="2000" spc="-22" dirty="0" smtClean="0">
                <a:solidFill>
                  <a:srgbClr val="FFFFFF"/>
                </a:solidFill>
              </a:rPr>
              <a:t>&amp; Service </a:t>
            </a:r>
            <a:br>
              <a:rPr lang="en-CA" sz="2000" spc="-22" dirty="0" smtClean="0">
                <a:solidFill>
                  <a:srgbClr val="FFFFFF"/>
                </a:solidFill>
              </a:rPr>
            </a:br>
            <a:r>
              <a:rPr lang="en-CA" sz="2000" spc="-22" dirty="0" smtClean="0">
                <a:solidFill>
                  <a:srgbClr val="FFFFFF"/>
                </a:solidFill>
              </a:rPr>
              <a:t>Learning</a:t>
            </a:r>
          </a:p>
        </p:txBody>
      </p:sp>
      <p:sp>
        <p:nvSpPr>
          <p:cNvPr id="17"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EXPERIENTIAL</a:t>
            </a:r>
            <a:r>
              <a:rPr lang="en-CA" sz="5000" dirty="0" smtClean="0">
                <a:solidFill>
                  <a:srgbClr val="252A48"/>
                </a:solidFill>
                <a:latin typeface="Times New Roman"/>
                <a:ea typeface="Times New Roman"/>
                <a:cs typeface="Times New Roman"/>
                <a:sym typeface="Times New Roman"/>
              </a:rPr>
              <a:t> </a:t>
            </a:r>
            <a:r>
              <a:rPr lang="en-CA" sz="5000" dirty="0" smtClean="0">
                <a:solidFill>
                  <a:srgbClr val="007DC3"/>
                </a:solidFill>
                <a:latin typeface="Times New Roman"/>
                <a:ea typeface="Times New Roman"/>
                <a:cs typeface="Times New Roman"/>
                <a:sym typeface="Times New Roman"/>
              </a:rPr>
              <a:t>OPPORTUNITIES</a:t>
            </a:r>
            <a:endParaRPr sz="5000" dirty="0">
              <a:solidFill>
                <a:srgbClr val="007DC3"/>
              </a:solidFill>
              <a:latin typeface="Times New Roman"/>
              <a:ea typeface="Times New Roman"/>
              <a:cs typeface="Times New Roman"/>
              <a:sym typeface="Times New Roman"/>
            </a:endParaRPr>
          </a:p>
        </p:txBody>
      </p:sp>
      <p:cxnSp>
        <p:nvCxnSpPr>
          <p:cNvPr id="18" name="Straight Connector 17"/>
          <p:cNvCxnSpPr/>
          <p:nvPr/>
        </p:nvCxnSpPr>
        <p:spPr>
          <a:xfrm>
            <a:off x="449277" y="1257938"/>
            <a:ext cx="9516736" cy="0"/>
          </a:xfrm>
          <a:prstGeom prst="line">
            <a:avLst/>
          </a:prstGeom>
          <a:noFill/>
          <a:ln w="57150" cap="flat" cmpd="sng">
            <a:solidFill>
              <a:srgbClr val="007DC3"/>
            </a:solidFill>
            <a:prstDash val="solid"/>
            <a:miter lim="400000"/>
          </a:ln>
          <a:effectLst/>
        </p:spPr>
        <p:style>
          <a:lnRef idx="0">
            <a:scrgbClr r="0" g="0" b="0"/>
          </a:lnRef>
          <a:fillRef idx="0">
            <a:scrgbClr r="0" g="0" b="0"/>
          </a:fillRef>
          <a:effectRef idx="0">
            <a:scrgbClr r="0" g="0" b="0"/>
          </a:effectRef>
          <a:fontRef idx="none"/>
        </p:style>
      </p:cxnSp>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6758" y="2733608"/>
            <a:ext cx="4938440" cy="4115367"/>
          </a:xfrm>
          <a:prstGeom prst="rect">
            <a:avLst/>
          </a:prstGeom>
          <a:noFill/>
        </p:spPr>
      </p:pic>
      <p:grpSp>
        <p:nvGrpSpPr>
          <p:cNvPr id="3" name="Group 2"/>
          <p:cNvGrpSpPr/>
          <p:nvPr/>
        </p:nvGrpSpPr>
        <p:grpSpPr>
          <a:xfrm>
            <a:off x="5128140" y="8091965"/>
            <a:ext cx="2164949" cy="1270040"/>
            <a:chOff x="5212805" y="8091965"/>
            <a:chExt cx="2164949" cy="1270040"/>
          </a:xfrm>
        </p:grpSpPr>
        <p:sp>
          <p:nvSpPr>
            <p:cNvPr id="222" name="Shape 222"/>
            <p:cNvSpPr/>
            <p:nvPr/>
          </p:nvSpPr>
          <p:spPr>
            <a:xfrm>
              <a:off x="5212805" y="8091965"/>
              <a:ext cx="2164949" cy="12700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lnSpc>
                  <a:spcPct val="100000"/>
                </a:lnSpc>
                <a:defRPr sz="1800" spc="0">
                  <a:solidFill>
                    <a:srgbClr val="000000"/>
                  </a:solidFill>
                </a:defRPr>
              </a:pPr>
              <a:r>
                <a:rPr lang="en-CA" sz="2000" spc="-22" dirty="0" smtClean="0">
                  <a:solidFill>
                    <a:srgbClr val="FFFFFF"/>
                  </a:solidFill>
                </a:rPr>
                <a:t>Research Opportunity Program</a:t>
              </a:r>
            </a:p>
          </p:txBody>
        </p:sp>
        <p:cxnSp>
          <p:nvCxnSpPr>
            <p:cNvPr id="29" name="Straight Connector 28"/>
            <p:cNvCxnSpPr/>
            <p:nvPr/>
          </p:nvCxnSpPr>
          <p:spPr>
            <a:xfrm>
              <a:off x="5212805" y="8091965"/>
              <a:ext cx="0" cy="1270040"/>
            </a:xfrm>
            <a:prstGeom prst="line">
              <a:avLst/>
            </a:prstGeom>
            <a:noFill/>
            <a:ln w="25400" cap="flat">
              <a:solidFill>
                <a:schemeClr val="bg1"/>
              </a:solidFill>
              <a:prstDash val="solid"/>
              <a:miter lim="400000"/>
            </a:ln>
            <a:effectLst/>
          </p:spPr>
          <p:style>
            <a:lnRef idx="0">
              <a:scrgbClr r="0" g="0" b="0"/>
            </a:lnRef>
            <a:fillRef idx="0">
              <a:scrgbClr r="0" g="0" b="0"/>
            </a:fillRef>
            <a:effectRef idx="0">
              <a:scrgbClr r="0" g="0" b="0"/>
            </a:effectRef>
            <a:fontRef idx="none"/>
          </p:style>
        </p:cxnSp>
      </p:grpSp>
      <p:grpSp>
        <p:nvGrpSpPr>
          <p:cNvPr id="5" name="Group 4"/>
          <p:cNvGrpSpPr/>
          <p:nvPr/>
        </p:nvGrpSpPr>
        <p:grpSpPr>
          <a:xfrm>
            <a:off x="7296682" y="8091965"/>
            <a:ext cx="2900048" cy="1270040"/>
            <a:chOff x="7296682" y="8091965"/>
            <a:chExt cx="2900048" cy="1270040"/>
          </a:xfrm>
        </p:grpSpPr>
        <p:sp>
          <p:nvSpPr>
            <p:cNvPr id="224" name="Shape 224"/>
            <p:cNvSpPr/>
            <p:nvPr/>
          </p:nvSpPr>
          <p:spPr>
            <a:xfrm>
              <a:off x="7312448" y="8091965"/>
              <a:ext cx="2884282" cy="12700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lnSpc>
                  <a:spcPct val="100000"/>
                </a:lnSpc>
                <a:defRPr sz="1800" spc="0">
                  <a:solidFill>
                    <a:srgbClr val="000000"/>
                  </a:solidFill>
                </a:defRPr>
              </a:pPr>
              <a:r>
                <a:rPr lang="en-CA" sz="2000" spc="-22" dirty="0" smtClean="0">
                  <a:solidFill>
                    <a:srgbClr val="FFFFFF"/>
                  </a:solidFill>
                </a:rPr>
                <a:t>Able to live &amp; </a:t>
              </a:r>
              <a:br>
                <a:rPr lang="en-CA" sz="2000" spc="-22" dirty="0" smtClean="0">
                  <a:solidFill>
                    <a:srgbClr val="FFFFFF"/>
                  </a:solidFill>
                </a:rPr>
              </a:br>
              <a:r>
                <a:rPr lang="en-CA" sz="2000" spc="-22" dirty="0" smtClean="0">
                  <a:solidFill>
                    <a:srgbClr val="FFFFFF"/>
                  </a:solidFill>
                </a:rPr>
                <a:t>work in Canada for three years after graduating</a:t>
              </a:r>
              <a:endParaRPr sz="2000" spc="-22" dirty="0">
                <a:solidFill>
                  <a:srgbClr val="FFFFFF"/>
                </a:solidFill>
              </a:endParaRPr>
            </a:p>
          </p:txBody>
        </p:sp>
        <p:cxnSp>
          <p:nvCxnSpPr>
            <p:cNvPr id="30" name="Straight Connector 29"/>
            <p:cNvCxnSpPr/>
            <p:nvPr/>
          </p:nvCxnSpPr>
          <p:spPr>
            <a:xfrm>
              <a:off x="7296682" y="8091965"/>
              <a:ext cx="0" cy="1270040"/>
            </a:xfrm>
            <a:prstGeom prst="line">
              <a:avLst/>
            </a:prstGeom>
            <a:noFill/>
            <a:ln w="25400" cap="flat">
              <a:solidFill>
                <a:schemeClr val="bg1"/>
              </a:solidFill>
              <a:prstDash val="solid"/>
              <a:miter lim="400000"/>
            </a:ln>
            <a:effectLst/>
          </p:spPr>
          <p:style>
            <a:lnRef idx="0">
              <a:scrgbClr r="0" g="0" b="0"/>
            </a:lnRef>
            <a:fillRef idx="0">
              <a:scrgbClr r="0" g="0" b="0"/>
            </a:fillRef>
            <a:effectRef idx="0">
              <a:scrgbClr r="0" g="0" b="0"/>
            </a:effectRef>
            <a:fontRef idx="none"/>
          </p:style>
        </p:cxnSp>
      </p:grpSp>
      <p:grpSp>
        <p:nvGrpSpPr>
          <p:cNvPr id="6" name="Group 5"/>
          <p:cNvGrpSpPr/>
          <p:nvPr/>
        </p:nvGrpSpPr>
        <p:grpSpPr>
          <a:xfrm>
            <a:off x="10180964" y="8091965"/>
            <a:ext cx="2823834" cy="1270040"/>
            <a:chOff x="10180964" y="8091965"/>
            <a:chExt cx="2823834" cy="1270040"/>
          </a:xfrm>
        </p:grpSpPr>
        <p:sp>
          <p:nvSpPr>
            <p:cNvPr id="226" name="Shape 226"/>
            <p:cNvSpPr/>
            <p:nvPr/>
          </p:nvSpPr>
          <p:spPr>
            <a:xfrm>
              <a:off x="10196730" y="8091965"/>
              <a:ext cx="2808068" cy="12700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lnSpc>
                  <a:spcPct val="100000"/>
                </a:lnSpc>
                <a:defRPr sz="1800" spc="0">
                  <a:solidFill>
                    <a:srgbClr val="000000"/>
                  </a:solidFill>
                </a:defRPr>
              </a:pPr>
              <a:r>
                <a:rPr lang="en-CA" sz="2000" spc="-22" dirty="0" smtClean="0">
                  <a:solidFill>
                    <a:srgbClr val="FFFFFF"/>
                  </a:solidFill>
                </a:rPr>
                <a:t>Internships, Co-op &amp; </a:t>
              </a:r>
              <a:br>
                <a:rPr lang="en-CA" sz="2000" spc="-22" dirty="0" smtClean="0">
                  <a:solidFill>
                    <a:srgbClr val="FFFFFF"/>
                  </a:solidFill>
                </a:rPr>
              </a:br>
              <a:r>
                <a:rPr lang="en-CA" sz="2000" spc="-22" dirty="0" smtClean="0">
                  <a:solidFill>
                    <a:srgbClr val="FFFFFF"/>
                  </a:solidFill>
                </a:rPr>
                <a:t>Professional Experience Year</a:t>
              </a:r>
              <a:endParaRPr sz="2000" spc="-22" dirty="0">
                <a:solidFill>
                  <a:srgbClr val="FFFFFF"/>
                </a:solidFill>
              </a:endParaRPr>
            </a:p>
          </p:txBody>
        </p:sp>
        <p:cxnSp>
          <p:nvCxnSpPr>
            <p:cNvPr id="31" name="Straight Connector 30"/>
            <p:cNvCxnSpPr/>
            <p:nvPr/>
          </p:nvCxnSpPr>
          <p:spPr>
            <a:xfrm>
              <a:off x="10180964" y="8091965"/>
              <a:ext cx="0" cy="1270040"/>
            </a:xfrm>
            <a:prstGeom prst="line">
              <a:avLst/>
            </a:prstGeom>
            <a:noFill/>
            <a:ln w="25400" cap="flat">
              <a:solidFill>
                <a:schemeClr val="bg1"/>
              </a:solidFill>
              <a:prstDash val="solid"/>
              <a:miter lim="400000"/>
            </a:ln>
            <a:effectLst/>
          </p:spPr>
          <p:style>
            <a:lnRef idx="0">
              <a:scrgbClr r="0" g="0" b="0"/>
            </a:lnRef>
            <a:fillRef idx="0">
              <a:scrgbClr r="0" g="0" b="0"/>
            </a:fillRef>
            <a:effectRef idx="0">
              <a:scrgbClr r="0" g="0" b="0"/>
            </a:effectRef>
            <a:fontRef idx="none"/>
          </p:style>
        </p:cxnSp>
      </p:grpSp>
      <p:grpSp>
        <p:nvGrpSpPr>
          <p:cNvPr id="2" name="Group 1"/>
          <p:cNvGrpSpPr/>
          <p:nvPr/>
        </p:nvGrpSpPr>
        <p:grpSpPr>
          <a:xfrm>
            <a:off x="2462482" y="8091965"/>
            <a:ext cx="2629377" cy="1270040"/>
            <a:chOff x="2462482" y="8091965"/>
            <a:chExt cx="2629377" cy="1270040"/>
          </a:xfrm>
        </p:grpSpPr>
        <p:sp>
          <p:nvSpPr>
            <p:cNvPr id="220" name="Shape 220"/>
            <p:cNvSpPr/>
            <p:nvPr/>
          </p:nvSpPr>
          <p:spPr>
            <a:xfrm>
              <a:off x="2462483" y="8091965"/>
              <a:ext cx="2629376" cy="12700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lnSpc>
                  <a:spcPct val="80000"/>
                </a:lnSpc>
                <a:defRPr sz="2200" spc="-22">
                  <a:solidFill>
                    <a:srgbClr val="FFFFFF"/>
                  </a:solidFill>
                  <a:latin typeface="Verdana"/>
                  <a:ea typeface="Verdana"/>
                  <a:cs typeface="Verdana"/>
                  <a:sym typeface="Verdana"/>
                </a:defRPr>
              </a:lvl1pPr>
            </a:lstStyle>
            <a:p>
              <a:pPr lvl="0">
                <a:lnSpc>
                  <a:spcPct val="100000"/>
                </a:lnSpc>
                <a:defRPr sz="1800" spc="0">
                  <a:solidFill>
                    <a:srgbClr val="000000"/>
                  </a:solidFill>
                </a:defRPr>
              </a:pPr>
              <a:r>
                <a:rPr lang="en-CA" sz="2000" spc="-22" dirty="0" smtClean="0">
                  <a:solidFill>
                    <a:srgbClr val="FFFFFF"/>
                  </a:solidFill>
                </a:rPr>
                <a:t>International students eligible </a:t>
              </a:r>
              <a:br>
                <a:rPr lang="en-CA" sz="2000" spc="-22" dirty="0" smtClean="0">
                  <a:solidFill>
                    <a:srgbClr val="FFFFFF"/>
                  </a:solidFill>
                </a:rPr>
              </a:br>
              <a:r>
                <a:rPr lang="en-CA" sz="2000" spc="-22" dirty="0" smtClean="0">
                  <a:solidFill>
                    <a:srgbClr val="FFFFFF"/>
                  </a:solidFill>
                </a:rPr>
                <a:t>for work study</a:t>
              </a:r>
              <a:endParaRPr sz="2000" spc="-22" dirty="0">
                <a:solidFill>
                  <a:srgbClr val="FFFFFF"/>
                </a:solidFill>
              </a:endParaRPr>
            </a:p>
          </p:txBody>
        </p:sp>
        <p:cxnSp>
          <p:nvCxnSpPr>
            <p:cNvPr id="32" name="Straight Connector 31"/>
            <p:cNvCxnSpPr/>
            <p:nvPr/>
          </p:nvCxnSpPr>
          <p:spPr>
            <a:xfrm>
              <a:off x="2462482" y="8091965"/>
              <a:ext cx="0" cy="1270040"/>
            </a:xfrm>
            <a:prstGeom prst="line">
              <a:avLst/>
            </a:prstGeom>
            <a:noFill/>
            <a:ln w="25400" cap="flat">
              <a:solidFill>
                <a:schemeClr val="bg1"/>
              </a:solidFill>
              <a:prstDash val="solid"/>
              <a:miter lim="400000"/>
            </a:ln>
            <a:effectLst/>
          </p:spPr>
          <p:style>
            <a:lnRef idx="0">
              <a:scrgbClr r="0" g="0" b="0"/>
            </a:lnRef>
            <a:fillRef idx="0">
              <a:scrgbClr r="0" g="0" b="0"/>
            </a:fillRef>
            <a:effectRef idx="0">
              <a:scrgbClr r="0" g="0" b="0"/>
            </a:effectRef>
            <a:fontRef idx="none"/>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1724"/>
            <a:ext cx="13004800" cy="9281876"/>
          </a:xfrm>
          <a:prstGeom prst="rect">
            <a:avLst/>
          </a:prstGeom>
          <a:solidFill>
            <a:srgbClr val="02205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descr="HEADER_BAR.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pic>
        <p:nvPicPr>
          <p:cNvPr id="247" name="UOT2006_map1.png"/>
          <p:cNvPicPr/>
          <p:nvPr/>
        </p:nvPicPr>
        <p:blipFill>
          <a:blip r:embed="rId4">
            <a:extLst>
              <a:ext uri="{28A0092B-C50C-407E-A947-70E740481C1C}">
                <a14:useLocalDpi xmlns:a14="http://schemas.microsoft.com/office/drawing/2010/main"/>
              </a:ext>
            </a:extLst>
          </a:blip>
          <a:stretch>
            <a:fillRect/>
          </a:stretch>
        </p:blipFill>
        <p:spPr>
          <a:xfrm>
            <a:off x="630672" y="1257938"/>
            <a:ext cx="11701526" cy="8776145"/>
          </a:xfrm>
          <a:prstGeom prst="rect">
            <a:avLst/>
          </a:prstGeom>
          <a:ln w="12700">
            <a:miter lim="400000"/>
          </a:ln>
        </p:spPr>
      </p:pic>
      <p:sp>
        <p:nvSpPr>
          <p:cNvPr id="6"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GLOBAL</a:t>
            </a:r>
            <a:r>
              <a:rPr lang="en-CA" sz="5000" dirty="0" smtClean="0">
                <a:solidFill>
                  <a:srgbClr val="252A48"/>
                </a:solidFill>
                <a:latin typeface="Times New Roman"/>
                <a:ea typeface="Times New Roman"/>
                <a:cs typeface="Times New Roman"/>
                <a:sym typeface="Times New Roman"/>
              </a:rPr>
              <a:t> </a:t>
            </a:r>
            <a:r>
              <a:rPr lang="en-CA" sz="5000" dirty="0" smtClean="0">
                <a:solidFill>
                  <a:srgbClr val="008BB0"/>
                </a:solidFill>
                <a:latin typeface="Times New Roman"/>
                <a:ea typeface="Times New Roman"/>
                <a:cs typeface="Times New Roman"/>
                <a:sym typeface="Times New Roman"/>
              </a:rPr>
              <a:t>LEARNING</a:t>
            </a:r>
            <a:endParaRPr sz="5000" dirty="0">
              <a:solidFill>
                <a:srgbClr val="008BB0"/>
              </a:solidFill>
              <a:latin typeface="Times New Roman"/>
              <a:ea typeface="Times New Roman"/>
              <a:cs typeface="Times New Roman"/>
              <a:sym typeface="Times New Roman"/>
            </a:endParaRPr>
          </a:p>
        </p:txBody>
      </p:sp>
      <p:cxnSp>
        <p:nvCxnSpPr>
          <p:cNvPr id="7" name="Straight Connector 6"/>
          <p:cNvCxnSpPr/>
          <p:nvPr/>
        </p:nvCxnSpPr>
        <p:spPr>
          <a:xfrm>
            <a:off x="449277" y="1257938"/>
            <a:ext cx="5917656"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3551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1724"/>
            <a:ext cx="13004800" cy="9281876"/>
          </a:xfrm>
          <a:prstGeom prst="rect">
            <a:avLst/>
          </a:prstGeom>
          <a:solidFill>
            <a:srgbClr val="02205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Picture 10" descr="HEADER_BAR.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pic>
        <p:nvPicPr>
          <p:cNvPr id="247" name="UOT2006_map1.png"/>
          <p:cNvPicPr/>
          <p:nvPr/>
        </p:nvPicPr>
        <p:blipFill>
          <a:blip r:embed="rId4">
            <a:extLst>
              <a:ext uri="{28A0092B-C50C-407E-A947-70E740481C1C}">
                <a14:useLocalDpi xmlns:a14="http://schemas.microsoft.com/office/drawing/2010/main"/>
              </a:ext>
            </a:extLst>
          </a:blip>
          <a:stretch>
            <a:fillRect/>
          </a:stretch>
        </p:blipFill>
        <p:spPr>
          <a:xfrm>
            <a:off x="630672" y="1257938"/>
            <a:ext cx="11701526" cy="8776145"/>
          </a:xfrm>
          <a:prstGeom prst="rect">
            <a:avLst/>
          </a:prstGeom>
          <a:ln w="12700">
            <a:miter lim="400000"/>
          </a:ln>
        </p:spPr>
      </p:pic>
      <p:sp>
        <p:nvSpPr>
          <p:cNvPr id="6"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GLOBAL</a:t>
            </a:r>
            <a:r>
              <a:rPr lang="en-CA" sz="5000" dirty="0" smtClean="0">
                <a:solidFill>
                  <a:srgbClr val="252A48"/>
                </a:solidFill>
                <a:latin typeface="Times New Roman"/>
                <a:ea typeface="Times New Roman"/>
                <a:cs typeface="Times New Roman"/>
                <a:sym typeface="Times New Roman"/>
              </a:rPr>
              <a:t> </a:t>
            </a:r>
            <a:r>
              <a:rPr lang="en-CA" sz="5000" dirty="0" smtClean="0">
                <a:solidFill>
                  <a:srgbClr val="008BB0"/>
                </a:solidFill>
                <a:latin typeface="Times New Roman"/>
                <a:ea typeface="Times New Roman"/>
                <a:cs typeface="Times New Roman"/>
                <a:sym typeface="Times New Roman"/>
              </a:rPr>
              <a:t>LEARNING</a:t>
            </a:r>
            <a:endParaRPr sz="5000" dirty="0">
              <a:solidFill>
                <a:srgbClr val="008BB0"/>
              </a:solidFill>
              <a:latin typeface="Times New Roman"/>
              <a:ea typeface="Times New Roman"/>
              <a:cs typeface="Times New Roman"/>
              <a:sym typeface="Times New Roman"/>
            </a:endParaRPr>
          </a:p>
        </p:txBody>
      </p:sp>
      <p:cxnSp>
        <p:nvCxnSpPr>
          <p:cNvPr id="7" name="Straight Connector 6"/>
          <p:cNvCxnSpPr/>
          <p:nvPr/>
        </p:nvCxnSpPr>
        <p:spPr>
          <a:xfrm>
            <a:off x="449277" y="1257938"/>
            <a:ext cx="5917656"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pic>
        <p:nvPicPr>
          <p:cNvPr id="9" name="UOT2006_map1.png"/>
          <p:cNvPicPr/>
          <p:nvPr/>
        </p:nvPicPr>
        <p:blipFill>
          <a:blip r:embed="rId5">
            <a:alphaModFix/>
            <a:extLst>
              <a:ext uri="{28A0092B-C50C-407E-A947-70E740481C1C}">
                <a14:useLocalDpi xmlns:a14="http://schemas.microsoft.com/office/drawing/2010/main"/>
              </a:ext>
            </a:extLst>
          </a:blip>
          <a:stretch>
            <a:fillRect/>
          </a:stretch>
        </p:blipFill>
        <p:spPr>
          <a:xfrm>
            <a:off x="630672" y="1257939"/>
            <a:ext cx="11701526" cy="8776144"/>
          </a:xfrm>
          <a:prstGeom prst="rect">
            <a:avLst/>
          </a:prstGeom>
          <a:ln w="12700">
            <a:miter lim="400000"/>
          </a:ln>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03444" y="4590451"/>
            <a:ext cx="5101356" cy="4251130"/>
          </a:xfrm>
          <a:prstGeom prst="rect">
            <a:avLst/>
          </a:prstGeom>
        </p:spPr>
      </p:pic>
    </p:spTree>
    <p:extLst>
      <p:ext uri="{BB962C8B-B14F-4D97-AF65-F5344CB8AC3E}">
        <p14:creationId xmlns:p14="http://schemas.microsoft.com/office/powerpoint/2010/main" val="16320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1724"/>
            <a:ext cx="13004800" cy="9281876"/>
          </a:xfrm>
          <a:prstGeom prst="rect">
            <a:avLst/>
          </a:prstGeom>
          <a:solidFill>
            <a:srgbClr val="02205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5" name="UOT2006_map1.png"/>
          <p:cNvPicPr/>
          <p:nvPr/>
        </p:nvPicPr>
        <p:blipFill>
          <a:blip r:embed="rId3" cstate="email">
            <a:extLst>
              <a:ext uri="{28A0092B-C50C-407E-A947-70E740481C1C}">
                <a14:useLocalDpi xmlns:a14="http://schemas.microsoft.com/office/drawing/2010/main"/>
              </a:ext>
            </a:extLst>
          </a:blip>
          <a:stretch>
            <a:fillRect/>
          </a:stretch>
        </p:blipFill>
        <p:spPr>
          <a:xfrm>
            <a:off x="630672" y="1260220"/>
            <a:ext cx="11701526" cy="8771580"/>
          </a:xfrm>
          <a:prstGeom prst="rect">
            <a:avLst/>
          </a:prstGeom>
          <a:ln w="12700">
            <a:miter lim="400000"/>
          </a:ln>
        </p:spPr>
      </p:pic>
      <p:pic>
        <p:nvPicPr>
          <p:cNvPr id="24580" name="Picture 4"/>
          <p:cNvPicPr>
            <a:picLocks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1270034"/>
            <a:ext cx="4343400" cy="84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FFFFFF"/>
                </a:solidFill>
                <a:miter lim="800000"/>
                <a:headEnd/>
                <a:tailEnd/>
              </a14:hiddenLine>
            </a:ext>
          </a:extLst>
        </p:spPr>
      </p:pic>
      <p:pic>
        <p:nvPicPr>
          <p:cNvPr id="24581" name="Picture 5"/>
          <p:cNvPicPr>
            <a:picLocks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686800" y="1270034"/>
            <a:ext cx="4318000" cy="84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FFFFFF"/>
                </a:solidFill>
                <a:miter lim="800000"/>
                <a:headEnd/>
                <a:tailEnd/>
              </a14:hiddenLine>
            </a:ext>
          </a:extLst>
        </p:spPr>
      </p:pic>
      <p:pic>
        <p:nvPicPr>
          <p:cNvPr id="24582" name="Picture 6"/>
          <p:cNvPicPr>
            <a:picLocks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343400" y="1270034"/>
            <a:ext cx="4343400" cy="84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FFFFFF"/>
                </a:solidFill>
                <a:miter lim="800000"/>
                <a:headEnd/>
                <a:tailEnd/>
              </a14:hiddenLine>
            </a:ext>
          </a:extLst>
        </p:spPr>
      </p:pic>
      <p:pic>
        <p:nvPicPr>
          <p:cNvPr id="11" name="Picture 10" descr="HEADER_BAR.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2"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CANADA</a:t>
            </a:r>
            <a:endParaRPr sz="5000" dirty="0">
              <a:solidFill>
                <a:srgbClr val="008BB0"/>
              </a:solidFill>
              <a:latin typeface="Times New Roman"/>
              <a:ea typeface="Times New Roman"/>
              <a:cs typeface="Times New Roman"/>
              <a:sym typeface="Times New Roman"/>
            </a:endParaRPr>
          </a:p>
        </p:txBody>
      </p:sp>
      <p:cxnSp>
        <p:nvCxnSpPr>
          <p:cNvPr id="13" name="Straight Connector 12"/>
          <p:cNvCxnSpPr/>
          <p:nvPr/>
        </p:nvCxnSpPr>
        <p:spPr>
          <a:xfrm>
            <a:off x="449277" y="1257938"/>
            <a:ext cx="2755812"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8763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500"/>
                                        <p:tgtEl>
                                          <p:spTgt spid="24580"/>
                                        </p:tgtEl>
                                      </p:cBhvr>
                                    </p:animEffect>
                                  </p:childTnLst>
                                </p:cTn>
                              </p:par>
                            </p:childTnLst>
                          </p:cTn>
                        </p:par>
                        <p:par>
                          <p:cTn id="8" fill="hold" nodeType="afterGroup">
                            <p:stCondLst>
                              <p:cond delay="500"/>
                            </p:stCondLst>
                            <p:childTnLst>
                              <p:par>
                                <p:cTn id="9" presetID="10" presetClass="entr" presetSubtype="0" fill="hold" nodeType="afterEffect">
                                  <p:stCondLst>
                                    <p:cond delay="100"/>
                                  </p:stCondLst>
                                  <p:childTnLst>
                                    <p:set>
                                      <p:cBhvr>
                                        <p:cTn id="10" dur="1" fill="hold">
                                          <p:stCondLst>
                                            <p:cond delay="0"/>
                                          </p:stCondLst>
                                        </p:cTn>
                                        <p:tgtEl>
                                          <p:spTgt spid="24582"/>
                                        </p:tgtEl>
                                        <p:attrNameLst>
                                          <p:attrName>style.visibility</p:attrName>
                                        </p:attrNameLst>
                                      </p:cBhvr>
                                      <p:to>
                                        <p:strVal val="visible"/>
                                      </p:to>
                                    </p:set>
                                    <p:animEffect transition="in" filter="fade">
                                      <p:cBhvr>
                                        <p:cTn id="11" dur="500"/>
                                        <p:tgtEl>
                                          <p:spTgt spid="24582"/>
                                        </p:tgtEl>
                                      </p:cBhvr>
                                    </p:animEffect>
                                  </p:childTnLst>
                                </p:cTn>
                              </p:par>
                            </p:childTnLst>
                          </p:cTn>
                        </p:par>
                        <p:par>
                          <p:cTn id="12" fill="hold" nodeType="afterGroup">
                            <p:stCondLst>
                              <p:cond delay="1100"/>
                            </p:stCondLst>
                            <p:childTnLst>
                              <p:par>
                                <p:cTn id="13" presetID="10" presetClass="entr" presetSubtype="0" fill="hold" nodeType="afterEffect">
                                  <p:stCondLst>
                                    <p:cond delay="100"/>
                                  </p:stCondLst>
                                  <p:childTnLst>
                                    <p:set>
                                      <p:cBhvr>
                                        <p:cTn id="14" dur="1" fill="hold">
                                          <p:stCondLst>
                                            <p:cond delay="0"/>
                                          </p:stCondLst>
                                        </p:cTn>
                                        <p:tgtEl>
                                          <p:spTgt spid="24581"/>
                                        </p:tgtEl>
                                        <p:attrNameLst>
                                          <p:attrName>style.visibility</p:attrName>
                                        </p:attrNameLst>
                                      </p:cBhvr>
                                      <p:to>
                                        <p:strVal val="visible"/>
                                      </p:to>
                                    </p:set>
                                    <p:animEffect transition="in" filter="fade">
                                      <p:cBhvr>
                                        <p:cTn id="15"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83733"/>
            <a:ext cx="13004800" cy="8669866"/>
          </a:xfrm>
          <a:prstGeom prst="rect">
            <a:avLst/>
          </a:prstGeom>
        </p:spPr>
      </p:pic>
      <p:pic>
        <p:nvPicPr>
          <p:cNvPr id="7" name="Picture 6"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1"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STUDENT</a:t>
            </a:r>
            <a:r>
              <a:rPr lang="en-CA" sz="5000" dirty="0" smtClean="0">
                <a:solidFill>
                  <a:srgbClr val="252A48"/>
                </a:solidFill>
                <a:latin typeface="Times New Roman"/>
                <a:ea typeface="Times New Roman"/>
                <a:cs typeface="Times New Roman"/>
                <a:sym typeface="Times New Roman"/>
              </a:rPr>
              <a:t> </a:t>
            </a:r>
            <a:r>
              <a:rPr lang="en-CA" sz="5000" dirty="0" smtClean="0">
                <a:solidFill>
                  <a:srgbClr val="008BB0"/>
                </a:solidFill>
                <a:latin typeface="Times New Roman"/>
                <a:ea typeface="Times New Roman"/>
                <a:cs typeface="Times New Roman"/>
                <a:sym typeface="Times New Roman"/>
              </a:rPr>
              <a:t>SUPPORT</a:t>
            </a:r>
            <a:endParaRPr sz="5000" dirty="0">
              <a:solidFill>
                <a:srgbClr val="008BB0"/>
              </a:solidFill>
              <a:latin typeface="Times New Roman"/>
              <a:ea typeface="Times New Roman"/>
              <a:cs typeface="Times New Roman"/>
              <a:sym typeface="Times New Roman"/>
            </a:endParaRPr>
          </a:p>
        </p:txBody>
      </p:sp>
      <p:cxnSp>
        <p:nvCxnSpPr>
          <p:cNvPr id="12" name="Straight Connector 11"/>
          <p:cNvCxnSpPr/>
          <p:nvPr/>
        </p:nvCxnSpPr>
        <p:spPr>
          <a:xfrm>
            <a:off x="449277" y="1257938"/>
            <a:ext cx="5748323"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03444" y="4590451"/>
            <a:ext cx="5101356" cy="4251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sreinhart\Desktop\IMG_9592-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814095"/>
            <a:ext cx="13030671" cy="89395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6"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STUDENT</a:t>
            </a:r>
            <a:r>
              <a:rPr lang="en-CA" sz="5000" dirty="0" smtClean="0">
                <a:solidFill>
                  <a:srgbClr val="252A48"/>
                </a:solidFill>
                <a:latin typeface="Times New Roman"/>
                <a:ea typeface="Times New Roman"/>
                <a:cs typeface="Times New Roman"/>
                <a:sym typeface="Times New Roman"/>
              </a:rPr>
              <a:t> </a:t>
            </a:r>
            <a:r>
              <a:rPr lang="en-CA" sz="5000" dirty="0" smtClean="0">
                <a:solidFill>
                  <a:srgbClr val="008BB0"/>
                </a:solidFill>
                <a:latin typeface="Times New Roman"/>
                <a:ea typeface="Times New Roman"/>
                <a:cs typeface="Times New Roman"/>
                <a:sym typeface="Times New Roman"/>
              </a:rPr>
              <a:t>LIFE</a:t>
            </a:r>
            <a:endParaRPr sz="5000" dirty="0">
              <a:solidFill>
                <a:srgbClr val="008BB0"/>
              </a:solidFill>
              <a:latin typeface="Times New Roman"/>
              <a:ea typeface="Times New Roman"/>
              <a:cs typeface="Times New Roman"/>
              <a:sym typeface="Times New Roman"/>
            </a:endParaRPr>
          </a:p>
        </p:txBody>
      </p:sp>
      <p:cxnSp>
        <p:nvCxnSpPr>
          <p:cNvPr id="17" name="Straight Connector 16"/>
          <p:cNvCxnSpPr/>
          <p:nvPr/>
        </p:nvCxnSpPr>
        <p:spPr>
          <a:xfrm>
            <a:off x="449277" y="1257938"/>
            <a:ext cx="4376499"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707" y="2050373"/>
            <a:ext cx="4477596" cy="3731330"/>
          </a:xfrm>
          <a:prstGeom prst="rect">
            <a:avLst/>
          </a:prstGeom>
        </p:spPr>
      </p:pic>
      <p:pic>
        <p:nvPicPr>
          <p:cNvPr id="26" name="Pictur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02774" y="2050373"/>
            <a:ext cx="4477596" cy="37313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83733"/>
            <a:ext cx="13004800" cy="8669866"/>
          </a:xfrm>
          <a:prstGeom prst="rect">
            <a:avLst/>
          </a:prstGeom>
        </p:spPr>
      </p:pic>
      <p:pic>
        <p:nvPicPr>
          <p:cNvPr id="8" name="Picture 7"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4"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ATHLETICS &amp; </a:t>
            </a:r>
            <a:r>
              <a:rPr lang="en-CA" sz="5000" dirty="0" smtClean="0">
                <a:solidFill>
                  <a:srgbClr val="008BB0"/>
                </a:solidFill>
                <a:latin typeface="Times New Roman"/>
                <a:ea typeface="Times New Roman"/>
                <a:cs typeface="Times New Roman"/>
                <a:sym typeface="Times New Roman"/>
              </a:rPr>
              <a:t>RECREATION</a:t>
            </a:r>
            <a:endParaRPr sz="5000" dirty="0">
              <a:solidFill>
                <a:srgbClr val="008BB0"/>
              </a:solidFill>
              <a:latin typeface="Times New Roman"/>
              <a:ea typeface="Times New Roman"/>
              <a:cs typeface="Times New Roman"/>
              <a:sym typeface="Times New Roman"/>
            </a:endParaRPr>
          </a:p>
        </p:txBody>
      </p:sp>
      <p:cxnSp>
        <p:nvCxnSpPr>
          <p:cNvPr id="15" name="Straight Connector 14"/>
          <p:cNvCxnSpPr/>
          <p:nvPr/>
        </p:nvCxnSpPr>
        <p:spPr>
          <a:xfrm>
            <a:off x="449277" y="1257938"/>
            <a:ext cx="8254456"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707" y="4590451"/>
            <a:ext cx="5152332" cy="4293610"/>
          </a:xfrm>
          <a:prstGeom prst="rect">
            <a:avLst/>
          </a:prstGeom>
        </p:spPr>
      </p:pic>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10771" y="4590451"/>
            <a:ext cx="5152332" cy="4293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848165"/>
            <a:ext cx="13004801" cy="9009462"/>
          </a:xfrm>
          <a:prstGeom prst="rect">
            <a:avLst/>
          </a:prstGeom>
        </p:spPr>
      </p:pic>
      <p:pic>
        <p:nvPicPr>
          <p:cNvPr id="11" name="Picture 10"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9"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RESIDENCE</a:t>
            </a:r>
            <a:endParaRPr sz="5000" dirty="0">
              <a:solidFill>
                <a:srgbClr val="022052"/>
              </a:solidFill>
              <a:latin typeface="Times New Roman"/>
              <a:ea typeface="Times New Roman"/>
              <a:cs typeface="Times New Roman"/>
              <a:sym typeface="Times New Roman"/>
            </a:endParaRPr>
          </a:p>
        </p:txBody>
      </p:sp>
      <p:sp>
        <p:nvSpPr>
          <p:cNvPr id="296" name="Shape 296"/>
          <p:cNvSpPr/>
          <p:nvPr/>
        </p:nvSpPr>
        <p:spPr>
          <a:xfrm>
            <a:off x="9765924" y="1306406"/>
            <a:ext cx="2552969" cy="774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defTabSz="457200">
              <a:lnSpc>
                <a:spcPct val="70000"/>
              </a:lnSpc>
              <a:defRPr sz="1800"/>
            </a:pPr>
            <a:r>
              <a:rPr sz="4400" b="1">
                <a:solidFill>
                  <a:srgbClr val="FFFDFD"/>
                </a:solidFill>
                <a:latin typeface="Verdana"/>
                <a:ea typeface="Verdana"/>
                <a:cs typeface="Verdana"/>
                <a:sym typeface="Verdana"/>
              </a:rPr>
              <a:t>8700+</a:t>
            </a:r>
          </a:p>
        </p:txBody>
      </p:sp>
      <p:cxnSp>
        <p:nvCxnSpPr>
          <p:cNvPr id="10" name="Straight Connector 9"/>
          <p:cNvCxnSpPr/>
          <p:nvPr/>
        </p:nvCxnSpPr>
        <p:spPr>
          <a:xfrm>
            <a:off x="449277" y="1257938"/>
            <a:ext cx="3462323"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704" y="4590451"/>
            <a:ext cx="5152332" cy="4293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hotos\Kaldor photos 2009\Communication, Culture and Technology Building CCT\IMG_526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 y="1112420"/>
            <a:ext cx="13004800" cy="86698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9"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SAFETY</a:t>
            </a:r>
            <a:endParaRPr sz="5000" dirty="0">
              <a:solidFill>
                <a:srgbClr val="022052"/>
              </a:solidFill>
              <a:latin typeface="Times New Roman"/>
              <a:ea typeface="Times New Roman"/>
              <a:cs typeface="Times New Roman"/>
              <a:sym typeface="Times New Roman"/>
            </a:endParaRPr>
          </a:p>
        </p:txBody>
      </p:sp>
      <p:cxnSp>
        <p:nvCxnSpPr>
          <p:cNvPr id="10" name="Straight Connector 9"/>
          <p:cNvCxnSpPr/>
          <p:nvPr/>
        </p:nvCxnSpPr>
        <p:spPr>
          <a:xfrm>
            <a:off x="449277" y="1257938"/>
            <a:ext cx="2361656"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8181" y="2162561"/>
            <a:ext cx="5152332" cy="4293610"/>
          </a:xfrm>
          <a:prstGeom prst="rect">
            <a:avLst/>
          </a:prstGeom>
        </p:spPr>
      </p:pic>
    </p:spTree>
    <p:extLst>
      <p:ext uri="{BB962C8B-B14F-4D97-AF65-F5344CB8AC3E}">
        <p14:creationId xmlns:p14="http://schemas.microsoft.com/office/powerpoint/2010/main" val="254910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257938"/>
            <a:ext cx="13004800" cy="85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8" name="Picture 7"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6"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JOIN OUR </a:t>
            </a:r>
            <a:r>
              <a:rPr lang="en-CA" sz="5000" dirty="0" smtClean="0">
                <a:solidFill>
                  <a:srgbClr val="008BB0"/>
                </a:solidFill>
                <a:latin typeface="Times New Roman"/>
                <a:ea typeface="Times New Roman"/>
                <a:cs typeface="Times New Roman"/>
                <a:sym typeface="Times New Roman"/>
              </a:rPr>
              <a:t>COMMUNITY</a:t>
            </a:r>
            <a:endParaRPr sz="5000" dirty="0">
              <a:solidFill>
                <a:srgbClr val="008BB0"/>
              </a:solidFill>
              <a:latin typeface="Times New Roman"/>
              <a:ea typeface="Times New Roman"/>
              <a:cs typeface="Times New Roman"/>
              <a:sym typeface="Times New Roman"/>
            </a:endParaRPr>
          </a:p>
        </p:txBody>
      </p:sp>
      <p:cxnSp>
        <p:nvCxnSpPr>
          <p:cNvPr id="7" name="Straight Connector 6"/>
          <p:cNvCxnSpPr/>
          <p:nvPr/>
        </p:nvCxnSpPr>
        <p:spPr>
          <a:xfrm>
            <a:off x="449277" y="1257938"/>
            <a:ext cx="6882856"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noChangeArrowheads="1"/>
          </p:cNvPicPr>
          <p:nvPr/>
        </p:nvPicPr>
        <p:blipFill rotWithShape="1">
          <a:blip r:embed="rId3" cstate="email">
            <a:extLst>
              <a:ext uri="{28A0092B-C50C-407E-A947-70E740481C1C}">
                <a14:useLocalDpi xmlns:a14="http://schemas.microsoft.com/office/drawing/2010/main"/>
              </a:ext>
            </a:extLst>
          </a:blip>
          <a:srcRect t="-1357"/>
          <a:stretch/>
        </p:blipFill>
        <p:spPr bwMode="auto">
          <a:xfrm>
            <a:off x="0" y="1257938"/>
            <a:ext cx="13004800" cy="849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4" name="Picture 13"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6"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HOW TO </a:t>
            </a:r>
            <a:r>
              <a:rPr lang="en-CA" sz="5000" dirty="0" smtClean="0">
                <a:solidFill>
                  <a:srgbClr val="007DC3"/>
                </a:solidFill>
                <a:latin typeface="Times New Roman"/>
                <a:ea typeface="Times New Roman"/>
                <a:cs typeface="Times New Roman"/>
                <a:sym typeface="Times New Roman"/>
              </a:rPr>
              <a:t>APPLY</a:t>
            </a:r>
            <a:endParaRPr sz="5000" dirty="0">
              <a:solidFill>
                <a:srgbClr val="007DC3"/>
              </a:solidFill>
              <a:latin typeface="Times New Roman"/>
              <a:ea typeface="Times New Roman"/>
              <a:cs typeface="Times New Roman"/>
              <a:sym typeface="Times New Roman"/>
            </a:endParaRPr>
          </a:p>
        </p:txBody>
      </p:sp>
      <p:cxnSp>
        <p:nvCxnSpPr>
          <p:cNvPr id="17" name="Straight Connector 16"/>
          <p:cNvCxnSpPr/>
          <p:nvPr/>
        </p:nvCxnSpPr>
        <p:spPr>
          <a:xfrm>
            <a:off x="449277" y="1257938"/>
            <a:ext cx="4663449" cy="0"/>
          </a:xfrm>
          <a:prstGeom prst="line">
            <a:avLst/>
          </a:prstGeom>
          <a:noFill/>
          <a:ln w="57150" cap="flat" cmpd="sng">
            <a:solidFill>
              <a:srgbClr val="007DC3"/>
            </a:solidFill>
            <a:prstDash val="solid"/>
            <a:miter lim="400000"/>
          </a:ln>
          <a:effectLst/>
        </p:spPr>
        <p:style>
          <a:lnRef idx="0">
            <a:scrgbClr r="0" g="0" b="0"/>
          </a:lnRef>
          <a:fillRef idx="0">
            <a:scrgbClr r="0" g="0" b="0"/>
          </a:fillRef>
          <a:effectRef idx="0">
            <a:scrgbClr r="0" g="0" b="0"/>
          </a:effectRef>
          <a:fontRef idx="none"/>
        </p:style>
      </p:cxnSp>
      <p:pic>
        <p:nvPicPr>
          <p:cNvPr id="18" name="Picture 17" descr="BLUE_PAINTED_BACKDROP.png"/>
          <p:cNvPicPr>
            <a:picLocks noChangeAspect="1"/>
          </p:cNvPicPr>
          <p:nvPr/>
        </p:nvPicPr>
        <p:blipFill rotWithShape="1">
          <a:blip r:embed="rId5" cstate="email">
            <a:alphaModFix amt="90000"/>
            <a:extLst>
              <a:ext uri="{28A0092B-C50C-407E-A947-70E740481C1C}">
                <a14:useLocalDpi xmlns:a14="http://schemas.microsoft.com/office/drawing/2010/main"/>
              </a:ext>
            </a:extLst>
          </a:blip>
          <a:srcRect/>
          <a:stretch/>
        </p:blipFill>
        <p:spPr>
          <a:xfrm rot="10800000">
            <a:off x="-3" y="7265518"/>
            <a:ext cx="13004801" cy="2506898"/>
          </a:xfrm>
          <a:prstGeom prst="rect">
            <a:avLst/>
          </a:prstGeom>
        </p:spPr>
      </p:pic>
      <p:sp>
        <p:nvSpPr>
          <p:cNvPr id="19" name="Shape 319"/>
          <p:cNvSpPr/>
          <p:nvPr/>
        </p:nvSpPr>
        <p:spPr>
          <a:xfrm>
            <a:off x="1" y="7578862"/>
            <a:ext cx="3797708" cy="2238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lnSpc>
                <a:spcPct val="90000"/>
              </a:lnSpc>
              <a:defRPr sz="3000" spc="-29">
                <a:solidFill>
                  <a:srgbClr val="FFFFFF"/>
                </a:solidFill>
                <a:latin typeface="Rockwell"/>
                <a:ea typeface="Rockwell"/>
                <a:cs typeface="Rockwell"/>
                <a:sym typeface="Rockwell"/>
              </a:defRPr>
            </a:lvl1pPr>
          </a:lstStyle>
          <a:p>
            <a:pPr lvl="0">
              <a:lnSpc>
                <a:spcPct val="100000"/>
              </a:lnSpc>
              <a:defRPr sz="1800" spc="0">
                <a:solidFill>
                  <a:srgbClr val="000000"/>
                </a:solidFill>
              </a:defRPr>
            </a:pPr>
            <a:r>
              <a:rPr lang="en-US" sz="2400" dirty="0" smtClean="0">
                <a:solidFill>
                  <a:schemeClr val="bg1"/>
                </a:solidFill>
                <a:latin typeface="Verdana"/>
                <a:cs typeface="Verdana"/>
              </a:rPr>
              <a:t>Apply Online</a:t>
            </a:r>
            <a:endParaRPr sz="2400" spc="-29" dirty="0">
              <a:solidFill>
                <a:schemeClr val="bg1"/>
              </a:solidFill>
              <a:latin typeface="Verdana"/>
              <a:cs typeface="Verdana"/>
            </a:endParaRPr>
          </a:p>
        </p:txBody>
      </p:sp>
      <p:grpSp>
        <p:nvGrpSpPr>
          <p:cNvPr id="2" name="Group 1"/>
          <p:cNvGrpSpPr/>
          <p:nvPr/>
        </p:nvGrpSpPr>
        <p:grpSpPr>
          <a:xfrm>
            <a:off x="3797709" y="7578862"/>
            <a:ext cx="4937666" cy="2238241"/>
            <a:chOff x="3797709" y="7578862"/>
            <a:chExt cx="4937666" cy="2238241"/>
          </a:xfrm>
        </p:grpSpPr>
        <p:sp>
          <p:nvSpPr>
            <p:cNvPr id="20" name="Shape 322"/>
            <p:cNvSpPr/>
            <p:nvPr/>
          </p:nvSpPr>
          <p:spPr>
            <a:xfrm>
              <a:off x="4269425" y="7578862"/>
              <a:ext cx="4465950" cy="22382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lvl="0" defTabSz="457200">
                <a:defRPr sz="1800"/>
              </a:pPr>
              <a:r>
                <a:rPr lang="en-US" sz="2400" spc="-29" dirty="0">
                  <a:solidFill>
                    <a:srgbClr val="FFFFFF"/>
                  </a:solidFill>
                  <a:latin typeface="Verdana"/>
                  <a:ea typeface="Rockwell"/>
                  <a:cs typeface="Verdana"/>
                  <a:sym typeface="Rockwell"/>
                </a:rPr>
                <a:t>Some programs </a:t>
              </a:r>
              <a:r>
                <a:rPr lang="en-US" sz="2400" spc="-29" dirty="0" smtClean="0">
                  <a:solidFill>
                    <a:srgbClr val="FFFFFF"/>
                  </a:solidFill>
                  <a:latin typeface="Verdana"/>
                  <a:ea typeface="Rockwell"/>
                  <a:cs typeface="Verdana"/>
                  <a:sym typeface="Rockwell"/>
                </a:rPr>
                <a:t>may ask for a </a:t>
              </a:r>
              <a:r>
                <a:rPr lang="en-US" sz="2400" spc="-29" dirty="0">
                  <a:solidFill>
                    <a:srgbClr val="FFFFFF"/>
                  </a:solidFill>
                  <a:latin typeface="Verdana"/>
                  <a:ea typeface="Rockwell"/>
                  <a:cs typeface="Verdana"/>
                  <a:sym typeface="Rockwell"/>
                </a:rPr>
                <a:t>profile or </a:t>
              </a:r>
              <a:r>
                <a:rPr lang="en-US" sz="2400" spc="-29" dirty="0" smtClean="0">
                  <a:solidFill>
                    <a:srgbClr val="FFFFFF"/>
                  </a:solidFill>
                  <a:latin typeface="Verdana"/>
                  <a:ea typeface="Rockwell"/>
                  <a:cs typeface="Verdana"/>
                  <a:sym typeface="Rockwell"/>
                </a:rPr>
                <a:t>supplementary applications</a:t>
              </a:r>
              <a:endParaRPr lang="en-US" sz="2400" spc="-29" dirty="0">
                <a:solidFill>
                  <a:srgbClr val="FFFFFF"/>
                </a:solidFill>
                <a:latin typeface="Verdana"/>
                <a:ea typeface="Rockwell"/>
                <a:cs typeface="Verdana"/>
                <a:sym typeface="Rockwell"/>
              </a:endParaRPr>
            </a:p>
          </p:txBody>
        </p:sp>
        <p:cxnSp>
          <p:nvCxnSpPr>
            <p:cNvPr id="22" name="Straight Connector 21"/>
            <p:cNvCxnSpPr/>
            <p:nvPr/>
          </p:nvCxnSpPr>
          <p:spPr>
            <a:xfrm>
              <a:off x="3797709" y="8091966"/>
              <a:ext cx="0" cy="1270040"/>
            </a:xfrm>
            <a:prstGeom prst="line">
              <a:avLst/>
            </a:prstGeom>
            <a:noFill/>
            <a:ln w="25400" cap="flat">
              <a:solidFill>
                <a:schemeClr val="bg1"/>
              </a:solidFill>
              <a:prstDash val="solid"/>
              <a:miter lim="400000"/>
            </a:ln>
            <a:effectLst/>
          </p:spPr>
          <p:style>
            <a:lnRef idx="0">
              <a:scrgbClr r="0" g="0" b="0"/>
            </a:lnRef>
            <a:fillRef idx="0">
              <a:scrgbClr r="0" g="0" b="0"/>
            </a:fillRef>
            <a:effectRef idx="0">
              <a:scrgbClr r="0" g="0" b="0"/>
            </a:effectRef>
            <a:fontRef idx="none"/>
          </p:style>
        </p:cxnSp>
      </p:grpSp>
      <p:grpSp>
        <p:nvGrpSpPr>
          <p:cNvPr id="4" name="Group 3"/>
          <p:cNvGrpSpPr/>
          <p:nvPr/>
        </p:nvGrpSpPr>
        <p:grpSpPr>
          <a:xfrm>
            <a:off x="9146594" y="7578861"/>
            <a:ext cx="3858205" cy="2238241"/>
            <a:chOff x="9146594" y="7578861"/>
            <a:chExt cx="3858205" cy="2238241"/>
          </a:xfrm>
        </p:grpSpPr>
        <p:sp>
          <p:nvSpPr>
            <p:cNvPr id="21" name="Shape 325"/>
            <p:cNvSpPr/>
            <p:nvPr/>
          </p:nvSpPr>
          <p:spPr>
            <a:xfrm>
              <a:off x="9146595" y="7578861"/>
              <a:ext cx="3858204" cy="22382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lvl="0" defTabSz="457200">
                <a:defRPr sz="1800"/>
              </a:pPr>
              <a:r>
                <a:rPr lang="en-US" sz="2400" spc="-29" dirty="0">
                  <a:solidFill>
                    <a:srgbClr val="FFFFFF"/>
                  </a:solidFill>
                  <a:latin typeface="Verdana"/>
                  <a:ea typeface="Rockwell"/>
                  <a:cs typeface="Verdana"/>
                  <a:sym typeface="Rockwell"/>
                </a:rPr>
                <a:t>Stay up to </a:t>
              </a:r>
              <a:r>
                <a:rPr lang="en-US" sz="2400" spc="-29" dirty="0" smtClean="0">
                  <a:solidFill>
                    <a:srgbClr val="FFFFFF"/>
                  </a:solidFill>
                  <a:latin typeface="Verdana"/>
                  <a:ea typeface="Rockwell"/>
                  <a:cs typeface="Verdana"/>
                  <a:sym typeface="Rockwell"/>
                </a:rPr>
                <a:t>date</a:t>
              </a:r>
            </a:p>
            <a:p>
              <a:pPr lvl="0" defTabSz="457200">
                <a:defRPr sz="1800"/>
              </a:pPr>
              <a:r>
                <a:rPr lang="en-US" sz="2400" spc="-29" dirty="0" smtClean="0">
                  <a:solidFill>
                    <a:srgbClr val="FFFFFF"/>
                  </a:solidFill>
                  <a:latin typeface="Verdana"/>
                  <a:ea typeface="Rockwell"/>
                  <a:cs typeface="Verdana"/>
                  <a:sym typeface="Rockwell"/>
                </a:rPr>
                <a:t>with </a:t>
              </a:r>
              <a:r>
                <a:rPr lang="en-US" sz="2400" spc="-29" dirty="0">
                  <a:solidFill>
                    <a:srgbClr val="FFFFFF"/>
                  </a:solidFill>
                  <a:latin typeface="Verdana"/>
                  <a:ea typeface="Rockwell"/>
                  <a:cs typeface="Verdana"/>
                  <a:sym typeface="Rockwell"/>
                </a:rPr>
                <a:t>Status Check</a:t>
              </a:r>
            </a:p>
            <a:p>
              <a:pPr lvl="0" defTabSz="457200">
                <a:defRPr sz="1800"/>
              </a:pPr>
              <a:r>
                <a:rPr lang="en-US" sz="2400" spc="-29" dirty="0">
                  <a:solidFill>
                    <a:srgbClr val="FFFFFF"/>
                  </a:solidFill>
                  <a:latin typeface="Verdana"/>
                  <a:ea typeface="Rockwell"/>
                  <a:cs typeface="Verdana"/>
                  <a:sym typeface="Rockwell"/>
                </a:rPr>
                <a:t>&amp; Join U of T</a:t>
              </a:r>
            </a:p>
          </p:txBody>
        </p:sp>
        <p:cxnSp>
          <p:nvCxnSpPr>
            <p:cNvPr id="23" name="Straight Connector 22"/>
            <p:cNvCxnSpPr/>
            <p:nvPr/>
          </p:nvCxnSpPr>
          <p:spPr>
            <a:xfrm>
              <a:off x="9146594" y="8091966"/>
              <a:ext cx="0" cy="1270040"/>
            </a:xfrm>
            <a:prstGeom prst="line">
              <a:avLst/>
            </a:prstGeom>
            <a:noFill/>
            <a:ln w="25400" cap="flat">
              <a:solidFill>
                <a:schemeClr val="bg1"/>
              </a:solidFill>
              <a:prstDash val="solid"/>
              <a:miter lim="400000"/>
            </a:ln>
            <a:effectLst/>
          </p:spPr>
          <p:style>
            <a:lnRef idx="0">
              <a:scrgbClr r="0" g="0" b="0"/>
            </a:lnRef>
            <a:fillRef idx="0">
              <a:scrgbClr r="0" g="0" b="0"/>
            </a:fillRef>
            <a:effectRef idx="0">
              <a:scrgbClr r="0" g="0" b="0"/>
            </a:effectRef>
            <a:fontRef idx="none"/>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257938"/>
            <a:ext cx="13004800" cy="84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20" name="Picture 19"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4" name="Shape 47"/>
          <p:cNvSpPr/>
          <p:nvPr/>
        </p:nvSpPr>
        <p:spPr>
          <a:xfrm>
            <a:off x="449277" y="471724"/>
            <a:ext cx="12020334" cy="128139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REQUIREMENTS</a:t>
            </a:r>
            <a:endParaRPr sz="5000" dirty="0">
              <a:solidFill>
                <a:srgbClr val="022052"/>
              </a:solidFill>
              <a:latin typeface="Times New Roman"/>
              <a:ea typeface="Times New Roman"/>
              <a:cs typeface="Times New Roman"/>
              <a:sym typeface="Times New Roman"/>
            </a:endParaRPr>
          </a:p>
        </p:txBody>
      </p:sp>
      <p:cxnSp>
        <p:nvCxnSpPr>
          <p:cNvPr id="15" name="Straight Connector 14"/>
          <p:cNvCxnSpPr/>
          <p:nvPr/>
        </p:nvCxnSpPr>
        <p:spPr>
          <a:xfrm>
            <a:off x="449277" y="1257938"/>
            <a:ext cx="4850856"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512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257938"/>
            <a:ext cx="13004800" cy="84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20" name="Picture 19"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4" name="Shape 47"/>
          <p:cNvSpPr/>
          <p:nvPr/>
        </p:nvSpPr>
        <p:spPr>
          <a:xfrm>
            <a:off x="449277" y="471724"/>
            <a:ext cx="12020334" cy="128139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lgn="l" defTabSz="457200">
              <a:lnSpc>
                <a:spcPct val="80000"/>
              </a:lnSpc>
              <a:defRPr sz="1800"/>
            </a:pPr>
            <a:r>
              <a:rPr lang="en-CA" sz="5400" dirty="0" smtClean="0">
                <a:solidFill>
                  <a:srgbClr val="022052"/>
                </a:solidFill>
                <a:latin typeface="Times New Roman"/>
                <a:ea typeface="Times New Roman"/>
                <a:cs typeface="Times New Roman"/>
                <a:sym typeface="Times New Roman"/>
              </a:rPr>
              <a:t>REQUIREMENTS – IB</a:t>
            </a:r>
            <a:endParaRPr sz="5400" dirty="0">
              <a:solidFill>
                <a:srgbClr val="022052"/>
              </a:solidFill>
              <a:latin typeface="Times New Roman"/>
              <a:ea typeface="Times New Roman"/>
              <a:cs typeface="Times New Roman"/>
              <a:sym typeface="Times New Roman"/>
            </a:endParaRPr>
          </a:p>
        </p:txBody>
      </p:sp>
      <p:cxnSp>
        <p:nvCxnSpPr>
          <p:cNvPr id="15" name="Straight Connector 14"/>
          <p:cNvCxnSpPr/>
          <p:nvPr/>
        </p:nvCxnSpPr>
        <p:spPr>
          <a:xfrm>
            <a:off x="449277" y="1257938"/>
            <a:ext cx="4850856"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grpSp>
        <p:nvGrpSpPr>
          <p:cNvPr id="5" name="Group 4"/>
          <p:cNvGrpSpPr/>
          <p:nvPr/>
        </p:nvGrpSpPr>
        <p:grpSpPr>
          <a:xfrm>
            <a:off x="914400" y="2554014"/>
            <a:ext cx="11114690" cy="6385034"/>
            <a:chOff x="914400" y="2554014"/>
            <a:chExt cx="11114690" cy="6385034"/>
          </a:xfrm>
        </p:grpSpPr>
        <p:sp>
          <p:nvSpPr>
            <p:cNvPr id="3" name="Rectangle 2"/>
            <p:cNvSpPr/>
            <p:nvPr/>
          </p:nvSpPr>
          <p:spPr>
            <a:xfrm>
              <a:off x="914400" y="2554014"/>
              <a:ext cx="11114690" cy="6385034"/>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Rectangle 8"/>
            <p:cNvSpPr/>
            <p:nvPr/>
          </p:nvSpPr>
          <p:spPr>
            <a:xfrm>
              <a:off x="1472021" y="2929748"/>
              <a:ext cx="9698182" cy="646331"/>
            </a:xfrm>
            <a:prstGeom prst="rect">
              <a:avLst/>
            </a:prstGeom>
          </p:spPr>
          <p:txBody>
            <a:bodyPr wrap="square">
              <a:spAutoFit/>
            </a:bodyPr>
            <a:lstStyle/>
            <a:p>
              <a:pPr marL="571500" lvl="0" indent="-571500" algn="l">
                <a:buFont typeface="Arial" pitchFamily="34" charset="0"/>
                <a:buChar char="•"/>
              </a:pPr>
              <a:r>
                <a:rPr lang="en-US" sz="3600" b="1" dirty="0" smtClean="0">
                  <a:solidFill>
                    <a:srgbClr val="002A5C"/>
                  </a:solidFill>
                  <a:latin typeface="Helvetica" pitchFamily="34" charset="0"/>
                  <a:cs typeface="Helvetica" pitchFamily="34" charset="0"/>
                </a:rPr>
                <a:t>IB Diploma (including English SL/HL)</a:t>
              </a:r>
              <a:endParaRPr lang="en-US" sz="3600" b="1" dirty="0">
                <a:solidFill>
                  <a:srgbClr val="002A5C"/>
                </a:solidFill>
                <a:latin typeface="Helvetica" pitchFamily="34" charset="0"/>
                <a:cs typeface="Helvetica" pitchFamily="34" charset="0"/>
              </a:endParaRPr>
            </a:p>
          </p:txBody>
        </p:sp>
        <p:sp>
          <p:nvSpPr>
            <p:cNvPr id="10" name="Rectangle 9"/>
            <p:cNvSpPr/>
            <p:nvPr/>
          </p:nvSpPr>
          <p:spPr>
            <a:xfrm>
              <a:off x="1472021" y="3543253"/>
              <a:ext cx="9698182" cy="646331"/>
            </a:xfrm>
            <a:prstGeom prst="rect">
              <a:avLst/>
            </a:prstGeom>
          </p:spPr>
          <p:txBody>
            <a:bodyPr wrap="square">
              <a:spAutoFit/>
            </a:bodyPr>
            <a:lstStyle/>
            <a:p>
              <a:pPr marL="571500" lvl="0" indent="-571500" algn="l">
                <a:buFont typeface="Arial" pitchFamily="34" charset="0"/>
                <a:buChar char="•"/>
              </a:pPr>
              <a:r>
                <a:rPr lang="en-US" sz="3600" b="1" dirty="0" smtClean="0">
                  <a:solidFill>
                    <a:srgbClr val="002A5C"/>
                  </a:solidFill>
                  <a:latin typeface="Helvetica" pitchFamily="34" charset="0"/>
                  <a:cs typeface="Helvetica" pitchFamily="34" charset="0"/>
                </a:rPr>
                <a:t>Prerequisite courses must be SL/HL</a:t>
              </a:r>
              <a:endParaRPr lang="en-US" sz="3600" b="1" dirty="0">
                <a:solidFill>
                  <a:srgbClr val="002A5C"/>
                </a:solidFill>
                <a:latin typeface="Helvetica" pitchFamily="34" charset="0"/>
                <a:cs typeface="Helvetica" pitchFamily="34" charset="0"/>
              </a:endParaRPr>
            </a:p>
          </p:txBody>
        </p:sp>
        <p:sp>
          <p:nvSpPr>
            <p:cNvPr id="11" name="Rectangle 10"/>
            <p:cNvSpPr/>
            <p:nvPr/>
          </p:nvSpPr>
          <p:spPr>
            <a:xfrm>
              <a:off x="1479836" y="4189584"/>
              <a:ext cx="9698182" cy="646331"/>
            </a:xfrm>
            <a:prstGeom prst="rect">
              <a:avLst/>
            </a:prstGeom>
          </p:spPr>
          <p:txBody>
            <a:bodyPr wrap="square">
              <a:spAutoFit/>
            </a:bodyPr>
            <a:lstStyle/>
            <a:p>
              <a:pPr marL="571500" lvl="0" indent="-571500" algn="l">
                <a:buFont typeface="Arial" pitchFamily="34" charset="0"/>
                <a:buChar char="•"/>
              </a:pPr>
              <a:r>
                <a:rPr lang="en-US" sz="3600" b="1" dirty="0" smtClean="0">
                  <a:solidFill>
                    <a:srgbClr val="002A5C"/>
                  </a:solidFill>
                  <a:latin typeface="Helvetica" pitchFamily="34" charset="0"/>
                  <a:cs typeface="Helvetica" pitchFamily="34" charset="0"/>
                </a:rPr>
                <a:t>Minimum predicted score of 27</a:t>
              </a:r>
              <a:endParaRPr lang="en-US" sz="3600" b="1" dirty="0">
                <a:solidFill>
                  <a:srgbClr val="002A5C"/>
                </a:solidFill>
                <a:latin typeface="Helvetica" pitchFamily="34" charset="0"/>
                <a:cs typeface="Helvetica" pitchFamily="34" charset="0"/>
              </a:endParaRPr>
            </a:p>
          </p:txBody>
        </p:sp>
        <p:sp>
          <p:nvSpPr>
            <p:cNvPr id="16" name="Rectangle 15"/>
            <p:cNvSpPr/>
            <p:nvPr/>
          </p:nvSpPr>
          <p:spPr>
            <a:xfrm>
              <a:off x="1472021" y="4866907"/>
              <a:ext cx="9698182" cy="1754326"/>
            </a:xfrm>
            <a:prstGeom prst="rect">
              <a:avLst/>
            </a:prstGeom>
          </p:spPr>
          <p:txBody>
            <a:bodyPr wrap="square">
              <a:spAutoFit/>
            </a:bodyPr>
            <a:lstStyle/>
            <a:p>
              <a:pPr marL="571500" lvl="0" indent="-571500" algn="l">
                <a:buFont typeface="Arial" pitchFamily="34" charset="0"/>
                <a:buChar char="•"/>
              </a:pPr>
              <a:r>
                <a:rPr lang="en-US" sz="3600" b="1" dirty="0" smtClean="0">
                  <a:solidFill>
                    <a:srgbClr val="002A5C"/>
                  </a:solidFill>
                  <a:latin typeface="Helvetica" pitchFamily="34" charset="0"/>
                  <a:cs typeface="Helvetica" pitchFamily="34" charset="0"/>
                </a:rPr>
                <a:t>High School Transcript</a:t>
              </a:r>
            </a:p>
            <a:p>
              <a:pPr lvl="2" indent="0" algn="l"/>
              <a:r>
                <a:rPr lang="en-US" b="1" dirty="0" smtClean="0">
                  <a:solidFill>
                    <a:srgbClr val="002A5C"/>
                  </a:solidFill>
                  <a:latin typeface="Helvetica" pitchFamily="34" charset="0"/>
                  <a:cs typeface="Helvetica" pitchFamily="34" charset="0"/>
                </a:rPr>
                <a:t>		- including predicted IB scores</a:t>
              </a:r>
            </a:p>
            <a:p>
              <a:pPr marL="571500" lvl="1" indent="-571500" algn="l">
                <a:buFont typeface="Arial" pitchFamily="34" charset="0"/>
                <a:buChar char="•"/>
              </a:pPr>
              <a:endParaRPr lang="en-US" b="1" dirty="0">
                <a:solidFill>
                  <a:srgbClr val="002A5C"/>
                </a:solidFill>
                <a:latin typeface="Helvetica" pitchFamily="34" charset="0"/>
                <a:cs typeface="Helvetica" pitchFamily="34" charset="0"/>
              </a:endParaRPr>
            </a:p>
          </p:txBody>
        </p:sp>
        <p:sp>
          <p:nvSpPr>
            <p:cNvPr id="18" name="Rectangle 17"/>
            <p:cNvSpPr/>
            <p:nvPr/>
          </p:nvSpPr>
          <p:spPr>
            <a:xfrm>
              <a:off x="1479836" y="6155147"/>
              <a:ext cx="9698182" cy="646331"/>
            </a:xfrm>
            <a:prstGeom prst="rect">
              <a:avLst/>
            </a:prstGeom>
          </p:spPr>
          <p:txBody>
            <a:bodyPr wrap="square">
              <a:spAutoFit/>
            </a:bodyPr>
            <a:lstStyle/>
            <a:p>
              <a:pPr marL="571500" lvl="0" indent="-571500" algn="l">
                <a:buFont typeface="Arial" pitchFamily="34" charset="0"/>
                <a:buChar char="•"/>
              </a:pPr>
              <a:r>
                <a:rPr lang="en-US" sz="3600" b="1" dirty="0" smtClean="0">
                  <a:solidFill>
                    <a:srgbClr val="002A5C"/>
                  </a:solidFill>
                  <a:latin typeface="Helvetica" pitchFamily="34" charset="0"/>
                  <a:cs typeface="Helvetica" pitchFamily="34" charset="0"/>
                </a:rPr>
                <a:t>Supplemental Documents</a:t>
              </a:r>
              <a:endParaRPr lang="en-US" sz="3600" b="1" dirty="0">
                <a:solidFill>
                  <a:srgbClr val="002A5C"/>
                </a:solidFill>
                <a:latin typeface="Helvetica" pitchFamily="34" charset="0"/>
                <a:cs typeface="Helvetica" pitchFamily="34" charset="0"/>
              </a:endParaRPr>
            </a:p>
          </p:txBody>
        </p:sp>
        <p:sp>
          <p:nvSpPr>
            <p:cNvPr id="19" name="Rectangle 18"/>
            <p:cNvSpPr/>
            <p:nvPr/>
          </p:nvSpPr>
          <p:spPr>
            <a:xfrm>
              <a:off x="1111973" y="8306451"/>
              <a:ext cx="10727929" cy="461665"/>
            </a:xfrm>
            <a:prstGeom prst="rect">
              <a:avLst/>
            </a:prstGeom>
          </p:spPr>
          <p:txBody>
            <a:bodyPr wrap="square">
              <a:spAutoFit/>
            </a:bodyPr>
            <a:lstStyle/>
            <a:p>
              <a:pPr lvl="0" algn="l"/>
              <a:r>
                <a:rPr lang="en-US" sz="2400" b="1" dirty="0" smtClean="0">
                  <a:solidFill>
                    <a:srgbClr val="002A5C"/>
                  </a:solidFill>
                  <a:latin typeface="Helvetica" pitchFamily="34" charset="0"/>
                  <a:cs typeface="Helvetica" pitchFamily="34" charset="0"/>
                </a:rPr>
                <a:t>*all documents must have a notarized English translation</a:t>
              </a:r>
              <a:endParaRPr lang="en-US" sz="2400" b="1" dirty="0">
                <a:solidFill>
                  <a:srgbClr val="002A5C"/>
                </a:solidFill>
                <a:latin typeface="Helvetica" pitchFamily="34" charset="0"/>
                <a:cs typeface="Helvetica" pitchFamily="34" charset="0"/>
              </a:endParaRPr>
            </a:p>
          </p:txBody>
        </p:sp>
      </p:grpSp>
    </p:spTree>
    <p:extLst>
      <p:ext uri="{BB962C8B-B14F-4D97-AF65-F5344CB8AC3E}">
        <p14:creationId xmlns:p14="http://schemas.microsoft.com/office/powerpoint/2010/main" val="52359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863600"/>
            <a:ext cx="1300480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0" name="Picture 9"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1"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ENGLISH LANGUAGE </a:t>
            </a:r>
            <a:r>
              <a:rPr lang="en-CA" sz="5000" dirty="0" smtClean="0">
                <a:solidFill>
                  <a:srgbClr val="007DC3"/>
                </a:solidFill>
                <a:latin typeface="Times New Roman"/>
                <a:ea typeface="Times New Roman"/>
                <a:cs typeface="Times New Roman"/>
                <a:sym typeface="Times New Roman"/>
              </a:rPr>
              <a:t>PROFICIENCY</a:t>
            </a:r>
            <a:endParaRPr sz="5000" dirty="0">
              <a:solidFill>
                <a:srgbClr val="007DC3"/>
              </a:solidFill>
              <a:latin typeface="Times New Roman"/>
              <a:ea typeface="Times New Roman"/>
              <a:cs typeface="Times New Roman"/>
              <a:sym typeface="Times New Roman"/>
            </a:endParaRPr>
          </a:p>
        </p:txBody>
      </p:sp>
      <p:cxnSp>
        <p:nvCxnSpPr>
          <p:cNvPr id="12" name="Straight Connector 11"/>
          <p:cNvCxnSpPr/>
          <p:nvPr/>
        </p:nvCxnSpPr>
        <p:spPr>
          <a:xfrm>
            <a:off x="449277" y="1257938"/>
            <a:ext cx="10675923" cy="0"/>
          </a:xfrm>
          <a:prstGeom prst="line">
            <a:avLst/>
          </a:prstGeom>
          <a:noFill/>
          <a:ln w="57150" cap="flat" cmpd="sng">
            <a:solidFill>
              <a:srgbClr val="007DC3"/>
            </a:solidFill>
            <a:prstDash val="solid"/>
            <a:miter lim="400000"/>
          </a:ln>
          <a:effectLst/>
        </p:spPr>
        <p:style>
          <a:lnRef idx="0">
            <a:scrgbClr r="0" g="0" b="0"/>
          </a:lnRef>
          <a:fillRef idx="0">
            <a:scrgbClr r="0" g="0" b="0"/>
          </a:fillRef>
          <a:effectRef idx="0">
            <a:scrgbClr r="0" g="0" b="0"/>
          </a:effectRef>
          <a:fontRef idx="none"/>
        </p:style>
      </p:cxnSp>
      <p:grpSp>
        <p:nvGrpSpPr>
          <p:cNvPr id="20" name="Group 19"/>
          <p:cNvGrpSpPr/>
          <p:nvPr/>
        </p:nvGrpSpPr>
        <p:grpSpPr>
          <a:xfrm>
            <a:off x="5776335" y="6100937"/>
            <a:ext cx="7228465" cy="3652664"/>
            <a:chOff x="5776335" y="6100937"/>
            <a:chExt cx="7228465" cy="3652664"/>
          </a:xfrm>
        </p:grpSpPr>
        <p:pic>
          <p:nvPicPr>
            <p:cNvPr id="21" name="Picture 20" descr="callout.png"/>
            <p:cNvPicPr>
              <a:picLocks noChangeAspect="1"/>
            </p:cNvPicPr>
            <p:nvPr/>
          </p:nvPicPr>
          <p:blipFill rotWithShape="1">
            <a:blip r:embed="rId5" cstate="email">
              <a:alphaModFix amt="90000"/>
              <a:extLst>
                <a:ext uri="{28A0092B-C50C-407E-A947-70E740481C1C}">
                  <a14:useLocalDpi xmlns:a14="http://schemas.microsoft.com/office/drawing/2010/main"/>
                </a:ext>
              </a:extLst>
            </a:blip>
            <a:srcRect/>
            <a:stretch/>
          </p:blipFill>
          <p:spPr>
            <a:xfrm>
              <a:off x="5776335" y="6100937"/>
              <a:ext cx="7228465" cy="3652664"/>
            </a:xfrm>
            <a:prstGeom prst="rect">
              <a:avLst/>
            </a:prstGeom>
          </p:spPr>
        </p:pic>
        <p:sp>
          <p:nvSpPr>
            <p:cNvPr id="22" name="Shape 366"/>
            <p:cNvSpPr/>
            <p:nvPr/>
          </p:nvSpPr>
          <p:spPr>
            <a:xfrm>
              <a:off x="7728498" y="8185650"/>
              <a:ext cx="4751309" cy="51296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57200">
                <a:lnSpc>
                  <a:spcPct val="80000"/>
                </a:lnSpc>
                <a:defRPr sz="5700" i="1">
                  <a:solidFill>
                    <a:srgbClr val="F6FAFE"/>
                  </a:solidFill>
                  <a:latin typeface="Times New Roman"/>
                  <a:ea typeface="Times New Roman"/>
                  <a:cs typeface="Times New Roman"/>
                  <a:sym typeface="Times New Roman"/>
                </a:defRPr>
              </a:lvl1pPr>
            </a:lstStyle>
            <a:p>
              <a:pPr lvl="0">
                <a:defRPr sz="1800" i="0">
                  <a:solidFill>
                    <a:srgbClr val="000000"/>
                  </a:solidFill>
                </a:defRPr>
              </a:pPr>
              <a:r>
                <a:rPr lang="en-CA" sz="3200" i="1" dirty="0" smtClean="0">
                  <a:solidFill>
                    <a:srgbClr val="F6FAFE"/>
                  </a:solidFill>
                </a:rPr>
                <a:t>Other tests &amp; more info</a:t>
              </a:r>
              <a:endParaRPr sz="3200" i="1" dirty="0">
                <a:solidFill>
                  <a:srgbClr val="F6FAFE"/>
                </a:solidFill>
              </a:endParaRPr>
            </a:p>
          </p:txBody>
        </p:sp>
        <p:sp>
          <p:nvSpPr>
            <p:cNvPr id="23" name="Shape 366"/>
            <p:cNvSpPr/>
            <p:nvPr/>
          </p:nvSpPr>
          <p:spPr>
            <a:xfrm>
              <a:off x="7196667" y="8806304"/>
              <a:ext cx="5621866" cy="55143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57200">
                <a:lnSpc>
                  <a:spcPct val="80000"/>
                </a:lnSpc>
                <a:defRPr sz="5700" i="1">
                  <a:solidFill>
                    <a:srgbClr val="F6FAFE"/>
                  </a:solidFill>
                  <a:latin typeface="Times New Roman"/>
                  <a:ea typeface="Times New Roman"/>
                  <a:cs typeface="Times New Roman"/>
                  <a:sym typeface="Times New Roman"/>
                </a:defRPr>
              </a:lvl1pPr>
            </a:lstStyle>
            <a:p>
              <a:pPr lvl="0">
                <a:defRPr sz="1800" i="0">
                  <a:solidFill>
                    <a:srgbClr val="000000"/>
                  </a:solidFill>
                </a:defRPr>
              </a:pPr>
              <a:r>
                <a:rPr lang="en-CA" sz="3500" i="0" dirty="0" err="1" smtClean="0">
                  <a:solidFill>
                    <a:srgbClr val="F6FAFE"/>
                  </a:solidFill>
                  <a:latin typeface="Verdana"/>
                  <a:cs typeface="Verdana"/>
                </a:rPr>
                <a:t>uoft.me</a:t>
              </a:r>
              <a:r>
                <a:rPr lang="en-CA" sz="3500" i="0" dirty="0" smtClean="0">
                  <a:solidFill>
                    <a:srgbClr val="F6FAFE"/>
                  </a:solidFill>
                  <a:latin typeface="Verdana"/>
                  <a:cs typeface="Verdana"/>
                </a:rPr>
                <a:t>/</a:t>
              </a:r>
              <a:r>
                <a:rPr lang="en-CA" sz="3500" i="0" dirty="0" err="1" smtClean="0">
                  <a:solidFill>
                    <a:srgbClr val="F6FAFE"/>
                  </a:solidFill>
                  <a:latin typeface="Verdana"/>
                  <a:cs typeface="Verdana"/>
                </a:rPr>
                <a:t>elp</a:t>
              </a:r>
              <a:endParaRPr sz="3500" i="0" dirty="0">
                <a:solidFill>
                  <a:srgbClr val="F6FAFE"/>
                </a:solidFill>
                <a:latin typeface="Verdana"/>
                <a:cs typeface="Verdana"/>
              </a:endParaRPr>
            </a:p>
          </p:txBody>
        </p:sp>
      </p:grpSp>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26836" y="3210550"/>
            <a:ext cx="5098632" cy="4248860"/>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0026" y="3210550"/>
            <a:ext cx="5098632" cy="4248860"/>
          </a:xfrm>
          <a:prstGeom prst="rect">
            <a:avLst/>
          </a:prstGeom>
        </p:spPr>
      </p:pic>
    </p:spTree>
    <p:extLst>
      <p:ext uri="{BB962C8B-B14F-4D97-AF65-F5344CB8AC3E}">
        <p14:creationId xmlns:p14="http://schemas.microsoft.com/office/powerpoint/2010/main" val="142205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471724"/>
            <a:ext cx="13010399" cy="9281876"/>
          </a:xfrm>
          <a:prstGeom prst="rect">
            <a:avLst/>
          </a:prstGeom>
          <a:solidFill>
            <a:srgbClr val="02205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266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458088"/>
            <a:ext cx="12835467" cy="9295512"/>
          </a:xfrm>
          <a:prstGeom prst="rect">
            <a:avLst/>
          </a:prstGeom>
          <a:noFill/>
          <a:ln>
            <a:noFill/>
          </a:ln>
          <a:effectLst>
            <a:outerShdw blurRad="63500" dist="50799" dir="5400000" algn="c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7" name="Oval 36"/>
          <p:cNvSpPr/>
          <p:nvPr/>
        </p:nvSpPr>
        <p:spPr bwMode="auto">
          <a:xfrm>
            <a:off x="7006456" y="5366810"/>
            <a:ext cx="3032758" cy="3032758"/>
          </a:xfrm>
          <a:prstGeom prst="ellipse">
            <a:avLst/>
          </a:prstGeom>
          <a:solidFill>
            <a:schemeClr val="tx1">
              <a:alpha val="25000"/>
            </a:schemeClr>
          </a:solidFill>
          <a:ln w="28575" cap="rnd" cmpd="sng" algn="ctr">
            <a:solidFill>
              <a:schemeClr val="bg2">
                <a:alpha val="85000"/>
              </a:schemeClr>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1" name="Picture 20"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22"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THE CITY OF </a:t>
            </a:r>
            <a:r>
              <a:rPr lang="en-CA" sz="5000" dirty="0" smtClean="0">
                <a:solidFill>
                  <a:srgbClr val="008BB0"/>
                </a:solidFill>
                <a:latin typeface="Times New Roman"/>
                <a:ea typeface="Times New Roman"/>
                <a:cs typeface="Times New Roman"/>
                <a:sym typeface="Times New Roman"/>
              </a:rPr>
              <a:t>TORONTO</a:t>
            </a:r>
            <a:endParaRPr sz="5000" dirty="0">
              <a:solidFill>
                <a:srgbClr val="008BB0"/>
              </a:solidFill>
              <a:latin typeface="Times New Roman"/>
              <a:ea typeface="Times New Roman"/>
              <a:cs typeface="Times New Roman"/>
              <a:sym typeface="Times New Roman"/>
            </a:endParaRPr>
          </a:p>
        </p:txBody>
      </p:sp>
      <p:cxnSp>
        <p:nvCxnSpPr>
          <p:cNvPr id="31" name="Straight Connector 30"/>
          <p:cNvCxnSpPr/>
          <p:nvPr/>
        </p:nvCxnSpPr>
        <p:spPr>
          <a:xfrm>
            <a:off x="449277" y="1257938"/>
            <a:ext cx="6981581"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
        <p:nvSpPr>
          <p:cNvPr id="7" name="Rectangle 6"/>
          <p:cNvSpPr/>
          <p:nvPr/>
        </p:nvSpPr>
        <p:spPr>
          <a:xfrm rot="19792058">
            <a:off x="7298261" y="5261792"/>
            <a:ext cx="897000" cy="338554"/>
          </a:xfrm>
          <a:prstGeom prst="rect">
            <a:avLst/>
          </a:prstGeom>
          <a:noFill/>
        </p:spPr>
        <p:txBody>
          <a:bodyPr wrap="non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a:cs typeface="Verdana"/>
              </a:rPr>
              <a:t>500km</a:t>
            </a:r>
            <a:endParaRPr lang="en-US" sz="1600" b="1" cap="none" spc="3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Verdana"/>
              <a:cs typeface="Verdana"/>
            </a:endParaRPr>
          </a:p>
        </p:txBody>
      </p:sp>
      <p:grpSp>
        <p:nvGrpSpPr>
          <p:cNvPr id="11" name="Group 10"/>
          <p:cNvGrpSpPr/>
          <p:nvPr/>
        </p:nvGrpSpPr>
        <p:grpSpPr>
          <a:xfrm>
            <a:off x="1389832" y="5186106"/>
            <a:ext cx="10359075" cy="3399493"/>
            <a:chOff x="1421874" y="5186106"/>
            <a:chExt cx="10359075" cy="3399493"/>
          </a:xfrm>
        </p:grpSpPr>
        <p:grpSp>
          <p:nvGrpSpPr>
            <p:cNvPr id="2" name="Group 1"/>
            <p:cNvGrpSpPr/>
            <p:nvPr/>
          </p:nvGrpSpPr>
          <p:grpSpPr>
            <a:xfrm>
              <a:off x="1421874" y="5186106"/>
              <a:ext cx="2314346" cy="901635"/>
              <a:chOff x="1421874" y="5186106"/>
              <a:chExt cx="2314346" cy="901635"/>
            </a:xfrm>
          </p:grpSpPr>
          <p:sp>
            <p:nvSpPr>
              <p:cNvPr id="27" name="Rectangle 26"/>
              <p:cNvSpPr/>
              <p:nvPr/>
            </p:nvSpPr>
            <p:spPr>
              <a:xfrm>
                <a:off x="1922803" y="5256771"/>
                <a:ext cx="1813417" cy="461665"/>
              </a:xfrm>
              <a:prstGeom prst="rect">
                <a:avLst/>
              </a:prstGeom>
              <a:noFill/>
            </p:spPr>
            <p:txBody>
              <a:bodyPr wrap="none" lIns="91440" tIns="45720" rIns="91440" bIns="45720">
                <a:spAutoFit/>
              </a:bodyPr>
              <a:lstStyle/>
              <a:p>
                <a:pPr algn="ctr"/>
                <a:r>
                  <a:rPr lang="en-US" sz="2400" dirty="0" smtClean="0">
                    <a:ln w="18415" cmpd="sng">
                      <a:noFill/>
                      <a:prstDash val="solid"/>
                    </a:ln>
                    <a:solidFill>
                      <a:schemeClr val="bg1"/>
                    </a:solidFill>
                    <a:latin typeface="Verdana"/>
                    <a:cs typeface="Verdana"/>
                  </a:rPr>
                  <a:t>Vancouver</a:t>
                </a:r>
                <a:endParaRPr lang="en-US" sz="2400" dirty="0">
                  <a:ln w="18415" cmpd="sng">
                    <a:noFill/>
                    <a:prstDash val="solid"/>
                  </a:ln>
                  <a:solidFill>
                    <a:schemeClr val="bg1"/>
                  </a:solidFill>
                  <a:latin typeface="Verdana"/>
                  <a:cs typeface="Verdana"/>
                </a:endParaRPr>
              </a:p>
            </p:txBody>
          </p:sp>
          <p:pic>
            <p:nvPicPr>
              <p:cNvPr id="34" name="Picture 33" descr="PI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1874" y="5186106"/>
                <a:ext cx="687945" cy="901635"/>
              </a:xfrm>
              <a:prstGeom prst="rect">
                <a:avLst/>
              </a:prstGeom>
            </p:spPr>
          </p:pic>
        </p:grpSp>
        <p:grpSp>
          <p:nvGrpSpPr>
            <p:cNvPr id="10" name="Group 9"/>
            <p:cNvGrpSpPr/>
            <p:nvPr/>
          </p:nvGrpSpPr>
          <p:grpSpPr>
            <a:xfrm>
              <a:off x="7462900" y="6037038"/>
              <a:ext cx="2180405" cy="1702413"/>
              <a:chOff x="7462900" y="6037038"/>
              <a:chExt cx="2180405" cy="1702413"/>
            </a:xfrm>
          </p:grpSpPr>
          <p:sp>
            <p:nvSpPr>
              <p:cNvPr id="4" name="Rectangle 3"/>
              <p:cNvSpPr/>
              <p:nvPr/>
            </p:nvSpPr>
            <p:spPr>
              <a:xfrm>
                <a:off x="7462900" y="7031565"/>
                <a:ext cx="2180405" cy="707886"/>
              </a:xfrm>
              <a:prstGeom prst="rect">
                <a:avLst/>
              </a:prstGeom>
              <a:noFill/>
            </p:spPr>
            <p:txBody>
              <a:bodyPr wrap="non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a:cs typeface="Verdana"/>
                  </a:rPr>
                  <a:t>Toronto</a:t>
                </a:r>
                <a:endParaRPr lang="en-US" sz="4000" b="1" dirty="0">
                  <a:ln w="9525" cmpd="sng">
                    <a:solidFill>
                      <a:srgbClr val="002A5C">
                        <a:alpha val="50000"/>
                      </a:srgbClr>
                    </a:solidFill>
                    <a:prstDash val="solid"/>
                  </a:ln>
                  <a:solidFill>
                    <a:schemeClr val="bg1"/>
                  </a:solidFill>
                  <a:effectLst>
                    <a:outerShdw blurRad="25500" dist="23000" dir="7020000" algn="tl">
                      <a:srgbClr val="000000">
                        <a:alpha val="50000"/>
                      </a:srgbClr>
                    </a:outerShdw>
                  </a:effectLst>
                  <a:latin typeface="Verdana"/>
                  <a:cs typeface="Verdana"/>
                </a:endParaRPr>
              </a:p>
            </p:txBody>
          </p:sp>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07181" y="6037038"/>
                <a:ext cx="994838" cy="994838"/>
              </a:xfrm>
              <a:prstGeom prst="rect">
                <a:avLst/>
              </a:prstGeom>
              <a:effectLst>
                <a:outerShdw blurRad="50800" dist="38100" dir="2700000" algn="tl" rotWithShape="0">
                  <a:srgbClr val="000000">
                    <a:alpha val="43000"/>
                  </a:srgbClr>
                </a:outerShdw>
              </a:effectLst>
            </p:spPr>
          </p:pic>
        </p:grpSp>
        <p:grpSp>
          <p:nvGrpSpPr>
            <p:cNvPr id="9" name="Group 8"/>
            <p:cNvGrpSpPr/>
            <p:nvPr/>
          </p:nvGrpSpPr>
          <p:grpSpPr>
            <a:xfrm>
              <a:off x="9373374" y="5734887"/>
              <a:ext cx="1958372" cy="901635"/>
              <a:chOff x="9373374" y="5734887"/>
              <a:chExt cx="1958372" cy="901635"/>
            </a:xfrm>
          </p:grpSpPr>
          <p:pic>
            <p:nvPicPr>
              <p:cNvPr id="38" name="Picture 37" descr="PI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73374" y="5734887"/>
                <a:ext cx="687945" cy="901635"/>
              </a:xfrm>
              <a:prstGeom prst="rect">
                <a:avLst/>
              </a:prstGeom>
            </p:spPr>
          </p:pic>
          <p:sp>
            <p:nvSpPr>
              <p:cNvPr id="28" name="Rectangle 27"/>
              <p:cNvSpPr/>
              <p:nvPr/>
            </p:nvSpPr>
            <p:spPr>
              <a:xfrm>
                <a:off x="9800858" y="5806089"/>
                <a:ext cx="1530888" cy="461665"/>
              </a:xfrm>
              <a:prstGeom prst="rect">
                <a:avLst/>
              </a:prstGeom>
              <a:noFill/>
            </p:spPr>
            <p:txBody>
              <a:bodyPr wrap="none" lIns="91440" tIns="45720" rIns="91440" bIns="45720">
                <a:spAutoFit/>
              </a:bodyPr>
              <a:lstStyle/>
              <a:p>
                <a:pPr algn="ctr"/>
                <a:r>
                  <a:rPr lang="en-US" sz="2400" dirty="0" smtClean="0">
                    <a:ln w="18415" cmpd="sng">
                      <a:noFill/>
                      <a:prstDash val="solid"/>
                    </a:ln>
                    <a:solidFill>
                      <a:schemeClr val="bg1"/>
                    </a:solidFill>
                    <a:latin typeface="Verdana"/>
                    <a:cs typeface="Verdana"/>
                  </a:rPr>
                  <a:t>Montreal</a:t>
                </a:r>
                <a:endParaRPr lang="en-US" sz="2400" dirty="0">
                  <a:ln w="18415" cmpd="sng">
                    <a:noFill/>
                    <a:prstDash val="solid"/>
                  </a:ln>
                  <a:solidFill>
                    <a:schemeClr val="bg1"/>
                  </a:solidFill>
                  <a:latin typeface="Verdana"/>
                  <a:cs typeface="Verdana"/>
                </a:endParaRPr>
              </a:p>
            </p:txBody>
          </p:sp>
        </p:grpSp>
        <p:grpSp>
          <p:nvGrpSpPr>
            <p:cNvPr id="6" name="Group 5"/>
            <p:cNvGrpSpPr/>
            <p:nvPr/>
          </p:nvGrpSpPr>
          <p:grpSpPr>
            <a:xfrm>
              <a:off x="9526338" y="6722836"/>
              <a:ext cx="2191109" cy="901635"/>
              <a:chOff x="9526338" y="6722836"/>
              <a:chExt cx="2191109" cy="901635"/>
            </a:xfrm>
          </p:grpSpPr>
          <p:pic>
            <p:nvPicPr>
              <p:cNvPr id="42" name="Picture 41" descr="PI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26338" y="6722836"/>
                <a:ext cx="687945" cy="901635"/>
              </a:xfrm>
              <a:prstGeom prst="rect">
                <a:avLst/>
              </a:prstGeom>
            </p:spPr>
          </p:pic>
          <p:sp>
            <p:nvSpPr>
              <p:cNvPr id="29" name="Rectangle 28"/>
              <p:cNvSpPr/>
              <p:nvPr/>
            </p:nvSpPr>
            <p:spPr>
              <a:xfrm>
                <a:off x="10069490" y="6745518"/>
                <a:ext cx="1647957" cy="461665"/>
              </a:xfrm>
              <a:prstGeom prst="rect">
                <a:avLst/>
              </a:prstGeom>
              <a:noFill/>
            </p:spPr>
            <p:txBody>
              <a:bodyPr wrap="none" lIns="91440" tIns="45720" rIns="91440" bIns="45720">
                <a:spAutoFit/>
              </a:bodyPr>
              <a:lstStyle/>
              <a:p>
                <a:pPr algn="ctr"/>
                <a:r>
                  <a:rPr lang="en-US" sz="2400" dirty="0" smtClean="0">
                    <a:ln w="18415" cmpd="sng">
                      <a:noFill/>
                      <a:prstDash val="solid"/>
                    </a:ln>
                    <a:solidFill>
                      <a:schemeClr val="bg1"/>
                    </a:solidFill>
                    <a:latin typeface="Verdana"/>
                    <a:cs typeface="Verdana"/>
                  </a:rPr>
                  <a:t>New York</a:t>
                </a:r>
                <a:endParaRPr lang="en-US" sz="2400" dirty="0">
                  <a:ln w="18415" cmpd="sng">
                    <a:noFill/>
                    <a:prstDash val="solid"/>
                  </a:ln>
                  <a:solidFill>
                    <a:schemeClr val="bg1"/>
                  </a:solidFill>
                  <a:latin typeface="Verdana"/>
                  <a:cs typeface="Verdana"/>
                </a:endParaRPr>
              </a:p>
            </p:txBody>
          </p:sp>
        </p:grpSp>
        <p:grpSp>
          <p:nvGrpSpPr>
            <p:cNvPr id="5" name="Group 4"/>
            <p:cNvGrpSpPr/>
            <p:nvPr/>
          </p:nvGrpSpPr>
          <p:grpSpPr>
            <a:xfrm>
              <a:off x="8667678" y="7683964"/>
              <a:ext cx="3113271" cy="901635"/>
              <a:chOff x="8667678" y="7683964"/>
              <a:chExt cx="3113271" cy="901635"/>
            </a:xfrm>
          </p:grpSpPr>
          <p:pic>
            <p:nvPicPr>
              <p:cNvPr id="41" name="Picture 40" descr="PI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67678" y="7683964"/>
                <a:ext cx="687945" cy="901635"/>
              </a:xfrm>
              <a:prstGeom prst="rect">
                <a:avLst/>
              </a:prstGeom>
            </p:spPr>
          </p:pic>
          <p:sp>
            <p:nvSpPr>
              <p:cNvPr id="32" name="Rectangle 31"/>
              <p:cNvSpPr/>
              <p:nvPr/>
            </p:nvSpPr>
            <p:spPr>
              <a:xfrm>
                <a:off x="9217928" y="7836349"/>
                <a:ext cx="2563021" cy="461665"/>
              </a:xfrm>
              <a:prstGeom prst="rect">
                <a:avLst/>
              </a:prstGeom>
              <a:noFill/>
            </p:spPr>
            <p:txBody>
              <a:bodyPr wrap="none" lIns="91440" tIns="45720" rIns="91440" bIns="45720">
                <a:spAutoFit/>
              </a:bodyPr>
              <a:lstStyle/>
              <a:p>
                <a:pPr algn="ctr"/>
                <a:r>
                  <a:rPr lang="en-US" sz="2400" dirty="0" smtClean="0">
                    <a:ln w="18415" cmpd="sng">
                      <a:noFill/>
                      <a:prstDash val="solid"/>
                    </a:ln>
                    <a:solidFill>
                      <a:schemeClr val="bg1"/>
                    </a:solidFill>
                    <a:latin typeface="Verdana"/>
                    <a:cs typeface="Verdana"/>
                  </a:rPr>
                  <a:t>Washington DC</a:t>
                </a:r>
                <a:endParaRPr lang="en-US" sz="2400" dirty="0">
                  <a:ln w="18415" cmpd="sng">
                    <a:noFill/>
                    <a:prstDash val="solid"/>
                  </a:ln>
                  <a:solidFill>
                    <a:schemeClr val="bg1"/>
                  </a:solidFill>
                  <a:latin typeface="Verdana"/>
                  <a:cs typeface="Verdana"/>
                </a:endParaRPr>
              </a:p>
            </p:txBody>
          </p:sp>
        </p:grpSp>
        <p:grpSp>
          <p:nvGrpSpPr>
            <p:cNvPr id="3" name="Group 2"/>
            <p:cNvGrpSpPr/>
            <p:nvPr/>
          </p:nvGrpSpPr>
          <p:grpSpPr>
            <a:xfrm>
              <a:off x="5639155" y="6328631"/>
              <a:ext cx="1938736" cy="901635"/>
              <a:chOff x="5639155" y="6328631"/>
              <a:chExt cx="1938736" cy="901635"/>
            </a:xfrm>
          </p:grpSpPr>
          <p:pic>
            <p:nvPicPr>
              <p:cNvPr id="36" name="Picture 35" descr="PI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9946" y="6328631"/>
                <a:ext cx="687945" cy="901635"/>
              </a:xfrm>
              <a:prstGeom prst="rect">
                <a:avLst/>
              </a:prstGeom>
            </p:spPr>
          </p:pic>
          <p:sp>
            <p:nvSpPr>
              <p:cNvPr id="30" name="Rectangle 29"/>
              <p:cNvSpPr/>
              <p:nvPr/>
            </p:nvSpPr>
            <p:spPr>
              <a:xfrm>
                <a:off x="5639155" y="6407338"/>
                <a:ext cx="1402547" cy="461665"/>
              </a:xfrm>
              <a:prstGeom prst="rect">
                <a:avLst/>
              </a:prstGeom>
              <a:noFill/>
            </p:spPr>
            <p:txBody>
              <a:bodyPr wrap="none" lIns="91440" tIns="45720" rIns="91440" bIns="45720">
                <a:spAutoFit/>
              </a:bodyPr>
              <a:lstStyle/>
              <a:p>
                <a:pPr algn="ctr"/>
                <a:r>
                  <a:rPr lang="en-US" sz="2400" dirty="0" smtClean="0">
                    <a:ln w="18415" cmpd="sng">
                      <a:noFill/>
                      <a:prstDash val="solid"/>
                    </a:ln>
                    <a:solidFill>
                      <a:schemeClr val="bg1"/>
                    </a:solidFill>
                    <a:latin typeface="Verdana"/>
                    <a:cs typeface="Verdana"/>
                  </a:rPr>
                  <a:t>Chicago</a:t>
                </a:r>
                <a:endParaRPr lang="en-US" sz="2400" dirty="0">
                  <a:ln w="18415" cmpd="sng">
                    <a:noFill/>
                    <a:prstDash val="solid"/>
                  </a:ln>
                  <a:solidFill>
                    <a:schemeClr val="bg1"/>
                  </a:solidFill>
                  <a:latin typeface="Verdana"/>
                  <a:cs typeface="Verdana"/>
                </a:endParaRPr>
              </a:p>
            </p:txBody>
          </p:sp>
        </p:grpSp>
      </p:grpSp>
    </p:spTree>
    <p:extLst>
      <p:ext uri="{BB962C8B-B14F-4D97-AF65-F5344CB8AC3E}">
        <p14:creationId xmlns:p14="http://schemas.microsoft.com/office/powerpoint/2010/main" val="245106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heel(1)">
                                      <p:cBhvr>
                                        <p:cTn id="12" dur="1000"/>
                                        <p:tgtEl>
                                          <p:spTgt spid="3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1084029"/>
            <a:ext cx="13004800" cy="866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0" name="Picture 9"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1"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4400" dirty="0" smtClean="0">
                <a:solidFill>
                  <a:srgbClr val="022052"/>
                </a:solidFill>
                <a:latin typeface="Times New Roman"/>
                <a:ea typeface="Times New Roman"/>
                <a:cs typeface="Times New Roman"/>
                <a:sym typeface="Times New Roman"/>
              </a:rPr>
              <a:t>INTERNATIONAL FOUNDATION </a:t>
            </a:r>
            <a:r>
              <a:rPr lang="en-CA" sz="4400" dirty="0" smtClean="0">
                <a:solidFill>
                  <a:srgbClr val="007DC3"/>
                </a:solidFill>
                <a:latin typeface="Times New Roman"/>
                <a:ea typeface="Times New Roman"/>
                <a:cs typeface="Times New Roman"/>
                <a:sym typeface="Times New Roman"/>
              </a:rPr>
              <a:t>PROGRAM</a:t>
            </a:r>
            <a:endParaRPr sz="4400" dirty="0">
              <a:solidFill>
                <a:srgbClr val="007DC3"/>
              </a:solidFill>
              <a:latin typeface="Times New Roman"/>
              <a:ea typeface="Times New Roman"/>
              <a:cs typeface="Times New Roman"/>
              <a:sym typeface="Times New Roman"/>
            </a:endParaRPr>
          </a:p>
        </p:txBody>
      </p:sp>
      <p:cxnSp>
        <p:nvCxnSpPr>
          <p:cNvPr id="12" name="Straight Connector 11"/>
          <p:cNvCxnSpPr/>
          <p:nvPr/>
        </p:nvCxnSpPr>
        <p:spPr>
          <a:xfrm>
            <a:off x="449277" y="1257938"/>
            <a:ext cx="10675923" cy="0"/>
          </a:xfrm>
          <a:prstGeom prst="line">
            <a:avLst/>
          </a:prstGeom>
          <a:noFill/>
          <a:ln w="57150" cap="flat" cmpd="sng">
            <a:solidFill>
              <a:srgbClr val="007DC3"/>
            </a:solidFill>
            <a:prstDash val="solid"/>
            <a:miter lim="400000"/>
          </a:ln>
          <a:effectLst/>
        </p:spPr>
        <p:style>
          <a:lnRef idx="0">
            <a:scrgbClr r="0" g="0" b="0"/>
          </a:lnRef>
          <a:fillRef idx="0">
            <a:scrgbClr r="0" g="0" b="0"/>
          </a:fillRef>
          <a:effectRef idx="0">
            <a:scrgbClr r="0" g="0" b="0"/>
          </a:effectRef>
          <a:fontRef idx="none"/>
        </p:style>
      </p:cxnSp>
      <p:pic>
        <p:nvPicPr>
          <p:cNvPr id="26" name="Picture 25" descr="BLUE_PAINTED_BACKDROP.png"/>
          <p:cNvPicPr>
            <a:picLocks noChangeAspect="1"/>
          </p:cNvPicPr>
          <p:nvPr/>
        </p:nvPicPr>
        <p:blipFill rotWithShape="1">
          <a:blip r:embed="rId5" cstate="email">
            <a:alphaModFix amt="90000"/>
            <a:extLst>
              <a:ext uri="{28A0092B-C50C-407E-A947-70E740481C1C}">
                <a14:useLocalDpi xmlns:a14="http://schemas.microsoft.com/office/drawing/2010/main"/>
              </a:ext>
            </a:extLst>
          </a:blip>
          <a:srcRect/>
          <a:stretch/>
        </p:blipFill>
        <p:spPr>
          <a:xfrm rot="10800000">
            <a:off x="-3" y="7265518"/>
            <a:ext cx="13004801" cy="2506898"/>
          </a:xfrm>
          <a:prstGeom prst="rect">
            <a:avLst/>
          </a:prstGeom>
        </p:spPr>
      </p:pic>
      <p:sp>
        <p:nvSpPr>
          <p:cNvPr id="27" name="Shape 319"/>
          <p:cNvSpPr/>
          <p:nvPr/>
        </p:nvSpPr>
        <p:spPr>
          <a:xfrm>
            <a:off x="220725" y="7578862"/>
            <a:ext cx="3373820" cy="2238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lnSpc>
                <a:spcPct val="90000"/>
              </a:lnSpc>
              <a:defRPr sz="3000" spc="-29">
                <a:solidFill>
                  <a:srgbClr val="FFFFFF"/>
                </a:solidFill>
                <a:latin typeface="Rockwell"/>
                <a:ea typeface="Rockwell"/>
                <a:cs typeface="Rockwell"/>
                <a:sym typeface="Rockwell"/>
              </a:defRPr>
            </a:lvl1pPr>
          </a:lstStyle>
          <a:p>
            <a:pPr lvl="0">
              <a:lnSpc>
                <a:spcPct val="100000"/>
              </a:lnSpc>
              <a:defRPr sz="1800" spc="0">
                <a:solidFill>
                  <a:srgbClr val="000000"/>
                </a:solidFill>
              </a:defRPr>
            </a:pPr>
            <a:r>
              <a:rPr lang="en-US" sz="2000" dirty="0" smtClean="0">
                <a:solidFill>
                  <a:schemeClr val="bg1"/>
                </a:solidFill>
                <a:latin typeface="Verdana"/>
                <a:cs typeface="Verdana"/>
              </a:rPr>
              <a:t>For students meeting academic requirements but not language requirements</a:t>
            </a:r>
            <a:endParaRPr sz="2000" spc="-29" dirty="0">
              <a:solidFill>
                <a:schemeClr val="bg1"/>
              </a:solidFill>
              <a:latin typeface="Verdana"/>
              <a:cs typeface="Verdana"/>
            </a:endParaRPr>
          </a:p>
        </p:txBody>
      </p:sp>
      <p:grpSp>
        <p:nvGrpSpPr>
          <p:cNvPr id="28" name="Group 27"/>
          <p:cNvGrpSpPr/>
          <p:nvPr/>
        </p:nvGrpSpPr>
        <p:grpSpPr>
          <a:xfrm>
            <a:off x="3797709" y="7436968"/>
            <a:ext cx="4638112" cy="2238241"/>
            <a:chOff x="3797709" y="7436968"/>
            <a:chExt cx="4638112" cy="2238241"/>
          </a:xfrm>
        </p:grpSpPr>
        <p:sp>
          <p:nvSpPr>
            <p:cNvPr id="29" name="Shape 322"/>
            <p:cNvSpPr/>
            <p:nvPr/>
          </p:nvSpPr>
          <p:spPr>
            <a:xfrm>
              <a:off x="3969871" y="7436968"/>
              <a:ext cx="4465950" cy="22382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lvl="0" defTabSz="457200">
                <a:defRPr sz="1800"/>
              </a:pPr>
              <a:r>
                <a:rPr lang="en-US" sz="2400" spc="-29" dirty="0" smtClean="0">
                  <a:solidFill>
                    <a:srgbClr val="FFFFFF"/>
                  </a:solidFill>
                  <a:latin typeface="Verdana"/>
                  <a:ea typeface="Rockwell"/>
                  <a:cs typeface="Verdana"/>
                  <a:sym typeface="Rockwell"/>
                </a:rPr>
                <a:t>Conditional admission to:</a:t>
              </a:r>
              <a:endParaRPr lang="en-US" sz="2400" spc="-29" dirty="0">
                <a:solidFill>
                  <a:srgbClr val="FFFFFF"/>
                </a:solidFill>
                <a:latin typeface="Verdana"/>
                <a:ea typeface="Rockwell"/>
                <a:cs typeface="Verdana"/>
                <a:sym typeface="Rockwell"/>
              </a:endParaRPr>
            </a:p>
          </p:txBody>
        </p:sp>
        <p:cxnSp>
          <p:nvCxnSpPr>
            <p:cNvPr id="30" name="Straight Connector 29"/>
            <p:cNvCxnSpPr/>
            <p:nvPr/>
          </p:nvCxnSpPr>
          <p:spPr>
            <a:xfrm>
              <a:off x="3797709" y="8091966"/>
              <a:ext cx="0" cy="1270040"/>
            </a:xfrm>
            <a:prstGeom prst="line">
              <a:avLst/>
            </a:prstGeom>
            <a:noFill/>
            <a:ln w="25400" cap="flat">
              <a:solidFill>
                <a:schemeClr val="bg1"/>
              </a:solidFill>
              <a:prstDash val="solid"/>
              <a:miter lim="400000"/>
            </a:ln>
            <a:effectLst/>
          </p:spPr>
          <p:style>
            <a:lnRef idx="0">
              <a:scrgbClr r="0" g="0" b="0"/>
            </a:lnRef>
            <a:fillRef idx="0">
              <a:scrgbClr r="0" g="0" b="0"/>
            </a:fillRef>
            <a:effectRef idx="0">
              <a:scrgbClr r="0" g="0" b="0"/>
            </a:effectRef>
            <a:fontRef idx="none"/>
          </p:style>
        </p:cxnSp>
      </p:grpSp>
      <p:sp>
        <p:nvSpPr>
          <p:cNvPr id="32" name="Shape 325"/>
          <p:cNvSpPr/>
          <p:nvPr/>
        </p:nvSpPr>
        <p:spPr>
          <a:xfrm>
            <a:off x="8705147" y="7578861"/>
            <a:ext cx="3858204" cy="22382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lvl="0" defTabSz="457200">
              <a:defRPr sz="1800"/>
            </a:pPr>
            <a:r>
              <a:rPr lang="en-US" sz="2400" spc="-29" dirty="0" smtClean="0">
                <a:solidFill>
                  <a:srgbClr val="FFFFFF"/>
                </a:solidFill>
                <a:latin typeface="Verdana"/>
                <a:ea typeface="Rockwell"/>
                <a:cs typeface="Verdana"/>
                <a:sym typeface="Rockwell"/>
              </a:rPr>
              <a:t>Faculty of Arts &amp; Science</a:t>
            </a:r>
          </a:p>
          <a:p>
            <a:pPr lvl="0" defTabSz="457200">
              <a:defRPr sz="1800"/>
            </a:pPr>
            <a:r>
              <a:rPr lang="en-US" sz="2400" spc="-29" dirty="0" smtClean="0">
                <a:solidFill>
                  <a:srgbClr val="FFFFFF"/>
                </a:solidFill>
                <a:latin typeface="Verdana"/>
                <a:ea typeface="Rockwell"/>
                <a:cs typeface="Verdana"/>
                <a:sym typeface="Rockwell"/>
              </a:rPr>
              <a:t>Faculty of Engineering</a:t>
            </a:r>
          </a:p>
          <a:p>
            <a:pPr lvl="0" defTabSz="457200">
              <a:defRPr sz="1800"/>
            </a:pPr>
            <a:r>
              <a:rPr lang="en-US" sz="2400" spc="-29" dirty="0" smtClean="0">
                <a:solidFill>
                  <a:srgbClr val="FFFFFF"/>
                </a:solidFill>
                <a:latin typeface="Verdana"/>
                <a:ea typeface="Rockwell"/>
                <a:cs typeface="Verdana"/>
                <a:sym typeface="Rockwell"/>
              </a:rPr>
              <a:t>Faculty of Architecture</a:t>
            </a:r>
          </a:p>
          <a:p>
            <a:pPr lvl="0" defTabSz="457200">
              <a:defRPr sz="1800"/>
            </a:pPr>
            <a:r>
              <a:rPr lang="en-US" sz="2400" spc="-29" dirty="0" smtClean="0">
                <a:solidFill>
                  <a:srgbClr val="FFFFFF"/>
                </a:solidFill>
                <a:latin typeface="Verdana"/>
                <a:ea typeface="Rockwell"/>
                <a:cs typeface="Verdana"/>
                <a:sym typeface="Rockwell"/>
              </a:rPr>
              <a:t>Faculty of Music</a:t>
            </a:r>
            <a:endParaRPr lang="en-US" sz="2400" spc="-29" dirty="0">
              <a:solidFill>
                <a:srgbClr val="FFFFFF"/>
              </a:solidFill>
              <a:latin typeface="Verdana"/>
              <a:ea typeface="Rockwell"/>
              <a:cs typeface="Verdana"/>
              <a:sym typeface="Rockwell"/>
            </a:endParaRPr>
          </a:p>
        </p:txBody>
      </p:sp>
    </p:spTree>
    <p:extLst>
      <p:ext uri="{BB962C8B-B14F-4D97-AF65-F5344CB8AC3E}">
        <p14:creationId xmlns:p14="http://schemas.microsoft.com/office/powerpoint/2010/main" val="418549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1084029"/>
            <a:ext cx="13004800" cy="866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0" name="Picture 9"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cxnSp>
        <p:nvCxnSpPr>
          <p:cNvPr id="12" name="Straight Connector 11"/>
          <p:cNvCxnSpPr/>
          <p:nvPr/>
        </p:nvCxnSpPr>
        <p:spPr>
          <a:xfrm>
            <a:off x="449277" y="1257938"/>
            <a:ext cx="10675923" cy="0"/>
          </a:xfrm>
          <a:prstGeom prst="line">
            <a:avLst/>
          </a:prstGeom>
          <a:noFill/>
          <a:ln w="57150" cap="flat" cmpd="sng">
            <a:solidFill>
              <a:srgbClr val="007DC3"/>
            </a:solidFill>
            <a:prstDash val="solid"/>
            <a:miter lim="400000"/>
          </a:ln>
          <a:effectLst/>
        </p:spPr>
        <p:style>
          <a:lnRef idx="0">
            <a:scrgbClr r="0" g="0" b="0"/>
          </a:lnRef>
          <a:fillRef idx="0">
            <a:scrgbClr r="0" g="0" b="0"/>
          </a:fillRef>
          <a:effectRef idx="0">
            <a:scrgbClr r="0" g="0" b="0"/>
          </a:effectRef>
          <a:fontRef idx="none"/>
        </p:style>
      </p:cxnSp>
      <p:sp>
        <p:nvSpPr>
          <p:cNvPr id="11"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4400" dirty="0" smtClean="0">
                <a:solidFill>
                  <a:srgbClr val="022052"/>
                </a:solidFill>
                <a:latin typeface="Times New Roman"/>
                <a:ea typeface="Times New Roman"/>
                <a:cs typeface="Times New Roman"/>
                <a:sym typeface="Times New Roman"/>
              </a:rPr>
              <a:t>INTERNATIONAL FOUNDATION </a:t>
            </a:r>
            <a:r>
              <a:rPr lang="en-CA" sz="4400" dirty="0" smtClean="0">
                <a:solidFill>
                  <a:srgbClr val="007DC3"/>
                </a:solidFill>
                <a:latin typeface="Times New Roman"/>
                <a:ea typeface="Times New Roman"/>
                <a:cs typeface="Times New Roman"/>
                <a:sym typeface="Times New Roman"/>
              </a:rPr>
              <a:t>PROGRAM</a:t>
            </a:r>
            <a:endParaRPr sz="4400" dirty="0">
              <a:solidFill>
                <a:srgbClr val="007DC3"/>
              </a:solidFill>
              <a:latin typeface="Times New Roman"/>
              <a:ea typeface="Times New Roman"/>
              <a:cs typeface="Times New Roman"/>
              <a:sym typeface="Times New Roman"/>
            </a:endParaRPr>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664" y="6466488"/>
            <a:ext cx="3393172" cy="2827643"/>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8107" y="3421725"/>
            <a:ext cx="3393173" cy="2827644"/>
          </a:xfrm>
          <a:prstGeom prst="rect">
            <a:avLst/>
          </a:prstGeom>
        </p:spPr>
      </p:pic>
      <p:sp>
        <p:nvSpPr>
          <p:cNvPr id="16" name="AutoShape 6"/>
          <p:cNvSpPr>
            <a:spLocks/>
          </p:cNvSpPr>
          <p:nvPr/>
        </p:nvSpPr>
        <p:spPr bwMode="auto">
          <a:xfrm>
            <a:off x="4054804" y="2081048"/>
            <a:ext cx="3657600" cy="7239000"/>
          </a:xfrm>
          <a:prstGeom prst="roundRect">
            <a:avLst>
              <a:gd name="adj" fmla="val 2486"/>
            </a:avLst>
          </a:prstGeom>
          <a:solidFill>
            <a:srgbClr val="00003F"/>
          </a:solidFill>
          <a:ln>
            <a:noFill/>
          </a:ln>
          <a:effectLst>
            <a:outerShdw blurRad="127000" dist="63500" dir="2700000" algn="ctr" rotWithShape="0">
              <a:srgbClr val="000000">
                <a:alpha val="59999"/>
              </a:srgbClr>
            </a:outerShdw>
          </a:effectLst>
          <a:extLst/>
        </p:spPr>
        <p:txBody>
          <a:bodyPr lIns="0" tIns="0" rIns="0" bIns="0"/>
          <a:lstStyle/>
          <a:p>
            <a:pPr>
              <a:defRPr/>
            </a:pPr>
            <a:endParaRPr lang="en-CA"/>
          </a:p>
        </p:txBody>
      </p:sp>
      <p:sp>
        <p:nvSpPr>
          <p:cNvPr id="17" name="TextBox 16"/>
          <p:cNvSpPr txBox="1"/>
          <p:nvPr/>
        </p:nvSpPr>
        <p:spPr>
          <a:xfrm>
            <a:off x="4071875" y="2233449"/>
            <a:ext cx="3545933" cy="1077218"/>
          </a:xfrm>
          <a:prstGeom prst="rect">
            <a:avLst/>
          </a:prstGeom>
          <a:noFill/>
        </p:spPr>
        <p:txBody>
          <a:bodyPr wrap="square" lIns="91435" tIns="45718" rIns="91435" bIns="45718" rtlCol="0">
            <a:spAutoFit/>
          </a:bodyPr>
          <a:lstStyle/>
          <a:p>
            <a:r>
              <a:rPr lang="en-US" sz="3100" dirty="0">
                <a:solidFill>
                  <a:schemeClr val="bg1"/>
                </a:solidFill>
                <a:latin typeface="Franklin Gothic Medium" pitchFamily="34" charset="0"/>
                <a:cs typeface="Arial" pitchFamily="34" charset="0"/>
              </a:rPr>
              <a:t>Fall/Winter IFP</a:t>
            </a:r>
          </a:p>
          <a:p>
            <a:r>
              <a:rPr lang="en-US" sz="3100" dirty="0">
                <a:solidFill>
                  <a:schemeClr val="bg1"/>
                </a:solidFill>
                <a:latin typeface="Franklin Gothic Medium" pitchFamily="34" charset="0"/>
                <a:cs typeface="Arial" pitchFamily="34" charset="0"/>
              </a:rPr>
              <a:t>(Sept - May)</a:t>
            </a:r>
          </a:p>
        </p:txBody>
      </p:sp>
      <p:graphicFrame>
        <p:nvGraphicFramePr>
          <p:cNvPr id="18" name="Table 17"/>
          <p:cNvGraphicFramePr>
            <a:graphicFrameLocks noGrp="1"/>
          </p:cNvGraphicFramePr>
          <p:nvPr>
            <p:extLst>
              <p:ext uri="{D42A27DB-BD31-4B8C-83A1-F6EECF244321}">
                <p14:modId xmlns:p14="http://schemas.microsoft.com/office/powerpoint/2010/main" val="3865723083"/>
              </p:ext>
            </p:extLst>
          </p:nvPr>
        </p:nvGraphicFramePr>
        <p:xfrm>
          <a:off x="4814174" y="3528847"/>
          <a:ext cx="2247900" cy="5410200"/>
        </p:xfrm>
        <a:graphic>
          <a:graphicData uri="http://schemas.openxmlformats.org/drawingml/2006/table">
            <a:tbl>
              <a:tblPr firstRow="1" bandRow="1">
                <a:tableStyleId>{2D5ABB26-0587-4C30-8999-92F81FD0307C}</a:tableStyleId>
              </a:tblPr>
              <a:tblGrid>
                <a:gridCol w="2247900">
                  <a:extLst>
                    <a:ext uri="{9D8B030D-6E8A-4147-A177-3AD203B41FA5}">
                      <a16:colId xmlns="" xmlns:a16="http://schemas.microsoft.com/office/drawing/2014/main" val="20000"/>
                    </a:ext>
                  </a:extLst>
                </a:gridCol>
              </a:tblGrid>
              <a:tr h="2705100">
                <a:tc>
                  <a:txBody>
                    <a:bodyPr/>
                    <a:lstStyle/>
                    <a:p>
                      <a:r>
                        <a:rPr lang="en-US" sz="2100" dirty="0" smtClean="0">
                          <a:solidFill>
                            <a:schemeClr val="bg1"/>
                          </a:solidFill>
                          <a:latin typeface="Calibri"/>
                          <a:cs typeface="Calibri"/>
                        </a:rPr>
                        <a:t>63-99</a:t>
                      </a:r>
                    </a:p>
                    <a:p>
                      <a:r>
                        <a:rPr lang="en-US" sz="2100" baseline="0" dirty="0" smtClean="0">
                          <a:solidFill>
                            <a:schemeClr val="bg1"/>
                          </a:solidFill>
                          <a:latin typeface="Calibri"/>
                          <a:cs typeface="Calibri"/>
                        </a:rPr>
                        <a:t>(minimum 16 on writing)</a:t>
                      </a:r>
                    </a:p>
                  </a:txBody>
                  <a:tcPr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 xmlns:a16="http://schemas.microsoft.com/office/drawing/2014/main" val="10000"/>
                  </a:ext>
                </a:extLst>
              </a:tr>
              <a:tr h="2705100">
                <a:tc>
                  <a:txBody>
                    <a:bodyPr/>
                    <a:lstStyle/>
                    <a:p>
                      <a:r>
                        <a:rPr lang="en-US" sz="2100" dirty="0" smtClean="0">
                          <a:solidFill>
                            <a:schemeClr val="bg1"/>
                          </a:solidFill>
                          <a:latin typeface="Calibri"/>
                          <a:cs typeface="Calibri"/>
                        </a:rPr>
                        <a:t>Overall 5.0 – 6.5</a:t>
                      </a:r>
                    </a:p>
                    <a:p>
                      <a:r>
                        <a:rPr lang="en-US" sz="2100" dirty="0" smtClean="0">
                          <a:solidFill>
                            <a:schemeClr val="bg1"/>
                          </a:solidFill>
                          <a:latin typeface="Calibri"/>
                          <a:cs typeface="Calibri"/>
                        </a:rPr>
                        <a:t>(no band lower than 5.0, minimum 5.5</a:t>
                      </a:r>
                      <a:r>
                        <a:rPr lang="en-US" sz="2100" baseline="0" dirty="0" smtClean="0">
                          <a:solidFill>
                            <a:schemeClr val="bg1"/>
                          </a:solidFill>
                          <a:latin typeface="Calibri"/>
                          <a:cs typeface="Calibri"/>
                        </a:rPr>
                        <a:t> writing)</a:t>
                      </a:r>
                      <a:endParaRPr lang="en-US" sz="2100" dirty="0">
                        <a:solidFill>
                          <a:schemeClr val="bg1"/>
                        </a:solidFill>
                        <a:latin typeface="Calibri"/>
                        <a:cs typeface="Calibri"/>
                      </a:endParaRPr>
                    </a:p>
                  </a:txBody>
                  <a:tcPr anchor="ctr">
                    <a:lnT w="12700" cap="flat" cmpd="sng" algn="ctr">
                      <a:solidFill>
                        <a:srgbClr val="FFFFFF"/>
                      </a:solidFill>
                      <a:prstDash val="solid"/>
                      <a:round/>
                      <a:headEnd type="none" w="med" len="med"/>
                      <a:tailEnd type="none" w="med" len="med"/>
                    </a:lnT>
                  </a:tcPr>
                </a:tc>
                <a:extLst>
                  <a:ext uri="{0D108BD9-81ED-4DB2-BD59-A6C34878D82A}">
                    <a16:rowId xmlns="" xmlns:a16="http://schemas.microsoft.com/office/drawing/2014/main" val="10001"/>
                  </a:ext>
                </a:extLst>
              </a:tr>
            </a:tbl>
          </a:graphicData>
        </a:graphic>
      </p:graphicFrame>
      <p:sp>
        <p:nvSpPr>
          <p:cNvPr id="19" name="AutoShape 6"/>
          <p:cNvSpPr>
            <a:spLocks/>
          </p:cNvSpPr>
          <p:nvPr/>
        </p:nvSpPr>
        <p:spPr bwMode="auto">
          <a:xfrm>
            <a:off x="8432370" y="2091554"/>
            <a:ext cx="3657600" cy="7239000"/>
          </a:xfrm>
          <a:prstGeom prst="roundRect">
            <a:avLst>
              <a:gd name="adj" fmla="val 2486"/>
            </a:avLst>
          </a:prstGeom>
          <a:solidFill>
            <a:srgbClr val="00003F"/>
          </a:solidFill>
          <a:ln>
            <a:noFill/>
          </a:ln>
          <a:effectLst>
            <a:outerShdw blurRad="127000" dist="63500" dir="2700000" algn="ctr" rotWithShape="0">
              <a:srgbClr val="000000">
                <a:alpha val="59999"/>
              </a:srgbClr>
            </a:outerShdw>
          </a:effectLst>
          <a:extLst/>
        </p:spPr>
        <p:txBody>
          <a:bodyPr lIns="0" tIns="0" rIns="0" bIns="0"/>
          <a:lstStyle/>
          <a:p>
            <a:pPr>
              <a:defRPr/>
            </a:pPr>
            <a:endParaRPr lang="en-CA"/>
          </a:p>
        </p:txBody>
      </p:sp>
      <p:sp>
        <p:nvSpPr>
          <p:cNvPr id="24" name="TextBox 23"/>
          <p:cNvSpPr txBox="1"/>
          <p:nvPr/>
        </p:nvSpPr>
        <p:spPr>
          <a:xfrm>
            <a:off x="8449441" y="2243955"/>
            <a:ext cx="3545933" cy="1077218"/>
          </a:xfrm>
          <a:prstGeom prst="rect">
            <a:avLst/>
          </a:prstGeom>
          <a:noFill/>
        </p:spPr>
        <p:txBody>
          <a:bodyPr wrap="square" lIns="91435" tIns="45718" rIns="91435" bIns="45718" rtlCol="0">
            <a:spAutoFit/>
          </a:bodyPr>
          <a:lstStyle/>
          <a:p>
            <a:r>
              <a:rPr lang="en-US" sz="3100" dirty="0" smtClean="0">
                <a:solidFill>
                  <a:schemeClr val="bg1"/>
                </a:solidFill>
                <a:latin typeface="Franklin Gothic Medium" pitchFamily="34" charset="0"/>
                <a:cs typeface="Arial" pitchFamily="34" charset="0"/>
              </a:rPr>
              <a:t>Summer </a:t>
            </a:r>
            <a:r>
              <a:rPr lang="en-US" sz="3100" dirty="0">
                <a:solidFill>
                  <a:schemeClr val="bg1"/>
                </a:solidFill>
                <a:latin typeface="Franklin Gothic Medium" pitchFamily="34" charset="0"/>
                <a:cs typeface="Arial" pitchFamily="34" charset="0"/>
              </a:rPr>
              <a:t>IFP</a:t>
            </a:r>
          </a:p>
          <a:p>
            <a:r>
              <a:rPr lang="en-US" sz="3100" dirty="0" smtClean="0">
                <a:solidFill>
                  <a:schemeClr val="bg1"/>
                </a:solidFill>
                <a:latin typeface="Franklin Gothic Medium" pitchFamily="34" charset="0"/>
                <a:cs typeface="Arial" pitchFamily="34" charset="0"/>
              </a:rPr>
              <a:t>(July &amp; Aug)</a:t>
            </a:r>
            <a:endParaRPr lang="en-US" sz="3100" dirty="0">
              <a:solidFill>
                <a:schemeClr val="bg1"/>
              </a:solidFill>
              <a:latin typeface="Franklin Gothic Medium" pitchFamily="34" charset="0"/>
              <a:cs typeface="Arial" pitchFamily="34"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3044048302"/>
              </p:ext>
            </p:extLst>
          </p:nvPr>
        </p:nvGraphicFramePr>
        <p:xfrm>
          <a:off x="9181523" y="3539353"/>
          <a:ext cx="2247900" cy="5410200"/>
        </p:xfrm>
        <a:graphic>
          <a:graphicData uri="http://schemas.openxmlformats.org/drawingml/2006/table">
            <a:tbl>
              <a:tblPr firstRow="1" bandRow="1">
                <a:tableStyleId>{2D5ABB26-0587-4C30-8999-92F81FD0307C}</a:tableStyleId>
              </a:tblPr>
              <a:tblGrid>
                <a:gridCol w="2247900">
                  <a:extLst>
                    <a:ext uri="{9D8B030D-6E8A-4147-A177-3AD203B41FA5}">
                      <a16:colId xmlns="" xmlns:a16="http://schemas.microsoft.com/office/drawing/2014/main" val="20000"/>
                    </a:ext>
                  </a:extLst>
                </a:gridCol>
              </a:tblGrid>
              <a:tr h="2705100">
                <a:tc>
                  <a:txBody>
                    <a:bodyPr/>
                    <a:lstStyle/>
                    <a:p>
                      <a:r>
                        <a:rPr lang="en-US" sz="2100" dirty="0" smtClean="0">
                          <a:solidFill>
                            <a:schemeClr val="bg1"/>
                          </a:solidFill>
                          <a:latin typeface="Calibri"/>
                          <a:cs typeface="Calibri"/>
                        </a:rPr>
                        <a:t>*87-99</a:t>
                      </a:r>
                    </a:p>
                    <a:p>
                      <a:r>
                        <a:rPr lang="en-US" sz="2100" baseline="0" dirty="0" smtClean="0">
                          <a:solidFill>
                            <a:schemeClr val="bg1"/>
                          </a:solidFill>
                          <a:latin typeface="Calibri"/>
                          <a:cs typeface="Calibri"/>
                        </a:rPr>
                        <a:t>(minimum 20 on writing)</a:t>
                      </a:r>
                    </a:p>
                  </a:txBody>
                  <a:tcPr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 xmlns:a16="http://schemas.microsoft.com/office/drawing/2014/main" val="10000"/>
                  </a:ext>
                </a:extLst>
              </a:tr>
              <a:tr h="2705100">
                <a:tc>
                  <a:txBody>
                    <a:bodyPr/>
                    <a:lstStyle/>
                    <a:p>
                      <a:r>
                        <a:rPr lang="en-US" sz="2100" dirty="0" smtClean="0">
                          <a:solidFill>
                            <a:schemeClr val="bg1"/>
                          </a:solidFill>
                          <a:latin typeface="Calibri"/>
                          <a:cs typeface="Calibri"/>
                        </a:rPr>
                        <a:t>*Overall 6.5+</a:t>
                      </a:r>
                    </a:p>
                    <a:p>
                      <a:r>
                        <a:rPr lang="en-US" sz="2100" dirty="0" smtClean="0">
                          <a:solidFill>
                            <a:schemeClr val="bg1"/>
                          </a:solidFill>
                          <a:latin typeface="Calibri"/>
                          <a:cs typeface="Calibri"/>
                        </a:rPr>
                        <a:t>(no band lower than 5.5, minimum 6.0</a:t>
                      </a:r>
                      <a:r>
                        <a:rPr lang="en-US" sz="2100" baseline="0" dirty="0" smtClean="0">
                          <a:solidFill>
                            <a:schemeClr val="bg1"/>
                          </a:solidFill>
                          <a:latin typeface="Calibri"/>
                          <a:cs typeface="Calibri"/>
                        </a:rPr>
                        <a:t> writing)</a:t>
                      </a:r>
                      <a:endParaRPr lang="en-US" sz="2100" dirty="0" smtClean="0">
                        <a:solidFill>
                          <a:schemeClr val="bg1"/>
                        </a:solidFill>
                        <a:latin typeface="Calibri"/>
                        <a:cs typeface="Calibri"/>
                      </a:endParaRPr>
                    </a:p>
                  </a:txBody>
                  <a:tcPr anchor="ctr">
                    <a:lnT w="12700" cap="flat" cmpd="sng" algn="ctr">
                      <a:solidFill>
                        <a:srgbClr val="FFFFFF"/>
                      </a:solidFill>
                      <a:prstDash val="solid"/>
                      <a:round/>
                      <a:headEnd type="none" w="med" len="med"/>
                      <a:tailEnd type="none" w="med" len="med"/>
                    </a:lnT>
                  </a:tcPr>
                </a:tc>
                <a:extLst>
                  <a:ext uri="{0D108BD9-81ED-4DB2-BD59-A6C34878D82A}">
                    <a16:rowId xmlns="" xmlns:a16="http://schemas.microsoft.com/office/drawing/2014/main" val="10001"/>
                  </a:ext>
                </a:extLst>
              </a:tr>
            </a:tbl>
          </a:graphicData>
        </a:graphic>
      </p:graphicFrame>
      <p:sp>
        <p:nvSpPr>
          <p:cNvPr id="26" name="TextBox 25"/>
          <p:cNvSpPr txBox="1"/>
          <p:nvPr/>
        </p:nvSpPr>
        <p:spPr>
          <a:xfrm>
            <a:off x="8575572" y="8459372"/>
            <a:ext cx="3276599" cy="738660"/>
          </a:xfrm>
          <a:prstGeom prst="rect">
            <a:avLst/>
          </a:prstGeom>
          <a:noFill/>
        </p:spPr>
        <p:txBody>
          <a:bodyPr wrap="square" lIns="91435" tIns="45718" rIns="91435" bIns="45718" rtlCol="0">
            <a:spAutoFit/>
          </a:bodyPr>
          <a:lstStyle/>
          <a:p>
            <a:pPr algn="l"/>
            <a:r>
              <a:rPr lang="en-US" sz="1400" dirty="0" smtClean="0">
                <a:solidFill>
                  <a:schemeClr val="bg1"/>
                </a:solidFill>
                <a:latin typeface="Franklin Gothic Medium" pitchFamily="34" charset="0"/>
                <a:cs typeface="Arial" pitchFamily="34" charset="0"/>
              </a:rPr>
              <a:t>*complete academic history required, evaluated </a:t>
            </a:r>
            <a:r>
              <a:rPr lang="en-US" sz="1400" dirty="0">
                <a:solidFill>
                  <a:schemeClr val="bg1"/>
                </a:solidFill>
                <a:latin typeface="Franklin Gothic Medium" pitchFamily="34" charset="0"/>
                <a:cs typeface="Arial" pitchFamily="34" charset="0"/>
              </a:rPr>
              <a:t>case by case, at the discretion of the Faculty</a:t>
            </a:r>
          </a:p>
        </p:txBody>
      </p:sp>
    </p:spTree>
    <p:extLst>
      <p:ext uri="{BB962C8B-B14F-4D97-AF65-F5344CB8AC3E}">
        <p14:creationId xmlns:p14="http://schemas.microsoft.com/office/powerpoint/2010/main" val="99240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animBg="1"/>
      <p:bldP spid="24" grpId="0"/>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1084029"/>
            <a:ext cx="13004800" cy="866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0" name="Picture 9"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1"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4400" dirty="0" smtClean="0">
                <a:solidFill>
                  <a:srgbClr val="022052"/>
                </a:solidFill>
                <a:latin typeface="Times New Roman"/>
                <a:ea typeface="Times New Roman"/>
                <a:cs typeface="Times New Roman"/>
                <a:sym typeface="Times New Roman"/>
              </a:rPr>
              <a:t>INTERNATIONAL FOUNDATION </a:t>
            </a:r>
            <a:r>
              <a:rPr lang="en-CA" sz="4400" dirty="0" smtClean="0">
                <a:solidFill>
                  <a:srgbClr val="007DC3"/>
                </a:solidFill>
                <a:latin typeface="Times New Roman"/>
                <a:ea typeface="Times New Roman"/>
                <a:cs typeface="Times New Roman"/>
                <a:sym typeface="Times New Roman"/>
              </a:rPr>
              <a:t>PROGRAM</a:t>
            </a:r>
            <a:endParaRPr sz="4400" dirty="0">
              <a:solidFill>
                <a:srgbClr val="007DC3"/>
              </a:solidFill>
              <a:latin typeface="Times New Roman"/>
              <a:ea typeface="Times New Roman"/>
              <a:cs typeface="Times New Roman"/>
              <a:sym typeface="Times New Roman"/>
            </a:endParaRPr>
          </a:p>
        </p:txBody>
      </p:sp>
      <p:cxnSp>
        <p:nvCxnSpPr>
          <p:cNvPr id="12" name="Straight Connector 11"/>
          <p:cNvCxnSpPr/>
          <p:nvPr/>
        </p:nvCxnSpPr>
        <p:spPr>
          <a:xfrm>
            <a:off x="449277" y="1257938"/>
            <a:ext cx="10675923" cy="0"/>
          </a:xfrm>
          <a:prstGeom prst="line">
            <a:avLst/>
          </a:prstGeom>
          <a:noFill/>
          <a:ln w="57150" cap="flat" cmpd="sng">
            <a:solidFill>
              <a:srgbClr val="007DC3"/>
            </a:solidFill>
            <a:prstDash val="solid"/>
            <a:miter lim="400000"/>
          </a:ln>
          <a:effectLst/>
        </p:spPr>
        <p:style>
          <a:lnRef idx="0">
            <a:scrgbClr r="0" g="0" b="0"/>
          </a:lnRef>
          <a:fillRef idx="0">
            <a:scrgbClr r="0" g="0" b="0"/>
          </a:fillRef>
          <a:effectRef idx="0">
            <a:scrgbClr r="0" g="0" b="0"/>
          </a:effectRef>
          <a:fontRef idx="none"/>
        </p:style>
      </p:cxnSp>
      <p:grpSp>
        <p:nvGrpSpPr>
          <p:cNvPr id="20" name="Group 19"/>
          <p:cNvGrpSpPr/>
          <p:nvPr/>
        </p:nvGrpSpPr>
        <p:grpSpPr>
          <a:xfrm>
            <a:off x="5776335" y="6100937"/>
            <a:ext cx="7228465" cy="3652664"/>
            <a:chOff x="5776335" y="6100937"/>
            <a:chExt cx="7228465" cy="3652664"/>
          </a:xfrm>
        </p:grpSpPr>
        <p:pic>
          <p:nvPicPr>
            <p:cNvPr id="21" name="Picture 20" descr="callout.png"/>
            <p:cNvPicPr>
              <a:picLocks noChangeAspect="1"/>
            </p:cNvPicPr>
            <p:nvPr/>
          </p:nvPicPr>
          <p:blipFill rotWithShape="1">
            <a:blip r:embed="rId5" cstate="email">
              <a:alphaModFix amt="90000"/>
              <a:extLst>
                <a:ext uri="{28A0092B-C50C-407E-A947-70E740481C1C}">
                  <a14:useLocalDpi xmlns:a14="http://schemas.microsoft.com/office/drawing/2010/main"/>
                </a:ext>
              </a:extLst>
            </a:blip>
            <a:srcRect/>
            <a:stretch/>
          </p:blipFill>
          <p:spPr>
            <a:xfrm>
              <a:off x="5776335" y="6100937"/>
              <a:ext cx="7228465" cy="3652664"/>
            </a:xfrm>
            <a:prstGeom prst="rect">
              <a:avLst/>
            </a:prstGeom>
          </p:spPr>
        </p:pic>
        <p:sp>
          <p:nvSpPr>
            <p:cNvPr id="22" name="Shape 366"/>
            <p:cNvSpPr/>
            <p:nvPr/>
          </p:nvSpPr>
          <p:spPr>
            <a:xfrm>
              <a:off x="7633902" y="8232948"/>
              <a:ext cx="4751309" cy="51296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57200">
                <a:lnSpc>
                  <a:spcPct val="80000"/>
                </a:lnSpc>
                <a:defRPr sz="5700" i="1">
                  <a:solidFill>
                    <a:srgbClr val="F6FAFE"/>
                  </a:solidFill>
                  <a:latin typeface="Times New Roman"/>
                  <a:ea typeface="Times New Roman"/>
                  <a:cs typeface="Times New Roman"/>
                  <a:sym typeface="Times New Roman"/>
                </a:defRPr>
              </a:lvl1pPr>
            </a:lstStyle>
            <a:p>
              <a:pPr lvl="0">
                <a:defRPr sz="1800" i="0">
                  <a:solidFill>
                    <a:srgbClr val="000000"/>
                  </a:solidFill>
                </a:defRPr>
              </a:pPr>
              <a:r>
                <a:rPr lang="en-CA" sz="3200" i="1" dirty="0" smtClean="0">
                  <a:solidFill>
                    <a:srgbClr val="F6FAFE"/>
                  </a:solidFill>
                </a:rPr>
                <a:t>for more information</a:t>
              </a:r>
              <a:endParaRPr sz="3200" i="1" dirty="0">
                <a:solidFill>
                  <a:srgbClr val="F6FAFE"/>
                </a:solidFill>
              </a:endParaRPr>
            </a:p>
          </p:txBody>
        </p:sp>
        <p:sp>
          <p:nvSpPr>
            <p:cNvPr id="23" name="Shape 366"/>
            <p:cNvSpPr/>
            <p:nvPr/>
          </p:nvSpPr>
          <p:spPr>
            <a:xfrm>
              <a:off x="7196667" y="8806304"/>
              <a:ext cx="5621866" cy="55143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57200">
                <a:lnSpc>
                  <a:spcPct val="80000"/>
                </a:lnSpc>
                <a:defRPr sz="5700" i="1">
                  <a:solidFill>
                    <a:srgbClr val="F6FAFE"/>
                  </a:solidFill>
                  <a:latin typeface="Times New Roman"/>
                  <a:ea typeface="Times New Roman"/>
                  <a:cs typeface="Times New Roman"/>
                  <a:sym typeface="Times New Roman"/>
                </a:defRPr>
              </a:lvl1pPr>
            </a:lstStyle>
            <a:p>
              <a:pPr lvl="0">
                <a:defRPr sz="1800" i="0">
                  <a:solidFill>
                    <a:srgbClr val="000000"/>
                  </a:solidFill>
                </a:defRPr>
              </a:pPr>
              <a:r>
                <a:rPr lang="en-CA" sz="3500" i="0" dirty="0" smtClean="0">
                  <a:solidFill>
                    <a:srgbClr val="F6FAFE"/>
                  </a:solidFill>
                  <a:latin typeface="Verdana"/>
                  <a:cs typeface="Verdana"/>
                </a:rPr>
                <a:t>ifp.utoronto.ca</a:t>
              </a:r>
              <a:endParaRPr sz="3500" i="0" dirty="0">
                <a:solidFill>
                  <a:srgbClr val="F6FAFE"/>
                </a:solidFill>
                <a:latin typeface="Verdana"/>
                <a:cs typeface="Verdana"/>
              </a:endParaRPr>
            </a:p>
          </p:txBody>
        </p:sp>
      </p:grpSp>
    </p:spTree>
    <p:extLst>
      <p:ext uri="{BB962C8B-B14F-4D97-AF65-F5344CB8AC3E}">
        <p14:creationId xmlns:p14="http://schemas.microsoft.com/office/powerpoint/2010/main" val="268732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rrowheads="1"/>
          </p:cNvPicPr>
          <p:nvPr/>
        </p:nvPicPr>
        <p:blipFill rotWithShape="1">
          <a:blip r:embed="rId3" cstate="email">
            <a:extLst>
              <a:ext uri="{BEBA8EAE-BF5A-486C-A8C5-ECC9F3942E4B}">
                <a14:imgProps xmlns:a14="http://schemas.microsoft.com/office/drawing/2010/main">
                  <a14:imgLayer r:embed="rId4">
                    <a14:imgEffect>
                      <a14:saturation sat="126000"/>
                    </a14:imgEffect>
                    <a14:imgEffect>
                      <a14:brightnessContrast bright="-2000" contrast="26000"/>
                    </a14:imgEffect>
                  </a14:imgLayer>
                </a14:imgProps>
              </a:ext>
              <a:ext uri="{28A0092B-C50C-407E-A947-70E740481C1C}">
                <a14:useLocalDpi xmlns:a14="http://schemas.microsoft.com/office/drawing/2010/main"/>
              </a:ext>
            </a:extLst>
          </a:blip>
          <a:srcRect l="10831" t="14418" r="1133" b="1392"/>
          <a:stretch/>
        </p:blipFill>
        <p:spPr bwMode="auto">
          <a:xfrm>
            <a:off x="0" y="1501947"/>
            <a:ext cx="13004800"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15" name="Picture 14" descr="HEADER_BAR.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6"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ENGLISH LANGUAGE </a:t>
            </a:r>
            <a:r>
              <a:rPr lang="en-CA" sz="5000" dirty="0" smtClean="0">
                <a:solidFill>
                  <a:srgbClr val="007DC3"/>
                </a:solidFill>
                <a:latin typeface="Times New Roman"/>
                <a:ea typeface="Times New Roman"/>
                <a:cs typeface="Times New Roman"/>
                <a:sym typeface="Times New Roman"/>
              </a:rPr>
              <a:t>PROGRAMS</a:t>
            </a:r>
            <a:endParaRPr sz="5000" dirty="0">
              <a:solidFill>
                <a:srgbClr val="007DC3"/>
              </a:solidFill>
              <a:latin typeface="Times New Roman"/>
              <a:ea typeface="Times New Roman"/>
              <a:cs typeface="Times New Roman"/>
              <a:sym typeface="Times New Roman"/>
            </a:endParaRPr>
          </a:p>
        </p:txBody>
      </p:sp>
      <p:cxnSp>
        <p:nvCxnSpPr>
          <p:cNvPr id="19" name="Straight Connector 18"/>
          <p:cNvCxnSpPr/>
          <p:nvPr/>
        </p:nvCxnSpPr>
        <p:spPr>
          <a:xfrm>
            <a:off x="449277" y="1257938"/>
            <a:ext cx="10019026" cy="0"/>
          </a:xfrm>
          <a:prstGeom prst="line">
            <a:avLst/>
          </a:prstGeom>
          <a:noFill/>
          <a:ln w="57150" cap="flat" cmpd="sng">
            <a:solidFill>
              <a:srgbClr val="007DC3"/>
            </a:solidFill>
            <a:prstDash val="solid"/>
            <a:miter lim="400000"/>
          </a:ln>
          <a:effectLst/>
        </p:spPr>
        <p:style>
          <a:lnRef idx="0">
            <a:scrgbClr r="0" g="0" b="0"/>
          </a:lnRef>
          <a:fillRef idx="0">
            <a:scrgbClr r="0" g="0" b="0"/>
          </a:fillRef>
          <a:effectRef idx="0">
            <a:scrgbClr r="0" g="0" b="0"/>
          </a:effectRef>
          <a:fontRef idx="none"/>
        </p:style>
      </p:cxnSp>
      <p:grpSp>
        <p:nvGrpSpPr>
          <p:cNvPr id="32" name="Group 31"/>
          <p:cNvGrpSpPr/>
          <p:nvPr/>
        </p:nvGrpSpPr>
        <p:grpSpPr>
          <a:xfrm>
            <a:off x="5776335" y="6100937"/>
            <a:ext cx="7228465" cy="3652664"/>
            <a:chOff x="5776335" y="6100937"/>
            <a:chExt cx="7228465" cy="3652664"/>
          </a:xfrm>
        </p:grpSpPr>
        <p:pic>
          <p:nvPicPr>
            <p:cNvPr id="33" name="Picture 32" descr="callout.png"/>
            <p:cNvPicPr>
              <a:picLocks noChangeAspect="1"/>
            </p:cNvPicPr>
            <p:nvPr/>
          </p:nvPicPr>
          <p:blipFill rotWithShape="1">
            <a:blip r:embed="rId6" cstate="email">
              <a:alphaModFix amt="90000"/>
              <a:extLst>
                <a:ext uri="{28A0092B-C50C-407E-A947-70E740481C1C}">
                  <a14:useLocalDpi xmlns:a14="http://schemas.microsoft.com/office/drawing/2010/main"/>
                </a:ext>
              </a:extLst>
            </a:blip>
            <a:srcRect/>
            <a:stretch/>
          </p:blipFill>
          <p:spPr>
            <a:xfrm>
              <a:off x="5776335" y="6100937"/>
              <a:ext cx="7228465" cy="3652664"/>
            </a:xfrm>
            <a:prstGeom prst="rect">
              <a:avLst/>
            </a:prstGeom>
          </p:spPr>
        </p:pic>
        <p:sp>
          <p:nvSpPr>
            <p:cNvPr id="34" name="Shape 366"/>
            <p:cNvSpPr/>
            <p:nvPr/>
          </p:nvSpPr>
          <p:spPr>
            <a:xfrm>
              <a:off x="7728498" y="8100985"/>
              <a:ext cx="4751309" cy="51296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57200">
                <a:lnSpc>
                  <a:spcPct val="80000"/>
                </a:lnSpc>
                <a:defRPr sz="5700" i="1">
                  <a:solidFill>
                    <a:srgbClr val="F6FAFE"/>
                  </a:solidFill>
                  <a:latin typeface="Times New Roman"/>
                  <a:ea typeface="Times New Roman"/>
                  <a:cs typeface="Times New Roman"/>
                  <a:sym typeface="Times New Roman"/>
                </a:defRPr>
              </a:lvl1pPr>
            </a:lstStyle>
            <a:p>
              <a:pPr lvl="0">
                <a:defRPr sz="1800" i="0">
                  <a:solidFill>
                    <a:srgbClr val="000000"/>
                  </a:solidFill>
                </a:defRPr>
              </a:pPr>
              <a:r>
                <a:rPr lang="en-CA" sz="3200" i="1" dirty="0" smtClean="0">
                  <a:solidFill>
                    <a:srgbClr val="F6FAFE"/>
                  </a:solidFill>
                </a:rPr>
                <a:t>More </a:t>
              </a:r>
              <a:r>
                <a:rPr lang="en-CA" sz="3200" i="1" dirty="0" err="1" smtClean="0">
                  <a:solidFill>
                    <a:srgbClr val="F6FAFE"/>
                  </a:solidFill>
                </a:rPr>
                <a:t>detials</a:t>
              </a:r>
              <a:r>
                <a:rPr lang="en-CA" sz="3200" i="1" dirty="0" smtClean="0">
                  <a:solidFill>
                    <a:srgbClr val="F6FAFE"/>
                  </a:solidFill>
                </a:rPr>
                <a:t> at</a:t>
              </a:r>
              <a:endParaRPr sz="3200" i="1" dirty="0">
                <a:solidFill>
                  <a:srgbClr val="F6FAFE"/>
                </a:solidFill>
              </a:endParaRPr>
            </a:p>
          </p:txBody>
        </p:sp>
        <p:sp>
          <p:nvSpPr>
            <p:cNvPr id="35" name="Shape 366"/>
            <p:cNvSpPr/>
            <p:nvPr/>
          </p:nvSpPr>
          <p:spPr>
            <a:xfrm>
              <a:off x="7196667" y="8721639"/>
              <a:ext cx="5621866" cy="55143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57200">
                <a:lnSpc>
                  <a:spcPct val="80000"/>
                </a:lnSpc>
                <a:defRPr sz="5700" i="1">
                  <a:solidFill>
                    <a:srgbClr val="F6FAFE"/>
                  </a:solidFill>
                  <a:latin typeface="Times New Roman"/>
                  <a:ea typeface="Times New Roman"/>
                  <a:cs typeface="Times New Roman"/>
                  <a:sym typeface="Times New Roman"/>
                </a:defRPr>
              </a:lvl1pPr>
            </a:lstStyle>
            <a:p>
              <a:pPr lvl="0">
                <a:defRPr sz="1800" i="0">
                  <a:solidFill>
                    <a:srgbClr val="000000"/>
                  </a:solidFill>
                </a:defRPr>
              </a:pPr>
              <a:r>
                <a:rPr lang="en-CA" sz="3500" i="0" dirty="0" err="1" smtClean="0">
                  <a:solidFill>
                    <a:srgbClr val="F6FAFE"/>
                  </a:solidFill>
                  <a:latin typeface="Verdana"/>
                  <a:cs typeface="Verdana"/>
                </a:rPr>
                <a:t>discover.utoronto.ca</a:t>
              </a:r>
              <a:r>
                <a:rPr lang="en-CA" sz="3500" i="0" dirty="0" smtClean="0">
                  <a:solidFill>
                    <a:srgbClr val="F6FAFE"/>
                  </a:solidFill>
                  <a:latin typeface="Verdana"/>
                  <a:cs typeface="Verdana"/>
                </a:rPr>
                <a:t>/</a:t>
              </a:r>
              <a:r>
                <a:rPr lang="en-CA" sz="3500" i="0" dirty="0" err="1" smtClean="0">
                  <a:solidFill>
                    <a:srgbClr val="F6FAFE"/>
                  </a:solidFill>
                  <a:latin typeface="Verdana"/>
                  <a:cs typeface="Verdana"/>
                </a:rPr>
                <a:t>elp</a:t>
              </a:r>
              <a:endParaRPr sz="3500" i="0" dirty="0">
                <a:solidFill>
                  <a:srgbClr val="F6FAFE"/>
                </a:solidFill>
                <a:latin typeface="Verdana"/>
                <a:cs typeface="Verdana"/>
              </a:endParaRPr>
            </a:p>
          </p:txBody>
        </p:sp>
      </p:grpSp>
      <p:pic>
        <p:nvPicPr>
          <p:cNvPr id="36" name="Picture 3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469" y="3276600"/>
            <a:ext cx="4127169" cy="3439308"/>
          </a:xfrm>
          <a:prstGeom prst="rect">
            <a:avLst/>
          </a:prstGeom>
        </p:spPr>
      </p:pic>
      <p:pic>
        <p:nvPicPr>
          <p:cNvPr id="37" name="Picture 3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21570" y="3276600"/>
            <a:ext cx="4127169" cy="3439308"/>
          </a:xfrm>
          <a:prstGeom prst="rect">
            <a:avLst/>
          </a:prstGeom>
        </p:spPr>
      </p:pic>
      <p:pic>
        <p:nvPicPr>
          <p:cNvPr id="38" name="Picture 3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93370" y="3276599"/>
            <a:ext cx="4127169" cy="3439308"/>
          </a:xfrm>
          <a:prstGeom prst="rect">
            <a:avLst/>
          </a:prstGeom>
        </p:spPr>
      </p:pic>
      <p:pic>
        <p:nvPicPr>
          <p:cNvPr id="39" name="Picture 3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40800" y="3278024"/>
            <a:ext cx="4151085" cy="3459237"/>
          </a:xfrm>
          <a:prstGeom prst="rect">
            <a:avLst/>
          </a:prstGeom>
        </p:spPr>
      </p:pic>
    </p:spTree>
    <p:extLst>
      <p:ext uri="{BB962C8B-B14F-4D97-AF65-F5344CB8AC3E}">
        <p14:creationId xmlns:p14="http://schemas.microsoft.com/office/powerpoint/2010/main" val="405649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822502"/>
            <a:ext cx="13004800" cy="8931098"/>
          </a:xfrm>
          <a:prstGeom prst="rect">
            <a:avLst/>
          </a:prstGeom>
        </p:spPr>
      </p:pic>
      <p:pic>
        <p:nvPicPr>
          <p:cNvPr id="24" name="Picture 23"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pic>
        <p:nvPicPr>
          <p:cNvPr id="23" name="Picture 22" descr="BLUE_PAINTED_BACKDROP.png"/>
          <p:cNvPicPr>
            <a:picLocks noChangeAspect="1"/>
          </p:cNvPicPr>
          <p:nvPr/>
        </p:nvPicPr>
        <p:blipFill rotWithShape="1">
          <a:blip r:embed="rId5" cstate="email">
            <a:alphaModFix amt="84000"/>
            <a:extLst>
              <a:ext uri="{28A0092B-C50C-407E-A947-70E740481C1C}">
                <a14:useLocalDpi xmlns:a14="http://schemas.microsoft.com/office/drawing/2010/main"/>
              </a:ext>
            </a:extLst>
          </a:blip>
          <a:srcRect/>
          <a:stretch/>
        </p:blipFill>
        <p:spPr>
          <a:xfrm rot="10800000">
            <a:off x="-3" y="7265518"/>
            <a:ext cx="13004801" cy="2506898"/>
          </a:xfrm>
          <a:prstGeom prst="rect">
            <a:avLst/>
          </a:prstGeom>
        </p:spPr>
      </p:pic>
      <p:pic>
        <p:nvPicPr>
          <p:cNvPr id="343" name="pasted-image-filtered.jpeg"/>
          <p:cNvPicPr/>
          <p:nvPr/>
        </p:nvPicPr>
        <p:blipFill>
          <a:blip r:embed="rId6">
            <a:extLst/>
          </a:blip>
          <a:stretch>
            <a:fillRect/>
          </a:stretch>
        </p:blipFill>
        <p:spPr>
          <a:xfrm>
            <a:off x="2393323" y="3765078"/>
            <a:ext cx="2128279" cy="880289"/>
          </a:xfrm>
          <a:prstGeom prst="rect">
            <a:avLst/>
          </a:prstGeom>
          <a:ln w="12700">
            <a:miter lim="400000"/>
          </a:ln>
        </p:spPr>
      </p:pic>
      <p:pic>
        <p:nvPicPr>
          <p:cNvPr id="344" name="pasted-image-filtered.jpeg"/>
          <p:cNvPicPr/>
          <p:nvPr/>
        </p:nvPicPr>
        <p:blipFill>
          <a:blip r:embed="rId7">
            <a:extLst/>
          </a:blip>
          <a:stretch>
            <a:fillRect/>
          </a:stretch>
        </p:blipFill>
        <p:spPr>
          <a:xfrm>
            <a:off x="5713014" y="3765078"/>
            <a:ext cx="2126690" cy="893764"/>
          </a:xfrm>
          <a:prstGeom prst="rect">
            <a:avLst/>
          </a:prstGeom>
          <a:ln w="12700">
            <a:miter lim="400000"/>
          </a:ln>
        </p:spPr>
      </p:pic>
      <p:pic>
        <p:nvPicPr>
          <p:cNvPr id="345" name="pasted-image-filtered.jpeg"/>
          <p:cNvPicPr/>
          <p:nvPr/>
        </p:nvPicPr>
        <p:blipFill>
          <a:blip r:embed="rId8">
            <a:extLst/>
          </a:blip>
          <a:stretch>
            <a:fillRect/>
          </a:stretch>
        </p:blipFill>
        <p:spPr>
          <a:xfrm>
            <a:off x="8725090" y="3791329"/>
            <a:ext cx="2126884" cy="867513"/>
          </a:xfrm>
          <a:prstGeom prst="rect">
            <a:avLst/>
          </a:prstGeom>
          <a:ln w="12700">
            <a:miter lim="400000"/>
          </a:ln>
        </p:spPr>
      </p:pic>
      <p:sp>
        <p:nvSpPr>
          <p:cNvPr id="21"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APPLICATION</a:t>
            </a:r>
            <a:r>
              <a:rPr lang="en-CA" sz="5000" dirty="0" smtClean="0">
                <a:solidFill>
                  <a:srgbClr val="252A48"/>
                </a:solidFill>
                <a:latin typeface="Times New Roman"/>
                <a:ea typeface="Times New Roman"/>
                <a:cs typeface="Times New Roman"/>
                <a:sym typeface="Times New Roman"/>
              </a:rPr>
              <a:t> </a:t>
            </a:r>
            <a:r>
              <a:rPr lang="en-CA" sz="5000" dirty="0" smtClean="0">
                <a:solidFill>
                  <a:srgbClr val="008BB0"/>
                </a:solidFill>
                <a:latin typeface="Times New Roman"/>
                <a:ea typeface="Times New Roman"/>
                <a:cs typeface="Times New Roman"/>
                <a:sym typeface="Times New Roman"/>
              </a:rPr>
              <a:t>TIMELINE</a:t>
            </a:r>
            <a:endParaRPr sz="5000" dirty="0">
              <a:solidFill>
                <a:srgbClr val="008BB0"/>
              </a:solidFill>
              <a:latin typeface="Times New Roman"/>
              <a:ea typeface="Times New Roman"/>
              <a:cs typeface="Times New Roman"/>
              <a:sym typeface="Times New Roman"/>
            </a:endParaRPr>
          </a:p>
        </p:txBody>
      </p:sp>
      <p:cxnSp>
        <p:nvCxnSpPr>
          <p:cNvPr id="22" name="Straight Connector 21"/>
          <p:cNvCxnSpPr/>
          <p:nvPr/>
        </p:nvCxnSpPr>
        <p:spPr>
          <a:xfrm>
            <a:off x="449277" y="1257938"/>
            <a:ext cx="7289256"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grpSp>
        <p:nvGrpSpPr>
          <p:cNvPr id="7" name="Group 6"/>
          <p:cNvGrpSpPr/>
          <p:nvPr/>
        </p:nvGrpSpPr>
        <p:grpSpPr>
          <a:xfrm>
            <a:off x="0" y="4930178"/>
            <a:ext cx="3657598" cy="4258585"/>
            <a:chOff x="0" y="4930178"/>
            <a:chExt cx="3657598" cy="4258585"/>
          </a:xfrm>
        </p:grpSpPr>
        <p:sp>
          <p:nvSpPr>
            <p:cNvPr id="335" name="Shape 335"/>
            <p:cNvSpPr/>
            <p:nvPr/>
          </p:nvSpPr>
          <p:spPr>
            <a:xfrm>
              <a:off x="669147" y="8255174"/>
              <a:ext cx="2497083" cy="93358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457200">
                <a:defRPr sz="1500" b="1" spc="-14">
                  <a:solidFill>
                    <a:srgbClr val="FFFFFF"/>
                  </a:solidFill>
                  <a:latin typeface="Verdana"/>
                  <a:ea typeface="Verdana"/>
                  <a:cs typeface="Verdana"/>
                  <a:sym typeface="Verdana"/>
                </a:defRPr>
              </a:lvl1pPr>
            </a:lstStyle>
            <a:p>
              <a:pPr lvl="0">
                <a:defRPr sz="1800" b="0" spc="0">
                  <a:solidFill>
                    <a:srgbClr val="000000"/>
                  </a:solidFill>
                </a:defRPr>
              </a:pPr>
              <a:r>
                <a:rPr sz="1800" b="0" spc="-14" dirty="0">
                  <a:solidFill>
                    <a:srgbClr val="FFFFFF"/>
                  </a:solidFill>
                </a:rPr>
                <a:t>Recommended deadlines to send in </a:t>
              </a:r>
              <a:r>
                <a:rPr lang="en-CA" sz="1800" b="0" spc="-14" dirty="0" smtClean="0">
                  <a:solidFill>
                    <a:srgbClr val="FFFFFF"/>
                  </a:solidFill>
                </a:rPr>
                <a:t>online</a:t>
              </a:r>
              <a:r>
                <a:rPr sz="1800" b="0" spc="-14" dirty="0" smtClean="0">
                  <a:solidFill>
                    <a:srgbClr val="FFFFFF"/>
                  </a:solidFill>
                </a:rPr>
                <a:t> application</a:t>
              </a:r>
              <a:endParaRPr sz="1800" b="0" spc="-14" dirty="0">
                <a:solidFill>
                  <a:srgbClr val="FFFFFF"/>
                </a:solidFill>
              </a:endParaRPr>
            </a:p>
          </p:txBody>
        </p:sp>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4930178"/>
              <a:ext cx="3657598" cy="3047999"/>
            </a:xfrm>
            <a:prstGeom prst="rect">
              <a:avLst/>
            </a:prstGeom>
            <a:noFill/>
          </p:spPr>
        </p:pic>
      </p:grpSp>
      <p:grpSp>
        <p:nvGrpSpPr>
          <p:cNvPr id="8" name="Group 7"/>
          <p:cNvGrpSpPr/>
          <p:nvPr/>
        </p:nvGrpSpPr>
        <p:grpSpPr>
          <a:xfrm>
            <a:off x="3118760" y="4930177"/>
            <a:ext cx="3657599" cy="4397085"/>
            <a:chOff x="3118760" y="4930177"/>
            <a:chExt cx="3657599" cy="4397085"/>
          </a:xfrm>
        </p:grpSpPr>
        <p:sp>
          <p:nvSpPr>
            <p:cNvPr id="340" name="Shape 340"/>
            <p:cNvSpPr/>
            <p:nvPr/>
          </p:nvSpPr>
          <p:spPr>
            <a:xfrm>
              <a:off x="3657599" y="8116674"/>
              <a:ext cx="2710680"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57200">
                <a:defRPr sz="1500" b="1" spc="-14">
                  <a:solidFill>
                    <a:srgbClr val="FFFFFF"/>
                  </a:solidFill>
                  <a:latin typeface="Verdana"/>
                  <a:ea typeface="Verdana"/>
                  <a:cs typeface="Verdana"/>
                  <a:sym typeface="Verdana"/>
                </a:defRPr>
              </a:lvl1pPr>
            </a:lstStyle>
            <a:p>
              <a:pPr lvl="0">
                <a:defRPr sz="1800" b="0" spc="0">
                  <a:solidFill>
                    <a:srgbClr val="000000"/>
                  </a:solidFill>
                </a:defRPr>
              </a:pPr>
              <a:r>
                <a:rPr sz="1800" b="0" spc="-14" dirty="0">
                  <a:solidFill>
                    <a:srgbClr val="FFFFFF"/>
                  </a:solidFill>
                </a:rPr>
                <a:t>Fill out supplemental applications &amp; </a:t>
              </a:r>
              <a:r>
                <a:rPr sz="1800" b="0" spc="-14" dirty="0" smtClean="0">
                  <a:solidFill>
                    <a:srgbClr val="FFFFFF"/>
                  </a:solidFill>
                </a:rPr>
                <a:t>send</a:t>
              </a:r>
              <a:endParaRPr lang="en-CA" sz="1800" b="0" spc="-14" dirty="0" smtClean="0">
                <a:solidFill>
                  <a:srgbClr val="FFFFFF"/>
                </a:solidFill>
              </a:endParaRPr>
            </a:p>
            <a:p>
              <a:pPr lvl="0">
                <a:defRPr sz="1800" b="0" spc="0">
                  <a:solidFill>
                    <a:srgbClr val="000000"/>
                  </a:solidFill>
                </a:defRPr>
              </a:pPr>
              <a:r>
                <a:rPr sz="1800" b="0" spc="-14" dirty="0" smtClean="0">
                  <a:solidFill>
                    <a:srgbClr val="FFFFFF"/>
                  </a:solidFill>
                </a:rPr>
                <a:t>in </a:t>
              </a:r>
              <a:r>
                <a:rPr sz="1800" b="0" spc="-14" dirty="0">
                  <a:solidFill>
                    <a:srgbClr val="FFFFFF"/>
                  </a:solidFill>
                </a:rPr>
                <a:t>any required </a:t>
              </a:r>
              <a:r>
                <a:rPr sz="1800" b="0" spc="-14" dirty="0" smtClean="0">
                  <a:solidFill>
                    <a:srgbClr val="FFFFFF"/>
                  </a:solidFill>
                </a:rPr>
                <a:t>documents</a:t>
              </a:r>
              <a:endParaRPr sz="1800" b="0" spc="-14" dirty="0">
                <a:solidFill>
                  <a:srgbClr val="FFFFFF"/>
                </a:solidFill>
              </a:endParaRPr>
            </a:p>
          </p:txBody>
        </p:sp>
        <p:pic>
          <p:nvPicPr>
            <p:cNvPr id="4" name="Picture 3" descr="January to April.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18760" y="4930177"/>
              <a:ext cx="3657599" cy="3047999"/>
            </a:xfrm>
            <a:prstGeom prst="rect">
              <a:avLst/>
            </a:prstGeom>
          </p:spPr>
        </p:pic>
      </p:grpSp>
      <p:grpSp>
        <p:nvGrpSpPr>
          <p:cNvPr id="9" name="Group 8"/>
          <p:cNvGrpSpPr/>
          <p:nvPr/>
        </p:nvGrpSpPr>
        <p:grpSpPr>
          <a:xfrm>
            <a:off x="6275001" y="4930176"/>
            <a:ext cx="3657599" cy="4258587"/>
            <a:chOff x="6275001" y="4930176"/>
            <a:chExt cx="3657599" cy="4258587"/>
          </a:xfrm>
        </p:grpSpPr>
        <p:sp>
          <p:nvSpPr>
            <p:cNvPr id="341" name="Shape 341"/>
            <p:cNvSpPr/>
            <p:nvPr/>
          </p:nvSpPr>
          <p:spPr>
            <a:xfrm>
              <a:off x="6865872" y="8255174"/>
              <a:ext cx="2497083" cy="93358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defTabSz="457200">
                <a:defRPr sz="1800"/>
              </a:pPr>
              <a:r>
                <a:rPr sz="1800" spc="-14" dirty="0">
                  <a:solidFill>
                    <a:srgbClr val="FFFFFF"/>
                  </a:solidFill>
                  <a:latin typeface="Verdana"/>
                  <a:ea typeface="Verdana"/>
                  <a:cs typeface="Verdana"/>
                  <a:sym typeface="Verdana"/>
                </a:rPr>
                <a:t>Decisions </a:t>
              </a:r>
              <a:r>
                <a:rPr sz="1800" spc="-14" dirty="0" smtClean="0">
                  <a:solidFill>
                    <a:srgbClr val="FFFFFF"/>
                  </a:solidFill>
                  <a:latin typeface="Verdana"/>
                  <a:ea typeface="Verdana"/>
                  <a:cs typeface="Verdana"/>
                  <a:sym typeface="Verdana"/>
                </a:rPr>
                <a:t>are </a:t>
              </a:r>
              <a:endParaRPr lang="en-CA" sz="1800" spc="-14" dirty="0" smtClean="0">
                <a:solidFill>
                  <a:srgbClr val="FFFFFF"/>
                </a:solidFill>
                <a:latin typeface="Verdana"/>
                <a:ea typeface="Verdana"/>
                <a:cs typeface="Verdana"/>
                <a:sym typeface="Verdana"/>
              </a:endParaRPr>
            </a:p>
            <a:p>
              <a:pPr lvl="0" defTabSz="457200">
                <a:defRPr sz="1800"/>
              </a:pPr>
              <a:r>
                <a:rPr lang="en-CA" sz="1800" spc="-14" dirty="0" smtClean="0">
                  <a:solidFill>
                    <a:srgbClr val="FFFFFF"/>
                  </a:solidFill>
                  <a:latin typeface="Verdana"/>
                  <a:ea typeface="Verdana"/>
                  <a:cs typeface="Verdana"/>
                  <a:sym typeface="Verdana"/>
                </a:rPr>
                <a:t>S</a:t>
              </a:r>
              <a:r>
                <a:rPr sz="1800" spc="-14" dirty="0" smtClean="0">
                  <a:solidFill>
                    <a:srgbClr val="FFFFFF"/>
                  </a:solidFill>
                  <a:latin typeface="Verdana"/>
                  <a:ea typeface="Verdana"/>
                  <a:cs typeface="Verdana"/>
                  <a:sym typeface="Verdana"/>
                </a:rPr>
                <a:t>ent out </a:t>
              </a:r>
              <a:r>
                <a:rPr sz="1800" spc="-14" dirty="0">
                  <a:solidFill>
                    <a:srgbClr val="FFFFFF"/>
                  </a:solidFill>
                  <a:latin typeface="Verdana"/>
                  <a:ea typeface="Verdana"/>
                  <a:cs typeface="Verdana"/>
                  <a:sym typeface="Verdana"/>
                </a:rPr>
                <a:t>by </a:t>
              </a:r>
              <a:endParaRPr lang="en-CA" sz="1800" spc="-14" dirty="0" smtClean="0">
                <a:solidFill>
                  <a:srgbClr val="FFFFFF"/>
                </a:solidFill>
                <a:latin typeface="Verdana"/>
                <a:ea typeface="Verdana"/>
                <a:cs typeface="Verdana"/>
                <a:sym typeface="Verdana"/>
              </a:endParaRPr>
            </a:p>
            <a:p>
              <a:pPr lvl="0" defTabSz="457200">
                <a:defRPr sz="1800"/>
              </a:pPr>
              <a:r>
                <a:rPr sz="1800" spc="-14" dirty="0" smtClean="0">
                  <a:solidFill>
                    <a:srgbClr val="FFFFFF"/>
                  </a:solidFill>
                  <a:latin typeface="Verdana"/>
                  <a:ea typeface="Verdana"/>
                  <a:cs typeface="Verdana"/>
                  <a:sym typeface="Verdana"/>
                </a:rPr>
                <a:t>U </a:t>
              </a:r>
              <a:r>
                <a:rPr sz="1800" spc="-14" dirty="0">
                  <a:solidFill>
                    <a:srgbClr val="FFFFFF"/>
                  </a:solidFill>
                  <a:latin typeface="Verdana"/>
                  <a:ea typeface="Verdana"/>
                  <a:cs typeface="Verdana"/>
                  <a:sym typeface="Verdana"/>
                </a:rPr>
                <a:t>of </a:t>
              </a:r>
              <a:r>
                <a:rPr sz="1800" spc="-14" dirty="0" smtClean="0">
                  <a:solidFill>
                    <a:srgbClr val="FFFFFF"/>
                  </a:solidFill>
                  <a:latin typeface="Verdana"/>
                  <a:ea typeface="Verdana"/>
                  <a:cs typeface="Verdana"/>
                  <a:sym typeface="Verdana"/>
                </a:rPr>
                <a:t>T</a:t>
              </a:r>
              <a:endParaRPr sz="1800" spc="-14" dirty="0">
                <a:solidFill>
                  <a:srgbClr val="FFFFFF"/>
                </a:solidFill>
                <a:latin typeface="Verdana"/>
                <a:ea typeface="Verdana"/>
                <a:cs typeface="Verdana"/>
                <a:sym typeface="Verdana"/>
              </a:endParaRPr>
            </a:p>
          </p:txBody>
        </p:sp>
        <p:pic>
          <p:nvPicPr>
            <p:cNvPr id="5" name="Picture 4" descr="February to May.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75001" y="4930176"/>
              <a:ext cx="3657599" cy="3047999"/>
            </a:xfrm>
            <a:prstGeom prst="rect">
              <a:avLst/>
            </a:prstGeom>
          </p:spPr>
        </p:pic>
      </p:grpSp>
      <p:grpSp>
        <p:nvGrpSpPr>
          <p:cNvPr id="10" name="Group 9"/>
          <p:cNvGrpSpPr/>
          <p:nvPr/>
        </p:nvGrpSpPr>
        <p:grpSpPr>
          <a:xfrm>
            <a:off x="9362955" y="4943304"/>
            <a:ext cx="3641845" cy="4245460"/>
            <a:chOff x="9362955" y="4943304"/>
            <a:chExt cx="3641845" cy="4245460"/>
          </a:xfrm>
        </p:grpSpPr>
        <p:sp>
          <p:nvSpPr>
            <p:cNvPr id="342" name="Shape 342"/>
            <p:cNvSpPr/>
            <p:nvPr/>
          </p:nvSpPr>
          <p:spPr>
            <a:xfrm>
              <a:off x="9932600" y="8255175"/>
              <a:ext cx="2497083" cy="93358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defTabSz="457200">
                <a:defRPr sz="1800"/>
              </a:pPr>
              <a:r>
                <a:rPr sz="1800" spc="-14" dirty="0" smtClean="0">
                  <a:solidFill>
                    <a:srgbClr val="FFFFFF"/>
                  </a:solidFill>
                  <a:latin typeface="Verdana"/>
                  <a:ea typeface="Verdana"/>
                  <a:cs typeface="Verdana"/>
                  <a:sym typeface="Verdana"/>
                </a:rPr>
                <a:t>Deadline</a:t>
              </a:r>
              <a:endParaRPr lang="en-CA" sz="1800" spc="-14" dirty="0" smtClean="0">
                <a:solidFill>
                  <a:srgbClr val="FFFFFF"/>
                </a:solidFill>
                <a:latin typeface="Verdana"/>
                <a:ea typeface="Verdana"/>
                <a:cs typeface="Verdana"/>
                <a:sym typeface="Verdana"/>
              </a:endParaRPr>
            </a:p>
            <a:p>
              <a:pPr lvl="0" defTabSz="457200">
                <a:defRPr sz="1800"/>
              </a:pPr>
              <a:r>
                <a:rPr sz="1800" spc="-14" dirty="0" smtClean="0">
                  <a:solidFill>
                    <a:srgbClr val="FFFFFF"/>
                  </a:solidFill>
                  <a:latin typeface="Verdana"/>
                  <a:ea typeface="Verdana"/>
                  <a:cs typeface="Verdana"/>
                  <a:sym typeface="Verdana"/>
                </a:rPr>
                <a:t>to </a:t>
              </a:r>
              <a:r>
                <a:rPr sz="1800" spc="-14" dirty="0">
                  <a:solidFill>
                    <a:srgbClr val="FFFFFF"/>
                  </a:solidFill>
                  <a:latin typeface="Verdana"/>
                  <a:ea typeface="Verdana"/>
                  <a:cs typeface="Verdana"/>
                  <a:sym typeface="Verdana"/>
                </a:rPr>
                <a:t>respond </a:t>
              </a:r>
              <a:br>
                <a:rPr sz="1800" spc="-14" dirty="0">
                  <a:solidFill>
                    <a:srgbClr val="FFFFFF"/>
                  </a:solidFill>
                  <a:latin typeface="Verdana"/>
                  <a:ea typeface="Verdana"/>
                  <a:cs typeface="Verdana"/>
                  <a:sym typeface="Verdana"/>
                </a:rPr>
              </a:br>
              <a:r>
                <a:rPr sz="1800" spc="-14" dirty="0">
                  <a:solidFill>
                    <a:srgbClr val="FFFFFF"/>
                  </a:solidFill>
                  <a:latin typeface="Verdana"/>
                  <a:ea typeface="Verdana"/>
                  <a:cs typeface="Verdana"/>
                  <a:sym typeface="Verdana"/>
                </a:rPr>
                <a:t>to </a:t>
              </a:r>
              <a:r>
                <a:rPr sz="1800" spc="-14" dirty="0" smtClean="0">
                  <a:solidFill>
                    <a:srgbClr val="FFFFFF"/>
                  </a:solidFill>
                  <a:latin typeface="Verdana"/>
                  <a:ea typeface="Verdana"/>
                  <a:cs typeface="Verdana"/>
                  <a:sym typeface="Verdana"/>
                </a:rPr>
                <a:t>offers</a:t>
              </a:r>
              <a:endParaRPr sz="1800" spc="-14" dirty="0">
                <a:solidFill>
                  <a:srgbClr val="FFFFFF"/>
                </a:solidFill>
                <a:latin typeface="Verdana"/>
                <a:ea typeface="Verdana"/>
                <a:cs typeface="Verdana"/>
                <a:sym typeface="Verdana"/>
              </a:endParaRPr>
            </a:p>
          </p:txBody>
        </p:sp>
        <p:pic>
          <p:nvPicPr>
            <p:cNvPr id="6" name="Picture 5" descr="June.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62955" y="4943304"/>
              <a:ext cx="3641845" cy="303487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
                                        </p:tgtEl>
                                        <p:attrNameLst>
                                          <p:attrName>style.visibility</p:attrName>
                                        </p:attrNameLst>
                                      </p:cBhvr>
                                      <p:to>
                                        <p:strVal val="visible"/>
                                      </p:to>
                                    </p:set>
                                    <p:animEffect transition="in" filter="fade">
                                      <p:cBhvr>
                                        <p:cTn id="12" dur="500"/>
                                        <p:tgtEl>
                                          <p:spTgt spid="34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4"/>
                                        </p:tgtEl>
                                        <p:attrNameLst>
                                          <p:attrName>style.visibility</p:attrName>
                                        </p:attrNameLst>
                                      </p:cBhvr>
                                      <p:to>
                                        <p:strVal val="visible"/>
                                      </p:to>
                                    </p:set>
                                    <p:animEffect transition="in" filter="fade">
                                      <p:cBhvr>
                                        <p:cTn id="21" dur="500"/>
                                        <p:tgtEl>
                                          <p:spTgt spid="34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5"/>
                                        </p:tgtEl>
                                        <p:attrNameLst>
                                          <p:attrName>style.visibility</p:attrName>
                                        </p:attrNameLst>
                                      </p:cBhvr>
                                      <p:to>
                                        <p:strVal val="visible"/>
                                      </p:to>
                                    </p:set>
                                    <p:animEffect transition="in" filter="fade">
                                      <p:cBhvr>
                                        <p:cTn id="30" dur="500"/>
                                        <p:tgtEl>
                                          <p:spTgt spid="345"/>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rcRect l="7027" r="9368" b="4644"/>
          <a:stretch/>
        </p:blipFill>
        <p:spPr>
          <a:xfrm>
            <a:off x="0" y="1427272"/>
            <a:ext cx="13021731" cy="8343261"/>
          </a:xfrm>
          <a:prstGeom prst="rect">
            <a:avLst/>
          </a:prstGeom>
        </p:spPr>
      </p:pic>
      <p:pic>
        <p:nvPicPr>
          <p:cNvPr id="9" name="Picture 8" descr="HEADER_BAR.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0"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IMMIGRATION</a:t>
            </a:r>
            <a:endParaRPr sz="5000" dirty="0">
              <a:solidFill>
                <a:srgbClr val="022052"/>
              </a:solidFill>
              <a:latin typeface="Times New Roman"/>
              <a:ea typeface="Times New Roman"/>
              <a:cs typeface="Times New Roman"/>
              <a:sym typeface="Times New Roman"/>
            </a:endParaRPr>
          </a:p>
        </p:txBody>
      </p:sp>
      <p:cxnSp>
        <p:nvCxnSpPr>
          <p:cNvPr id="11" name="Straight Connector 10"/>
          <p:cNvCxnSpPr/>
          <p:nvPr/>
        </p:nvCxnSpPr>
        <p:spPr>
          <a:xfrm>
            <a:off x="449277" y="1257938"/>
            <a:ext cx="4342856"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grpSp>
        <p:nvGrpSpPr>
          <p:cNvPr id="22" name="Group 21"/>
          <p:cNvGrpSpPr/>
          <p:nvPr/>
        </p:nvGrpSpPr>
        <p:grpSpPr>
          <a:xfrm>
            <a:off x="5776335" y="6100937"/>
            <a:ext cx="7228465" cy="3652664"/>
            <a:chOff x="5776335" y="6100937"/>
            <a:chExt cx="7228465" cy="3652664"/>
          </a:xfrm>
        </p:grpSpPr>
        <p:pic>
          <p:nvPicPr>
            <p:cNvPr id="23" name="Picture 22" descr="callout.png"/>
            <p:cNvPicPr>
              <a:picLocks noChangeAspect="1"/>
            </p:cNvPicPr>
            <p:nvPr/>
          </p:nvPicPr>
          <p:blipFill rotWithShape="1">
            <a:blip r:embed="rId6" cstate="email">
              <a:alphaModFix amt="90000"/>
              <a:extLst>
                <a:ext uri="{28A0092B-C50C-407E-A947-70E740481C1C}">
                  <a14:useLocalDpi xmlns:a14="http://schemas.microsoft.com/office/drawing/2010/main"/>
                </a:ext>
              </a:extLst>
            </a:blip>
            <a:srcRect/>
            <a:stretch/>
          </p:blipFill>
          <p:spPr>
            <a:xfrm>
              <a:off x="5776335" y="6100937"/>
              <a:ext cx="7228465" cy="3652664"/>
            </a:xfrm>
            <a:prstGeom prst="rect">
              <a:avLst/>
            </a:prstGeom>
          </p:spPr>
        </p:pic>
        <p:sp>
          <p:nvSpPr>
            <p:cNvPr id="24" name="Shape 366"/>
            <p:cNvSpPr/>
            <p:nvPr/>
          </p:nvSpPr>
          <p:spPr>
            <a:xfrm>
              <a:off x="7728498" y="8100985"/>
              <a:ext cx="4751309" cy="51296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57200">
                <a:lnSpc>
                  <a:spcPct val="80000"/>
                </a:lnSpc>
                <a:defRPr sz="5700" i="1">
                  <a:solidFill>
                    <a:srgbClr val="F6FAFE"/>
                  </a:solidFill>
                  <a:latin typeface="Times New Roman"/>
                  <a:ea typeface="Times New Roman"/>
                  <a:cs typeface="Times New Roman"/>
                  <a:sym typeface="Times New Roman"/>
                </a:defRPr>
              </a:lvl1pPr>
            </a:lstStyle>
            <a:p>
              <a:pPr lvl="0">
                <a:defRPr sz="1800" i="0">
                  <a:solidFill>
                    <a:srgbClr val="000000"/>
                  </a:solidFill>
                </a:defRPr>
              </a:pPr>
              <a:r>
                <a:rPr lang="en-CA" sz="3200" i="1" dirty="0" smtClean="0">
                  <a:solidFill>
                    <a:srgbClr val="F6FAFE"/>
                  </a:solidFill>
                </a:rPr>
                <a:t>Learn more at</a:t>
              </a:r>
              <a:endParaRPr sz="3200" i="1" dirty="0">
                <a:solidFill>
                  <a:srgbClr val="F6FAFE"/>
                </a:solidFill>
              </a:endParaRPr>
            </a:p>
          </p:txBody>
        </p:sp>
        <p:sp>
          <p:nvSpPr>
            <p:cNvPr id="25" name="Shape 366"/>
            <p:cNvSpPr/>
            <p:nvPr/>
          </p:nvSpPr>
          <p:spPr>
            <a:xfrm>
              <a:off x="7315199" y="8625459"/>
              <a:ext cx="5503333" cy="74379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57200">
                <a:lnSpc>
                  <a:spcPct val="80000"/>
                </a:lnSpc>
                <a:defRPr sz="5700" i="1">
                  <a:solidFill>
                    <a:srgbClr val="F6FAFE"/>
                  </a:solidFill>
                  <a:latin typeface="Times New Roman"/>
                  <a:ea typeface="Times New Roman"/>
                  <a:cs typeface="Times New Roman"/>
                  <a:sym typeface="Times New Roman"/>
                </a:defRPr>
              </a:lvl1pPr>
            </a:lstStyle>
            <a:p>
              <a:pPr lvl="0">
                <a:defRPr sz="1800" i="0">
                  <a:solidFill>
                    <a:srgbClr val="000000"/>
                  </a:solidFill>
                </a:defRPr>
              </a:pPr>
              <a:r>
                <a:rPr lang="en-CA" sz="5000" i="0" dirty="0" err="1" smtClean="0">
                  <a:solidFill>
                    <a:srgbClr val="F6FAFE"/>
                  </a:solidFill>
                  <a:latin typeface="Verdana"/>
                  <a:cs typeface="Verdana"/>
                </a:rPr>
                <a:t>cic.gc.ca</a:t>
              </a:r>
              <a:endParaRPr sz="5000" i="0" dirty="0">
                <a:solidFill>
                  <a:srgbClr val="F6FAFE"/>
                </a:solidFill>
                <a:latin typeface="Verdana"/>
                <a:cs typeface="Verdana"/>
              </a:endParaRPr>
            </a:p>
          </p:txBody>
        </p:sp>
      </p:grpSp>
    </p:spTree>
    <p:extLst>
      <p:ext uri="{BB962C8B-B14F-4D97-AF65-F5344CB8AC3E}">
        <p14:creationId xmlns:p14="http://schemas.microsoft.com/office/powerpoint/2010/main" val="373094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pasted-image.pdf"/>
          <p:cNvPicPr/>
          <p:nvPr/>
        </p:nvPicPr>
        <p:blipFill rotWithShape="1">
          <a:blip r:embed="rId3" cstate="email">
            <a:extLst>
              <a:ext uri="{28A0092B-C50C-407E-A947-70E740481C1C}">
                <a14:useLocalDpi xmlns:a14="http://schemas.microsoft.com/office/drawing/2010/main"/>
              </a:ext>
            </a:extLst>
          </a:blip>
          <a:srcRect t="-7344" b="15592"/>
          <a:stretch/>
        </p:blipFill>
        <p:spPr>
          <a:xfrm>
            <a:off x="-1017" y="795866"/>
            <a:ext cx="13004652" cy="8968099"/>
          </a:xfrm>
          <a:prstGeom prst="rect">
            <a:avLst/>
          </a:prstGeom>
          <a:ln w="12700">
            <a:miter lim="400000"/>
          </a:ln>
        </p:spPr>
      </p:pic>
      <p:pic>
        <p:nvPicPr>
          <p:cNvPr id="8" name="Picture 7"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6" name="Shape 47"/>
          <p:cNvSpPr/>
          <p:nvPr/>
        </p:nvSpPr>
        <p:spPr>
          <a:xfrm>
            <a:off x="449277" y="471724"/>
            <a:ext cx="12020334" cy="128139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HEAR FROM </a:t>
            </a:r>
            <a:r>
              <a:rPr lang="en-CA" sz="5000" dirty="0" smtClean="0">
                <a:solidFill>
                  <a:srgbClr val="008BB0"/>
                </a:solidFill>
                <a:latin typeface="Times New Roman"/>
                <a:ea typeface="Times New Roman"/>
                <a:cs typeface="Times New Roman"/>
                <a:sym typeface="Times New Roman"/>
              </a:rPr>
              <a:t>OUR</a:t>
            </a:r>
            <a:r>
              <a:rPr lang="en-CA" sz="5000" dirty="0" smtClean="0">
                <a:solidFill>
                  <a:srgbClr val="022052"/>
                </a:solidFill>
                <a:latin typeface="Times New Roman"/>
                <a:ea typeface="Times New Roman"/>
                <a:cs typeface="Times New Roman"/>
                <a:sym typeface="Times New Roman"/>
              </a:rPr>
              <a:t> </a:t>
            </a:r>
            <a:r>
              <a:rPr lang="en-CA" sz="5000" dirty="0" smtClean="0">
                <a:solidFill>
                  <a:srgbClr val="008BB0"/>
                </a:solidFill>
                <a:latin typeface="Times New Roman"/>
                <a:ea typeface="Times New Roman"/>
                <a:cs typeface="Times New Roman"/>
                <a:sym typeface="Times New Roman"/>
              </a:rPr>
              <a:t>STUDENTS</a:t>
            </a:r>
            <a:endParaRPr sz="5000" dirty="0">
              <a:solidFill>
                <a:srgbClr val="008BB0"/>
              </a:solidFill>
              <a:latin typeface="Times New Roman"/>
              <a:ea typeface="Times New Roman"/>
              <a:cs typeface="Times New Roman"/>
              <a:sym typeface="Times New Roman"/>
            </a:endParaRPr>
          </a:p>
        </p:txBody>
      </p:sp>
      <p:cxnSp>
        <p:nvCxnSpPr>
          <p:cNvPr id="7" name="Straight Connector 6"/>
          <p:cNvCxnSpPr/>
          <p:nvPr/>
        </p:nvCxnSpPr>
        <p:spPr>
          <a:xfrm>
            <a:off x="449277" y="1257938"/>
            <a:ext cx="8559256"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9819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l="12500" r="12500"/>
          <a:stretch/>
        </p:blipFill>
        <p:spPr>
          <a:xfrm>
            <a:off x="-1" y="0"/>
            <a:ext cx="13004801" cy="9753600"/>
          </a:xfrm>
          <a:prstGeom prst="rect">
            <a:avLst/>
          </a:prstGeom>
        </p:spPr>
      </p:pic>
      <p:pic>
        <p:nvPicPr>
          <p:cNvPr id="5" name="UOFT_LOGO.png"/>
          <p:cNvPicPr/>
          <p:nvPr/>
        </p:nvPicPr>
        <p:blipFill>
          <a:blip r:embed="rId3">
            <a:extLst/>
          </a:blip>
          <a:stretch>
            <a:fillRect/>
          </a:stretch>
        </p:blipFill>
        <p:spPr>
          <a:xfrm>
            <a:off x="2781300" y="3164416"/>
            <a:ext cx="7442200" cy="27051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71724"/>
            <a:ext cx="13004800" cy="9281876"/>
          </a:xfrm>
          <a:prstGeom prst="rect">
            <a:avLst/>
          </a:prstGeom>
          <a:solidFill>
            <a:srgbClr val="02205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7" name="Picture 2"/>
          <p:cNvPicPr>
            <a:picLocks noChangeAspect="1" noChangeArrowheads="1"/>
          </p:cNvPicPr>
          <p:nvPr/>
        </p:nvPicPr>
        <p:blipFill rotWithShape="1">
          <a:blip r:embed="rId3" cstate="email">
            <a:grayscl/>
            <a:extLst>
              <a:ext uri="{28A0092B-C50C-407E-A947-70E740481C1C}">
                <a14:useLocalDpi xmlns:a14="http://schemas.microsoft.com/office/drawing/2010/main"/>
              </a:ext>
            </a:extLst>
          </a:blip>
          <a:srcRect r="-567"/>
          <a:stretch/>
        </p:blipFill>
        <p:spPr bwMode="auto">
          <a:xfrm>
            <a:off x="-1" y="458087"/>
            <a:ext cx="13010399" cy="9295513"/>
          </a:xfrm>
          <a:prstGeom prst="rect">
            <a:avLst/>
          </a:prstGeom>
          <a:noFill/>
          <a:ln>
            <a:noFill/>
          </a:ln>
          <a:effectLst>
            <a:outerShdw blurRad="63500" dist="50799" dir="5400000" algn="c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Rectangle 3"/>
          <p:cNvSpPr/>
          <p:nvPr/>
        </p:nvSpPr>
        <p:spPr>
          <a:xfrm>
            <a:off x="-5599" y="1454575"/>
            <a:ext cx="13010398" cy="8299025"/>
          </a:xfrm>
          <a:prstGeom prst="rect">
            <a:avLst/>
          </a:prstGeom>
          <a:solidFill>
            <a:srgbClr val="1297CD">
              <a:alpha val="62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809822" y="2070097"/>
            <a:ext cx="6888971" cy="2382105"/>
          </a:xfrm>
          <a:prstGeom prst="rect">
            <a:avLst/>
          </a:prstGeom>
          <a:noFill/>
          <a:ln w="9525">
            <a:noFill/>
            <a:miter lim="800000"/>
            <a:headEnd/>
            <a:tailEnd/>
          </a:ln>
          <a:effectLst/>
          <a:extLst/>
        </p:spPr>
      </p:pic>
      <p:pic>
        <p:nvPicPr>
          <p:cNvPr id="1027"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809823" y="4664560"/>
            <a:ext cx="3418842" cy="2062538"/>
          </a:xfrm>
          <a:prstGeom prst="rect">
            <a:avLst/>
          </a:prstGeom>
          <a:noFill/>
          <a:ln w="9525">
            <a:noFill/>
            <a:miter lim="800000"/>
            <a:headEnd/>
            <a:tailEnd/>
          </a:ln>
          <a:effectLst/>
          <a:extLst/>
        </p:spPr>
      </p:pic>
      <p:pic>
        <p:nvPicPr>
          <p:cNvPr id="1028" name="Pictur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373373" y="4664560"/>
            <a:ext cx="3325421" cy="206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809821" y="6892707"/>
            <a:ext cx="6888973" cy="2674622"/>
          </a:xfrm>
          <a:prstGeom prst="rect">
            <a:avLst/>
          </a:prstGeom>
          <a:noFill/>
          <a:ln w="9525">
            <a:noFill/>
            <a:miter lim="800000"/>
            <a:headEnd/>
            <a:tailEnd/>
          </a:ln>
          <a:effectLst/>
          <a:extLst/>
        </p:spPr>
      </p:pic>
      <p:pic>
        <p:nvPicPr>
          <p:cNvPr id="12" name="Picture 11" descr="HEADER_BAR.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pic>
        <p:nvPicPr>
          <p:cNvPr id="2" name="Picture 1" descr="toronto-city-scape.png"/>
          <p:cNvPicPr>
            <a:picLocks noChangeAspect="1"/>
          </p:cNvPicPr>
          <p:nvPr/>
        </p:nvPicPr>
        <p:blipFill rotWithShape="1">
          <a:blip r:embed="rId9" cstate="email">
            <a:extLst>
              <a:ext uri="{28A0092B-C50C-407E-A947-70E740481C1C}">
                <a14:useLocalDpi xmlns:a14="http://schemas.microsoft.com/office/drawing/2010/main"/>
              </a:ext>
            </a:extLst>
          </a:blip>
          <a:srcRect t="-9321"/>
          <a:stretch/>
        </p:blipFill>
        <p:spPr>
          <a:xfrm>
            <a:off x="1" y="1353475"/>
            <a:ext cx="6821396" cy="8417059"/>
          </a:xfrm>
          <a:prstGeom prst="rect">
            <a:avLst/>
          </a:prstGeom>
        </p:spPr>
      </p:pic>
      <p:sp>
        <p:nvSpPr>
          <p:cNvPr id="18"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THE CITY OF </a:t>
            </a:r>
            <a:r>
              <a:rPr lang="en-CA" sz="5000" dirty="0" smtClean="0">
                <a:solidFill>
                  <a:srgbClr val="008BB0"/>
                </a:solidFill>
                <a:latin typeface="Times New Roman"/>
                <a:ea typeface="Times New Roman"/>
                <a:cs typeface="Times New Roman"/>
                <a:sym typeface="Times New Roman"/>
              </a:rPr>
              <a:t>TORONTO</a:t>
            </a:r>
            <a:endParaRPr sz="5000" dirty="0">
              <a:solidFill>
                <a:srgbClr val="008BB0"/>
              </a:solidFill>
              <a:latin typeface="Times New Roman"/>
              <a:ea typeface="Times New Roman"/>
              <a:cs typeface="Times New Roman"/>
              <a:sym typeface="Times New Roman"/>
            </a:endParaRPr>
          </a:p>
        </p:txBody>
      </p:sp>
      <p:cxnSp>
        <p:nvCxnSpPr>
          <p:cNvPr id="19" name="Straight Connector 18"/>
          <p:cNvCxnSpPr/>
          <p:nvPr/>
        </p:nvCxnSpPr>
        <p:spPr>
          <a:xfrm>
            <a:off x="449277" y="1257938"/>
            <a:ext cx="6981581"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0090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 r="-20" b="5674"/>
          <a:stretch/>
        </p:blipFill>
        <p:spPr bwMode="auto">
          <a:xfrm>
            <a:off x="-1" y="1583780"/>
            <a:ext cx="13010400" cy="817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 name="Picture 11" descr="HEADER_BA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47"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sz="5000" dirty="0">
                <a:solidFill>
                  <a:srgbClr val="022052"/>
                </a:solidFill>
                <a:latin typeface="Times New Roman"/>
                <a:ea typeface="Times New Roman"/>
                <a:cs typeface="Times New Roman"/>
                <a:sym typeface="Times New Roman"/>
              </a:rPr>
              <a:t>A WORLD-</a:t>
            </a:r>
            <a:r>
              <a:rPr sz="5000" dirty="0" smtClean="0">
                <a:solidFill>
                  <a:srgbClr val="022052"/>
                </a:solidFill>
                <a:latin typeface="Times New Roman"/>
                <a:ea typeface="Times New Roman"/>
                <a:cs typeface="Times New Roman"/>
                <a:sym typeface="Times New Roman"/>
              </a:rPr>
              <a:t>CLASS</a:t>
            </a:r>
            <a:r>
              <a:rPr lang="en-CA" sz="5000" dirty="0" smtClean="0">
                <a:solidFill>
                  <a:srgbClr val="022052"/>
                </a:solidFill>
                <a:latin typeface="Times New Roman"/>
                <a:ea typeface="Times New Roman"/>
                <a:cs typeface="Times New Roman"/>
                <a:sym typeface="Times New Roman"/>
              </a:rPr>
              <a:t> </a:t>
            </a:r>
            <a:r>
              <a:rPr sz="5000" dirty="0" smtClean="0">
                <a:solidFill>
                  <a:srgbClr val="008BB0"/>
                </a:solidFill>
                <a:latin typeface="Times New Roman"/>
                <a:ea typeface="Times New Roman"/>
                <a:cs typeface="Times New Roman"/>
                <a:sym typeface="Times New Roman"/>
              </a:rPr>
              <a:t>UNIVERSITY</a:t>
            </a:r>
            <a:endParaRPr sz="5000" dirty="0">
              <a:solidFill>
                <a:srgbClr val="008BB0"/>
              </a:solidFill>
              <a:latin typeface="Times New Roman"/>
              <a:ea typeface="Times New Roman"/>
              <a:cs typeface="Times New Roman"/>
              <a:sym typeface="Times New Roman"/>
            </a:endParaRPr>
          </a:p>
        </p:txBody>
      </p:sp>
      <p:cxnSp>
        <p:nvCxnSpPr>
          <p:cNvPr id="5" name="Straight Connector 4"/>
          <p:cNvCxnSpPr/>
          <p:nvPr/>
        </p:nvCxnSpPr>
        <p:spPr>
          <a:xfrm>
            <a:off x="449277" y="1257938"/>
            <a:ext cx="8924097"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42985" y="5498829"/>
            <a:ext cx="4296133" cy="3580111"/>
          </a:xfrm>
          <a:prstGeom prst="rect">
            <a:avLst/>
          </a:prstGeom>
        </p:spPr>
      </p:pic>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9752" y="5498829"/>
            <a:ext cx="4296132" cy="3580110"/>
          </a:xfrm>
          <a:prstGeom prst="rect">
            <a:avLst/>
          </a:prstGeom>
          <a:noFill/>
        </p:spPr>
      </p:pic>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42801" y="5498829"/>
            <a:ext cx="4296133" cy="35801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HITE_HEADER.png"/>
          <p:cNvPicPr>
            <a:picLocks noChangeAspect="1"/>
          </p:cNvPicPr>
          <p:nvPr/>
        </p:nvPicPr>
        <p:blipFill rotWithShape="1">
          <a:blip r:embed="rId3" cstate="email">
            <a:extLst>
              <a:ext uri="{28A0092B-C50C-407E-A947-70E740481C1C}">
                <a14:useLocalDpi xmlns:a14="http://schemas.microsoft.com/office/drawing/2010/main"/>
              </a:ext>
            </a:extLst>
          </a:blip>
          <a:srcRect t="-20787"/>
          <a:stretch/>
        </p:blipFill>
        <p:spPr>
          <a:xfrm>
            <a:off x="0" y="0"/>
            <a:ext cx="13004800" cy="1855476"/>
          </a:xfrm>
          <a:prstGeom prst="rect">
            <a:avLst/>
          </a:prstGeom>
        </p:spPr>
      </p:pic>
      <p:pic>
        <p:nvPicPr>
          <p:cNvPr id="15" name="Picture 14" descr="WHITE_HEADER.png"/>
          <p:cNvPicPr>
            <a:picLocks noChangeAspect="1"/>
          </p:cNvPicPr>
          <p:nvPr/>
        </p:nvPicPr>
        <p:blipFill rotWithShape="1">
          <a:blip r:embed="rId3" cstate="email">
            <a:extLst>
              <a:ext uri="{28A0092B-C50C-407E-A947-70E740481C1C}">
                <a14:useLocalDpi xmlns:a14="http://schemas.microsoft.com/office/drawing/2010/main"/>
              </a:ext>
            </a:extLst>
          </a:blip>
          <a:srcRect t="-20787"/>
          <a:stretch/>
        </p:blipFill>
        <p:spPr>
          <a:xfrm>
            <a:off x="0" y="48371"/>
            <a:ext cx="13004800" cy="1855476"/>
          </a:xfrm>
          <a:prstGeom prst="rect">
            <a:avLst/>
          </a:prstGeom>
        </p:spPr>
      </p:pic>
      <p:sp>
        <p:nvSpPr>
          <p:cNvPr id="16"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A GREAT </a:t>
            </a:r>
            <a:r>
              <a:rPr lang="en-CA" sz="5000" dirty="0" smtClean="0">
                <a:solidFill>
                  <a:srgbClr val="008BB0"/>
                </a:solidFill>
                <a:latin typeface="Times New Roman"/>
                <a:ea typeface="Times New Roman"/>
                <a:cs typeface="Times New Roman"/>
                <a:sym typeface="Times New Roman"/>
              </a:rPr>
              <a:t>LEGACY</a:t>
            </a:r>
            <a:endParaRPr sz="5000" dirty="0">
              <a:solidFill>
                <a:srgbClr val="008BB0"/>
              </a:solidFill>
              <a:latin typeface="Times New Roman"/>
              <a:ea typeface="Times New Roman"/>
              <a:cs typeface="Times New Roman"/>
              <a:sym typeface="Times New Roman"/>
            </a:endParaRPr>
          </a:p>
        </p:txBody>
      </p:sp>
      <p:cxnSp>
        <p:nvCxnSpPr>
          <p:cNvPr id="17" name="Straight Connector 16"/>
          <p:cNvCxnSpPr/>
          <p:nvPr/>
        </p:nvCxnSpPr>
        <p:spPr>
          <a:xfrm>
            <a:off x="449277" y="1257938"/>
            <a:ext cx="5324990"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pic>
        <p:nvPicPr>
          <p:cNvPr id="8" name="Picture 7" descr="wordle.png"/>
          <p:cNvPicPr>
            <a:picLocks noChangeAspect="1"/>
          </p:cNvPicPr>
          <p:nvPr/>
        </p:nvPicPr>
        <p:blipFill rotWithShape="1">
          <a:blip r:embed="rId4" cstate="email">
            <a:extLst>
              <a:ext uri="{28A0092B-C50C-407E-A947-70E740481C1C}">
                <a14:useLocalDpi xmlns:a14="http://schemas.microsoft.com/office/drawing/2010/main"/>
              </a:ext>
            </a:extLst>
          </a:blip>
          <a:srcRect l="5962" r="5962"/>
          <a:stretch/>
        </p:blipFill>
        <p:spPr>
          <a:xfrm>
            <a:off x="12095" y="1448042"/>
            <a:ext cx="13004800" cy="8305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F"/>
        </a:solidFill>
        <a:effectLst/>
      </p:bgPr>
    </p:bg>
    <p:spTree>
      <p:nvGrpSpPr>
        <p:cNvPr id="1" name=""/>
        <p:cNvGrpSpPr/>
        <p:nvPr/>
      </p:nvGrpSpPr>
      <p:grpSpPr>
        <a:xfrm>
          <a:off x="0" y="0"/>
          <a:ext cx="0" cy="0"/>
          <a:chOff x="0" y="0"/>
          <a:chExt cx="0" cy="0"/>
        </a:xfrm>
      </p:grpSpPr>
      <p:pic>
        <p:nvPicPr>
          <p:cNvPr id="8" name="Picture 2" descr="U:\~~PRODUCTION\Presentation 2015-16\Core Presentation Notes\Students Walking in Sakura Garden 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498319"/>
            <a:ext cx="4334933" cy="92845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34933" y="0"/>
            <a:ext cx="4334934" cy="9753600"/>
          </a:xfrm>
          <a:prstGeom prst="rect">
            <a:avLst/>
          </a:prstGeom>
        </p:spPr>
      </p:pic>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b="-1"/>
          <a:stretch/>
        </p:blipFill>
        <p:spPr>
          <a:xfrm flipH="1">
            <a:off x="8669865" y="0"/>
            <a:ext cx="4334933" cy="9782834"/>
          </a:xfrm>
          <a:prstGeom prst="rect">
            <a:avLst/>
          </a:prstGeom>
        </p:spPr>
      </p:pic>
      <p:pic>
        <p:nvPicPr>
          <p:cNvPr id="11" name="Picture 10" descr="HEADER_BAR.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13010399" cy="1786316"/>
          </a:xfrm>
          <a:prstGeom prst="rect">
            <a:avLst/>
          </a:prstGeom>
        </p:spPr>
      </p:pic>
      <p:sp>
        <p:nvSpPr>
          <p:cNvPr id="18" name="Shape 47"/>
          <p:cNvSpPr/>
          <p:nvPr/>
        </p:nvSpPr>
        <p:spPr>
          <a:xfrm>
            <a:off x="449277" y="47172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ONE UNIVERSITY </a:t>
            </a:r>
            <a:r>
              <a:rPr lang="en-CA" sz="5000" dirty="0" smtClean="0">
                <a:solidFill>
                  <a:srgbClr val="008BB0"/>
                </a:solidFill>
                <a:latin typeface="Times New Roman"/>
                <a:ea typeface="Times New Roman"/>
                <a:cs typeface="Times New Roman"/>
                <a:sym typeface="Times New Roman"/>
              </a:rPr>
              <a:t>THREE CAMPUSES</a:t>
            </a:r>
            <a:endParaRPr sz="5000" dirty="0">
              <a:solidFill>
                <a:srgbClr val="008BB0"/>
              </a:solidFill>
              <a:latin typeface="Times New Roman"/>
              <a:ea typeface="Times New Roman"/>
              <a:cs typeface="Times New Roman"/>
              <a:sym typeface="Times New Roman"/>
            </a:endParaRPr>
          </a:p>
        </p:txBody>
      </p:sp>
      <p:cxnSp>
        <p:nvCxnSpPr>
          <p:cNvPr id="19" name="Straight Connector 18"/>
          <p:cNvCxnSpPr/>
          <p:nvPr/>
        </p:nvCxnSpPr>
        <p:spPr>
          <a:xfrm>
            <a:off x="449277" y="1257938"/>
            <a:ext cx="10956002" cy="0"/>
          </a:xfrm>
          <a:prstGeom prst="line">
            <a:avLst/>
          </a:prstGeom>
          <a:noFill/>
          <a:ln w="57150" cap="flat" cmpd="sng">
            <a:solidFill>
              <a:srgbClr val="008BB0"/>
            </a:solidFill>
            <a:prstDash val="solid"/>
            <a:miter lim="400000"/>
          </a:ln>
          <a:effectLst/>
        </p:spPr>
        <p:style>
          <a:lnRef idx="0">
            <a:scrgbClr r="0" g="0" b="0"/>
          </a:lnRef>
          <a:fillRef idx="0">
            <a:scrgbClr r="0" g="0" b="0"/>
          </a:fillRef>
          <a:effectRef idx="0">
            <a:scrgbClr r="0" g="0" b="0"/>
          </a:effectRef>
          <a:fontRef idx="none"/>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3004800" cy="9753600"/>
          </a:xfrm>
          <a:prstGeom prst="rect">
            <a:avLst/>
          </a:prstGeom>
        </p:spPr>
      </p:pic>
      <p:sp>
        <p:nvSpPr>
          <p:cNvPr id="6" name="Rectangle 5"/>
          <p:cNvSpPr/>
          <p:nvPr/>
        </p:nvSpPr>
        <p:spPr>
          <a:xfrm>
            <a:off x="0" y="7552266"/>
            <a:ext cx="13004800" cy="1247184"/>
          </a:xfrm>
          <a:prstGeom prst="rect">
            <a:avLst/>
          </a:prstGeom>
          <a:solidFill>
            <a:schemeClr val="bg1">
              <a:alpha val="8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Shape 47"/>
          <p:cNvSpPr/>
          <p:nvPr/>
        </p:nvSpPr>
        <p:spPr>
          <a:xfrm>
            <a:off x="449277" y="7862604"/>
            <a:ext cx="12020334" cy="128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defTabSz="457200">
              <a:lnSpc>
                <a:spcPct val="80000"/>
              </a:lnSpc>
              <a:defRPr sz="1800"/>
            </a:pPr>
            <a:r>
              <a:rPr lang="en-CA" sz="5000" dirty="0" smtClean="0">
                <a:solidFill>
                  <a:srgbClr val="022052"/>
                </a:solidFill>
                <a:latin typeface="Times New Roman"/>
                <a:ea typeface="Times New Roman"/>
                <a:cs typeface="Times New Roman"/>
                <a:sym typeface="Times New Roman"/>
              </a:rPr>
              <a:t>ST. GEORGE </a:t>
            </a:r>
            <a:r>
              <a:rPr lang="en-CA" sz="5000" dirty="0" smtClean="0">
                <a:solidFill>
                  <a:srgbClr val="008BB0"/>
                </a:solidFill>
                <a:latin typeface="Times New Roman"/>
                <a:ea typeface="Times New Roman"/>
                <a:cs typeface="Times New Roman"/>
                <a:sym typeface="Times New Roman"/>
              </a:rPr>
              <a:t>CAMPUS</a:t>
            </a:r>
            <a:endParaRPr sz="5000" dirty="0">
              <a:solidFill>
                <a:srgbClr val="008BB0"/>
              </a:solidFill>
              <a:latin typeface="Times New Roman"/>
              <a:ea typeface="Times New Roman"/>
              <a:cs typeface="Times New Roman"/>
              <a:sym typeface="Times New Roman"/>
            </a:endParaRPr>
          </a:p>
        </p:txBody>
      </p:sp>
      <p:pic>
        <p:nvPicPr>
          <p:cNvPr id="27" name="Picture 26" descr="SIDE_BAR_YELLOW.png"/>
          <p:cNvPicPr>
            <a:picLocks noChangeAspect="1"/>
          </p:cNvPicPr>
          <p:nvPr/>
        </p:nvPicPr>
        <p:blipFill rotWithShape="1">
          <a:blip r:embed="rId4" cstate="email">
            <a:alphaModFix amt="85000"/>
            <a:extLst>
              <a:ext uri="{28A0092B-C50C-407E-A947-70E740481C1C}">
                <a14:useLocalDpi xmlns:a14="http://schemas.microsoft.com/office/drawing/2010/main"/>
              </a:ext>
            </a:extLst>
          </a:blip>
          <a:srcRect t="2502" r="75618" b="1438"/>
          <a:stretch/>
        </p:blipFill>
        <p:spPr>
          <a:xfrm>
            <a:off x="8603591" y="-2"/>
            <a:ext cx="4401209" cy="9753602"/>
          </a:xfrm>
          <a:prstGeom prst="rect">
            <a:avLst/>
          </a:prstGeom>
        </p:spPr>
      </p:pic>
      <p:pic>
        <p:nvPicPr>
          <p:cNvPr id="24" name="Picture 7"/>
          <p:cNvPicPr>
            <a:picLocks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791460" y="434780"/>
            <a:ext cx="2765575" cy="2727761"/>
          </a:xfrm>
          <a:prstGeom prst="rect">
            <a:avLst/>
          </a:prstGeom>
          <a:noFill/>
          <a:ln>
            <a:noFill/>
          </a:ln>
          <a:extLst/>
        </p:spPr>
      </p:pic>
      <p:pic>
        <p:nvPicPr>
          <p:cNvPr id="7" name="Picture 6" descr="image25.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91460" y="3485483"/>
            <a:ext cx="2765575" cy="2773321"/>
          </a:xfrm>
          <a:prstGeom prst="rect">
            <a:avLst/>
          </a:prstGeom>
          <a:noFill/>
          <a:ln>
            <a:noFill/>
          </a:ln>
        </p:spPr>
      </p:pic>
      <p:pic>
        <p:nvPicPr>
          <p:cNvPr id="26" name="Picture 25"/>
          <p:cNvPicPr>
            <a:picLocks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793517" y="6581538"/>
            <a:ext cx="2761460" cy="2729946"/>
          </a:xfrm>
          <a:prstGeom prst="rect">
            <a:avLst/>
          </a:prstGeom>
          <a:noFill/>
          <a:ln>
            <a:noFill/>
          </a:ln>
          <a:extLst/>
        </p:spPr>
      </p:pic>
    </p:spTree>
    <p:extLst>
      <p:ext uri="{BB962C8B-B14F-4D97-AF65-F5344CB8AC3E}">
        <p14:creationId xmlns:p14="http://schemas.microsoft.com/office/powerpoint/2010/main" val="133899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3744</TotalTime>
  <Words>4250</Words>
  <Application>Microsoft Office PowerPoint</Application>
  <PresentationFormat>Произвольный</PresentationFormat>
  <Paragraphs>320</Paragraphs>
  <Slides>47</Slides>
  <Notes>45</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47</vt:i4>
      </vt:variant>
    </vt:vector>
  </HeadingPairs>
  <TitlesOfParts>
    <vt:vector size="60" baseType="lpstr">
      <vt:lpstr>Arial</vt:lpstr>
      <vt:lpstr>Calibri</vt:lpstr>
      <vt:lpstr>Courier New</vt:lpstr>
      <vt:lpstr>Franklin Gothic Medium</vt:lpstr>
      <vt:lpstr>Gill Sans</vt:lpstr>
      <vt:lpstr>Helvetica</vt:lpstr>
      <vt:lpstr>Helvetica Light</vt:lpstr>
      <vt:lpstr>Lucida Grande</vt:lpstr>
      <vt:lpstr>Rockwell</vt:lpstr>
      <vt:lpstr>Times New Roman</vt:lpstr>
      <vt:lpstr>Verdana</vt:lpstr>
      <vt:lpstr>ヒラギノ角ゴ ProN W3</vt: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Steffen Reinhart</dc:creator>
  <cp:lastModifiedBy>Константин</cp:lastModifiedBy>
  <cp:revision>191</cp:revision>
  <dcterms:modified xsi:type="dcterms:W3CDTF">2016-01-28T09:26:17Z</dcterms:modified>
</cp:coreProperties>
</file>