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2" r:id="rId2"/>
    <p:sldId id="322" r:id="rId3"/>
    <p:sldId id="280" r:id="rId4"/>
    <p:sldId id="296" r:id="rId5"/>
    <p:sldId id="297" r:id="rId6"/>
    <p:sldId id="323" r:id="rId7"/>
    <p:sldId id="299" r:id="rId8"/>
    <p:sldId id="301" r:id="rId9"/>
    <p:sldId id="302" r:id="rId10"/>
    <p:sldId id="317" r:id="rId11"/>
    <p:sldId id="318" r:id="rId12"/>
    <p:sldId id="319" r:id="rId13"/>
    <p:sldId id="304" r:id="rId14"/>
    <p:sldId id="329" r:id="rId15"/>
    <p:sldId id="325" r:id="rId16"/>
    <p:sldId id="324" r:id="rId17"/>
    <p:sldId id="335" r:id="rId18"/>
    <p:sldId id="327" r:id="rId19"/>
    <p:sldId id="333" r:id="rId20"/>
    <p:sldId id="334" r:id="rId21"/>
    <p:sldId id="286" r:id="rId22"/>
    <p:sldId id="326" r:id="rId23"/>
    <p:sldId id="336" r:id="rId24"/>
    <p:sldId id="330" r:id="rId25"/>
    <p:sldId id="331" r:id="rId26"/>
    <p:sldId id="332" r:id="rId27"/>
    <p:sldId id="310" r:id="rId28"/>
    <p:sldId id="328" r:id="rId29"/>
    <p:sldId id="33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  <a:srgbClr val="FF8181"/>
    <a:srgbClr val="FF3737"/>
    <a:srgbClr val="FF1D1D"/>
    <a:srgbClr val="F8B307"/>
    <a:srgbClr val="E95F21"/>
    <a:srgbClr val="E60000"/>
    <a:srgbClr val="F5E40B"/>
    <a:srgbClr val="00478D"/>
    <a:srgbClr val="0282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 autoAdjust="0"/>
    <p:restoredTop sz="94676" autoAdjust="0"/>
  </p:normalViewPr>
  <p:slideViewPr>
    <p:cSldViewPr snapToGrid="0" snapToObjects="1">
      <p:cViewPr varScale="1">
        <p:scale>
          <a:sx n="69" d="100"/>
          <a:sy n="69" d="100"/>
        </p:scale>
        <p:origin x="-1458" y="-108"/>
      </p:cViewPr>
      <p:guideLst>
        <p:guide orient="horz" pos="493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A281E-D191-1E47-869C-B2629E469098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F357-0231-E44E-8C1D-134CA7877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12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7DB0A-3A6C-494F-A1D2-C4CA99F953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72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Scholarships are still</a:t>
            </a:r>
            <a:r>
              <a:rPr lang="en-US" baseline="0" dirty="0" smtClean="0"/>
              <a:t> available for the fall semester to qualified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F357-0231-E44E-8C1D-134CA78777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364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slide_b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" t="225" r="223" b="75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Picture 5" descr="sg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3" y="5846052"/>
            <a:ext cx="1685617" cy="40842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6233" y="2006600"/>
            <a:ext cx="3381067" cy="1397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rgbClr val="EE2D24"/>
                </a:solidFill>
                <a:latin typeface="Arial"/>
                <a:cs typeface="Helvetica Neue Light"/>
              </a:defRPr>
            </a:lvl1pPr>
          </a:lstStyle>
          <a:p>
            <a:pPr lvl="0"/>
            <a:r>
              <a:rPr lang="en-GB" dirty="0" smtClean="0"/>
              <a:t>Overall title of presentation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6233" y="3403600"/>
            <a:ext cx="3381067" cy="1397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32363F"/>
                </a:solidFill>
                <a:latin typeface="Arial"/>
                <a:cs typeface="Helvetica Neue Light"/>
              </a:defRPr>
            </a:lvl1pPr>
          </a:lstStyle>
          <a:p>
            <a:pPr lvl="0"/>
            <a:r>
              <a:rPr lang="en-GB" dirty="0" smtClean="0"/>
              <a:t>Secondary strapline of presentation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325" y="6197331"/>
            <a:ext cx="1247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rgbClr val="32363F"/>
                </a:solidFill>
                <a:latin typeface="Arial"/>
                <a:cs typeface="Helvetica Neue Light"/>
              </a:rPr>
              <a:t>studygroup.com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69900"/>
            <a:ext cx="2616200" cy="165100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000" b="0" i="0">
                <a:latin typeface="Arial"/>
                <a:cs typeface="Helvetica Neue Light"/>
              </a:defRPr>
            </a:lvl1pPr>
          </a:lstStyle>
          <a:p>
            <a:pPr lvl="0"/>
            <a:r>
              <a:rPr lang="en-GB" dirty="0" smtClean="0"/>
              <a:t>Subject text in here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641350"/>
            <a:ext cx="2616200" cy="165100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000" b="1" i="0" baseline="0">
                <a:latin typeface="Arial"/>
                <a:cs typeface="Helvetica Neue Medium"/>
              </a:defRPr>
            </a:lvl1pPr>
          </a:lstStyle>
          <a:p>
            <a:pPr lvl="0"/>
            <a:r>
              <a:rPr lang="en-GB" dirty="0" smtClean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4996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6737069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666750" y="1660814"/>
            <a:ext cx="7835900" cy="574244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8"/>
          </p:nvPr>
        </p:nvSpPr>
        <p:spPr>
          <a:xfrm>
            <a:off x="666750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9"/>
          </p:nvPr>
        </p:nvSpPr>
        <p:spPr>
          <a:xfrm>
            <a:off x="2692681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0"/>
          </p:nvPr>
        </p:nvSpPr>
        <p:spPr>
          <a:xfrm>
            <a:off x="4718050" y="2235058"/>
            <a:ext cx="1765581" cy="377680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565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4350308"/>
            <a:ext cx="3858642" cy="1661556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60399" y="1871663"/>
            <a:ext cx="7842251" cy="227849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60400" y="4350307"/>
            <a:ext cx="3858642" cy="1661556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770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90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3435351"/>
            <a:ext cx="3858642" cy="2576512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5" name="Picture 4" descr="5_image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0" y="1871663"/>
            <a:ext cx="7842250" cy="14116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66750" y="3435351"/>
            <a:ext cx="3858642" cy="2576512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850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876845"/>
            <a:ext cx="3858642" cy="171332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60400" y="3698860"/>
            <a:ext cx="7842250" cy="2313003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60400" y="1876845"/>
            <a:ext cx="3858642" cy="171332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2896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66750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056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0400" y="1878013"/>
            <a:ext cx="3864992" cy="4140200"/>
          </a:xfrm>
          <a:prstGeom prst="rect">
            <a:avLst/>
          </a:prstGeom>
          <a:solidFill>
            <a:srgbClr val="F3F3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66750" y="1878013"/>
            <a:ext cx="3858642" cy="414020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373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6749" y="1881187"/>
            <a:ext cx="5746751" cy="4130676"/>
          </a:xfrm>
          <a:prstGeom prst="rect">
            <a:avLst/>
          </a:prstGeom>
          <a:solidFill>
            <a:srgbClr val="F3F3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216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66749" y="1881187"/>
            <a:ext cx="5746751" cy="413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584394" y="1881536"/>
            <a:ext cx="1917572" cy="4130325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5500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6749" y="1881187"/>
            <a:ext cx="3860801" cy="4130676"/>
          </a:xfrm>
          <a:prstGeom prst="rect">
            <a:avLst/>
          </a:prstGeom>
          <a:solidFill>
            <a:srgbClr val="F3F3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216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66749" y="1881187"/>
            <a:ext cx="3860801" cy="413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35500" y="1881536"/>
            <a:ext cx="3866466" cy="4130325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1941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 sz="1400"/>
            </a:lvl1pPr>
            <a:lvl2pPr marL="742950" indent="-285750">
              <a:buFont typeface="Arial"/>
              <a:buChar char="•"/>
              <a:defRPr sz="1400"/>
            </a:lvl2pPr>
            <a:lvl3pPr>
              <a:defRPr sz="1400"/>
            </a:lvl3pPr>
            <a:lvl4pPr marL="1600200" indent="-228600">
              <a:buFont typeface="Arial"/>
              <a:buChar char="•"/>
              <a:defRPr sz="1400"/>
            </a:lvl4pPr>
            <a:lvl5pPr marL="2057400" indent="-228600">
              <a:buFont typeface="Arial"/>
              <a:buChar char="•"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941194"/>
            <a:ext cx="8229600" cy="87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38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81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87443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879206"/>
            <a:ext cx="4551634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1511" y="1879206"/>
            <a:ext cx="3151140" cy="4132657"/>
          </a:xfrm>
        </p:spPr>
        <p:txBody>
          <a:bodyPr>
            <a:normAutofit/>
          </a:bodyPr>
          <a:lstStyle>
            <a:lvl1pPr>
              <a:defRPr sz="2000"/>
            </a:lvl1pPr>
            <a:lvl2pPr marL="457200" indent="0">
              <a:buFont typeface="Arial"/>
              <a:buNone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1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050" y="785461"/>
            <a:ext cx="4165600" cy="94015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7050" y="1879206"/>
            <a:ext cx="4165600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5" descr="stude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0" r="17252" b="3453"/>
          <a:stretch/>
        </p:blipFill>
        <p:spPr>
          <a:xfrm>
            <a:off x="400050" y="425450"/>
            <a:ext cx="3746500" cy="5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80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85461"/>
            <a:ext cx="7842250" cy="94015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64" y="1879206"/>
            <a:ext cx="3843286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60400" y="1871663"/>
            <a:ext cx="3843286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8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4" y="785460"/>
            <a:ext cx="4167136" cy="941739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5514" y="1879206"/>
            <a:ext cx="4167136" cy="4134244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88" y="425450"/>
            <a:ext cx="3761559" cy="57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4" y="785460"/>
            <a:ext cx="4167136" cy="941739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5514" y="1879206"/>
            <a:ext cx="4167136" cy="4134244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6400" y="785813"/>
            <a:ext cx="3746500" cy="5405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25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90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6040043" y="1879206"/>
            <a:ext cx="2462607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67943" y="1879206"/>
            <a:ext cx="2462607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360343" y="1879206"/>
            <a:ext cx="2462607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9837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85461"/>
            <a:ext cx="7835900" cy="8744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6047779" y="1879206"/>
            <a:ext cx="2454871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 descr="trinit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5" r="25885" b="2692"/>
          <a:stretch/>
        </p:blipFill>
        <p:spPr>
          <a:xfrm>
            <a:off x="660400" y="1879206"/>
            <a:ext cx="2443557" cy="41326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349029" y="1878013"/>
            <a:ext cx="2454871" cy="4132657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49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300" y="785461"/>
            <a:ext cx="7651750" cy="87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1893886"/>
            <a:ext cx="7651750" cy="396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4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2" r:id="rId3"/>
    <p:sldLayoutId id="2147483666" r:id="rId4"/>
    <p:sldLayoutId id="2147483660" r:id="rId5"/>
    <p:sldLayoutId id="2147483668" r:id="rId6"/>
    <p:sldLayoutId id="2147483671" r:id="rId7"/>
    <p:sldLayoutId id="2147483662" r:id="rId8"/>
    <p:sldLayoutId id="2147483670" r:id="rId9"/>
    <p:sldLayoutId id="2147483661" r:id="rId10"/>
    <p:sldLayoutId id="2147483664" r:id="rId11"/>
    <p:sldLayoutId id="2147483669" r:id="rId12"/>
    <p:sldLayoutId id="2147483665" r:id="rId13"/>
    <p:sldLayoutId id="2147483667" r:id="rId14"/>
    <p:sldLayoutId id="2147483673" r:id="rId15"/>
    <p:sldLayoutId id="2147483663" r:id="rId16"/>
    <p:sldLayoutId id="2147483672" r:id="rId17"/>
    <p:sldLayoutId id="2147483677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500" b="0" i="0" kern="1200">
          <a:solidFill>
            <a:srgbClr val="EE2D24"/>
          </a:solidFill>
          <a:latin typeface="Arial"/>
          <a:ea typeface="+mj-ea"/>
          <a:cs typeface="Helvetica Neue Light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200"/>
        </a:spcBef>
        <a:spcAft>
          <a:spcPts val="600"/>
        </a:spcAft>
        <a:buClrTx/>
        <a:buSzTx/>
        <a:buFont typeface="Arial"/>
        <a:buNone/>
        <a:tabLst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–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•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–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ts val="200"/>
        </a:spcBef>
        <a:spcAft>
          <a:spcPts val="600"/>
        </a:spcAft>
        <a:buFont typeface="Arial"/>
        <a:buChar char="»"/>
        <a:defRPr sz="2000" b="0" i="0" kern="1200">
          <a:solidFill>
            <a:srgbClr val="32363F"/>
          </a:solidFill>
          <a:latin typeface="Arial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.pfinance.yahoo.com/compare/energy/article/-/13068434/8-ways-to-save-on-moving-costs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.hk/url?sa=i&amp;rct=j&amp;q=&amp;esrc=s&amp;source=images&amp;cd=&amp;cad=rja&amp;uact=8&amp;ved=0CAcQjRxqFQoTCPuBjeG1yccCFc1Wjgod7hAHXg&amp;url=http://www.cleanerrug.com/pricing.html&amp;ei=fBffVfvTLc2tuQTuoZzwBQ&amp;psig=AFQjCNFWXtenBCWQsxp5xzwZO8bVZ24oIA&amp;ust=1440770298239088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.hk/url?sa=i&amp;rct=j&amp;q=&amp;esrc=s&amp;source=images&amp;cd=&amp;cad=rja&amp;uact=8&amp;docid=D3alxVWkHDjiLM&amp;tbnid=6qWDhr6z3V0LzM:&amp;ved=0CAcQjRw&amp;url=http://www.boro.gr/56856/panelladikes-dwrean-grammh-sthrikshs-gia-paidia-kai-goneis-apo-to-borogr&amp;ei=7Ug1VIrSNsKB8gWgrIHIBQ&amp;psig=AFQjCNE8E7ye46k_fw4CzDWVD5oxg1oqOQ&amp;ust=14128645647697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rterpulse.files.wordpress.com/2013/03/college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Group North America Higher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109" y="4507832"/>
            <a:ext cx="4381501" cy="100330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Юлия Казанская,</a:t>
            </a:r>
          </a:p>
          <a:p>
            <a:pPr algn="ctr"/>
            <a:r>
              <a:rPr lang="ru-RU" sz="2000" b="1" i="1" dirty="0" smtClean="0"/>
              <a:t>Региональный менеджер </a:t>
            </a:r>
            <a:r>
              <a:rPr lang="en-US" sz="2000" b="1" i="1" dirty="0" smtClean="0"/>
              <a:t>Study Group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321430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85800"/>
            <a:ext cx="7842250" cy="874430"/>
          </a:xfrm>
        </p:spPr>
        <p:txBody>
          <a:bodyPr/>
          <a:lstStyle/>
          <a:p>
            <a:pPr algn="ctr"/>
            <a:r>
              <a:rPr lang="en-US" dirty="0" smtClean="0"/>
              <a:t>The International Year 1 Model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48" t="7560"/>
          <a:stretch/>
        </p:blipFill>
        <p:spPr bwMode="auto">
          <a:xfrm>
            <a:off x="507990" y="2206168"/>
            <a:ext cx="8414657" cy="30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046" y="1690856"/>
            <a:ext cx="22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latin typeface="Arial"/>
                <a:cs typeface="Arial"/>
              </a:rPr>
              <a:t>January, May and August intakes</a:t>
            </a:r>
          </a:p>
        </p:txBody>
      </p:sp>
    </p:spTree>
    <p:extLst>
      <p:ext uri="{BB962C8B-B14F-4D97-AF65-F5344CB8AC3E}">
        <p14:creationId xmlns:p14="http://schemas.microsoft.com/office/powerpoint/2010/main" xmlns="" val="59790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7075" y="103303"/>
            <a:ext cx="8089901" cy="874430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Curriculum includes English and cultural support, counseling and academics tailored to your needs</a:t>
            </a:r>
            <a:endParaRPr lang="en-US" sz="28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575" y="972677"/>
            <a:ext cx="60388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299200" y="1393372"/>
            <a:ext cx="1799771" cy="5225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Example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1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60400" y="18156"/>
            <a:ext cx="7842250" cy="87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rgbClr val="EE2D24"/>
                </a:solidFill>
                <a:latin typeface="Arial"/>
                <a:ea typeface="+mj-ea"/>
                <a:cs typeface="Helvetica Neue Light"/>
              </a:defRPr>
            </a:lvl1pPr>
          </a:lstStyle>
          <a:p>
            <a:r>
              <a:rPr lang="en-US" dirty="0"/>
              <a:t>Pre-Master’s Program (PMP) - Grad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747491"/>
            <a:ext cx="8772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98"/>
          <a:stretch/>
        </p:blipFill>
        <p:spPr bwMode="auto">
          <a:xfrm>
            <a:off x="185737" y="3643091"/>
            <a:ext cx="6886575" cy="296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463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167136" cy="941739"/>
          </a:xfrm>
        </p:spPr>
        <p:txBody>
          <a:bodyPr/>
          <a:lstStyle/>
          <a:p>
            <a:r>
              <a:rPr lang="en-US" sz="2000" dirty="0"/>
              <a:t>Why Study Group North America?</a:t>
            </a:r>
            <a:endParaRPr lang="en-AU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371599"/>
            <a:ext cx="4440382" cy="5098473"/>
          </a:xfrm>
        </p:spPr>
        <p:txBody>
          <a:bodyPr>
            <a:noAutofit/>
          </a:bodyPr>
          <a:lstStyle/>
          <a:p>
            <a:pPr lvl="1"/>
            <a:r>
              <a:rPr lang="en-US" sz="1400" b="1" i="1" u="sng" dirty="0" smtClean="0"/>
              <a:t>IT IS NOT A FOUNDATION </a:t>
            </a:r>
          </a:p>
          <a:p>
            <a:pPr marL="457200" lvl="1" indent="0">
              <a:buNone/>
            </a:pPr>
            <a:r>
              <a:rPr lang="en-US" sz="1400" b="1" i="1" dirty="0" smtClean="0"/>
              <a:t>    </a:t>
            </a:r>
            <a:r>
              <a:rPr lang="en-US" sz="1400" b="1" i="1" u="sng" dirty="0" smtClean="0"/>
              <a:t>PROGRAM</a:t>
            </a:r>
          </a:p>
          <a:p>
            <a:pPr lvl="1"/>
            <a:r>
              <a:rPr lang="en-US" sz="1400" dirty="0"/>
              <a:t>Ability for international students to enter directly into year 1 of </a:t>
            </a:r>
            <a:r>
              <a:rPr lang="en-US" sz="1400" dirty="0" smtClean="0"/>
              <a:t>university and finish in four years </a:t>
            </a:r>
            <a:endParaRPr lang="en-US" sz="1400" b="1" i="1" u="sng" dirty="0" smtClean="0"/>
          </a:p>
          <a:p>
            <a:pPr lvl="1"/>
            <a:r>
              <a:rPr lang="en-US" sz="1400" dirty="0" smtClean="0"/>
              <a:t>Flexible application deadlines </a:t>
            </a:r>
            <a:r>
              <a:rPr lang="en-US" sz="1400" dirty="0"/>
              <a:t>and entrance requirements for international </a:t>
            </a:r>
            <a:r>
              <a:rPr lang="en-US" sz="1400" dirty="0" smtClean="0"/>
              <a:t>students</a:t>
            </a:r>
          </a:p>
          <a:p>
            <a:pPr lvl="1"/>
            <a:r>
              <a:rPr lang="en-US" sz="1400" dirty="0" smtClean="0"/>
              <a:t>Direct access to top universities</a:t>
            </a:r>
          </a:p>
          <a:p>
            <a:pPr lvl="1"/>
            <a:r>
              <a:rPr lang="en-US" sz="1400" dirty="0" smtClean="0"/>
              <a:t>Scanned documents now accepted </a:t>
            </a:r>
          </a:p>
          <a:p>
            <a:pPr lvl="1"/>
            <a:r>
              <a:rPr lang="en-US" sz="1400" dirty="0" smtClean="0"/>
              <a:t>Much faster turnaround time (and getting better!)</a:t>
            </a:r>
          </a:p>
          <a:p>
            <a:pPr lvl="1"/>
            <a:r>
              <a:rPr lang="en-US" sz="1400" dirty="0" smtClean="0"/>
              <a:t>No SAT required! </a:t>
            </a:r>
          </a:p>
          <a:p>
            <a:pPr lvl="1"/>
            <a:r>
              <a:rPr lang="en-US" sz="1400" dirty="0"/>
              <a:t>English, academic and cultural support on campus exclusively for international </a:t>
            </a:r>
            <a:r>
              <a:rPr lang="en-US" sz="1400" dirty="0" smtClean="0"/>
              <a:t>students (or direct entry if you prefer that)</a:t>
            </a:r>
          </a:p>
          <a:p>
            <a:pPr lvl="1"/>
            <a:r>
              <a:rPr lang="en-US" sz="1400" dirty="0"/>
              <a:t>Study Group has the best portfolio of universities in </a:t>
            </a:r>
            <a:r>
              <a:rPr lang="en-US" sz="1400" dirty="0" smtClean="0"/>
              <a:t>America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702628" y="5457358"/>
            <a:ext cx="3936014" cy="5660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95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Location</a:t>
            </a:r>
            <a:endParaRPr lang="ru-RU" b="1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7867008" cy="3581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 factors</a:t>
            </a:r>
            <a:endParaRPr lang="ru-RU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Degree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 of institution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Academic programme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Ranking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Unique selling points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Fees, discounts and scholarships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What’s the future like?...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Computing</a:t>
            </a:r>
          </a:p>
          <a:p>
            <a:r>
              <a:rPr lang="en-US" dirty="0" smtClean="0"/>
              <a:t>Nanotechnology</a:t>
            </a:r>
          </a:p>
          <a:p>
            <a:r>
              <a:rPr lang="en-US" dirty="0" smtClean="0"/>
              <a:t>Biotechnology</a:t>
            </a:r>
          </a:p>
          <a:p>
            <a:r>
              <a:rPr lang="en-US" dirty="0" smtClean="0"/>
              <a:t>Marketing and Sales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Ecology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Chemistry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Содержимое 4" descr="e-t-5.jpg"/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836083" y="2129370"/>
            <a:ext cx="2998033" cy="1998689"/>
          </a:xfrm>
        </p:spPr>
      </p:pic>
      <p:pic>
        <p:nvPicPr>
          <p:cNvPr id="7" name="Рисунок 6" descr="et-280_122505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970" y="3394455"/>
            <a:ext cx="1772887" cy="2469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_gallery_image_20110827_winter_campus-6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754" y="1341215"/>
            <a:ext cx="7729082" cy="44793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3754" y="466785"/>
            <a:ext cx="8229600" cy="874430"/>
          </a:xfrm>
        </p:spPr>
        <p:txBody>
          <a:bodyPr/>
          <a:lstStyle/>
          <a:p>
            <a:pPr algn="ctr"/>
            <a:r>
              <a:rPr lang="en-US" dirty="0" smtClean="0"/>
              <a:t>The University of Vermont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University of Vermont</a:t>
            </a:r>
            <a:endParaRPr lang="ru-RU" b="1" dirty="0"/>
          </a:p>
        </p:txBody>
      </p:sp>
      <p:pic>
        <p:nvPicPr>
          <p:cNvPr id="41986" name="Picture 2" descr="D:\Users\Julia\Downloads\5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7" y="834190"/>
            <a:ext cx="3124200" cy="2084694"/>
          </a:xfrm>
          <a:prstGeom prst="rect">
            <a:avLst/>
          </a:prstGeom>
          <a:noFill/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1662" y="834190"/>
            <a:ext cx="4653213" cy="4908883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738" y="3422844"/>
            <a:ext cx="3124199" cy="2320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_gallery_image_20110825_springsummer-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04654"/>
            <a:ext cx="4261118" cy="34197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6_gallery_image_38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28" y="236206"/>
            <a:ext cx="4875784" cy="325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050" y="533400"/>
            <a:ext cx="4165600" cy="940152"/>
          </a:xfrm>
        </p:spPr>
        <p:txBody>
          <a:bodyPr/>
          <a:lstStyle/>
          <a:p>
            <a:r>
              <a:rPr lang="en-US" dirty="0" smtClean="0"/>
              <a:t>Why North America?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84649" y="1524000"/>
            <a:ext cx="4509407" cy="4572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Academic excellence</a:t>
            </a:r>
          </a:p>
          <a:p>
            <a:pPr lvl="1"/>
            <a:r>
              <a:rPr lang="en-US" sz="1600" dirty="0" smtClean="0"/>
              <a:t>“Best </a:t>
            </a:r>
            <a:r>
              <a:rPr lang="en-US" sz="1600" dirty="0"/>
              <a:t>higher education system in the world.” </a:t>
            </a:r>
            <a:r>
              <a:rPr lang="en-US" sz="1600" dirty="0" smtClean="0"/>
              <a:t>Most </a:t>
            </a:r>
            <a:r>
              <a:rPr lang="en-US" sz="1600" dirty="0"/>
              <a:t>universities ranked in the Global Top 200 of any </a:t>
            </a:r>
            <a:r>
              <a:rPr lang="en-US" sz="1600" dirty="0" smtClean="0"/>
              <a:t>country</a:t>
            </a:r>
          </a:p>
          <a:p>
            <a:pPr lvl="1"/>
            <a:r>
              <a:rPr lang="en-US" sz="1600" dirty="0" smtClean="0"/>
              <a:t>Highest accreditation standards</a:t>
            </a:r>
          </a:p>
          <a:p>
            <a:r>
              <a:rPr lang="en-US" sz="1800" b="1" dirty="0" smtClean="0"/>
              <a:t>Amazing facilities</a:t>
            </a:r>
          </a:p>
          <a:p>
            <a:pPr lvl="1"/>
            <a:r>
              <a:rPr lang="en-US" sz="1600" dirty="0" smtClean="0"/>
              <a:t>Access to state-of-the-art facilities and cutting edge research</a:t>
            </a:r>
          </a:p>
          <a:p>
            <a:pPr lvl="1"/>
            <a:r>
              <a:rPr lang="en-US" sz="1600" dirty="0" smtClean="0"/>
              <a:t>Providing an unmatched campus  and student experience</a:t>
            </a:r>
          </a:p>
          <a:p>
            <a:r>
              <a:rPr lang="en-US" sz="1800" b="1" dirty="0" smtClean="0"/>
              <a:t>Flexible education</a:t>
            </a:r>
          </a:p>
          <a:p>
            <a:pPr lvl="1"/>
            <a:r>
              <a:rPr lang="en-US" sz="1600" dirty="0" smtClean="0"/>
              <a:t>Okay to change your mind</a:t>
            </a:r>
          </a:p>
          <a:p>
            <a:pPr lvl="1"/>
            <a:r>
              <a:rPr lang="en-US" sz="1600" dirty="0" smtClean="0"/>
              <a:t>Double major, minor</a:t>
            </a:r>
          </a:p>
          <a:p>
            <a:pPr lvl="1"/>
            <a:r>
              <a:rPr lang="en-US" sz="1600" dirty="0" smtClean="0"/>
              <a:t>Fast-track master’s degree</a:t>
            </a:r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457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International </a:t>
            </a:r>
            <a:r>
              <a:rPr lang="en-US" sz="1600" b="1" dirty="0">
                <a:solidFill>
                  <a:schemeClr val="bg1"/>
                </a:solidFill>
              </a:rPr>
              <a:t>students in the U.S. hit record high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u="sng" dirty="0" smtClean="0">
                <a:solidFill>
                  <a:schemeClr val="bg1"/>
                </a:solidFill>
              </a:rPr>
              <a:t>764,495</a:t>
            </a:r>
            <a:r>
              <a:rPr lang="en-US" sz="1600" b="1" dirty="0" smtClean="0">
                <a:solidFill>
                  <a:schemeClr val="bg1"/>
                </a:solidFill>
              </a:rPr>
              <a:t> in </a:t>
            </a:r>
            <a:r>
              <a:rPr lang="en-US" sz="1600" b="1" u="sng" dirty="0" smtClean="0">
                <a:solidFill>
                  <a:schemeClr val="bg1"/>
                </a:solidFill>
              </a:rPr>
              <a:t>2011/12</a:t>
            </a:r>
          </a:p>
          <a:p>
            <a:endParaRPr lang="en-US" sz="1600" b="1" u="sng" dirty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100,000+</a:t>
            </a:r>
            <a:r>
              <a:rPr lang="en-US" sz="1600" b="1" dirty="0" smtClean="0">
                <a:solidFill>
                  <a:schemeClr val="bg1"/>
                </a:solidFill>
              </a:rPr>
              <a:t> in Canada in 2012, 6.5% growth from 2011</a:t>
            </a:r>
            <a:endParaRPr lang="en-US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31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_gallery_image_20110503_library-14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17" y="3075709"/>
            <a:ext cx="4576115" cy="3048577"/>
          </a:xfrm>
        </p:spPr>
      </p:pic>
      <p:pic>
        <p:nvPicPr>
          <p:cNvPr id="5" name="Рисунок 4" descr="46_gallery_image_img_8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27" y="415637"/>
            <a:ext cx="4587564" cy="3062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1" t="23776" r="14169" b="11310"/>
          <a:stretch/>
        </p:blipFill>
        <p:spPr bwMode="auto">
          <a:xfrm>
            <a:off x="-21070" y="-474"/>
            <a:ext cx="9165070" cy="685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832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85" y="1330036"/>
            <a:ext cx="69342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200" dirty="0" smtClean="0"/>
              <a:t>Burlington, Vermont</a:t>
            </a:r>
          </a:p>
          <a:p>
            <a:r>
              <a:rPr lang="en-AU" sz="2200" dirty="0" smtClean="0"/>
              <a:t>Public, 1791</a:t>
            </a:r>
          </a:p>
          <a:p>
            <a:r>
              <a:rPr lang="en-AU" sz="2200" dirty="0" smtClean="0"/>
              <a:t>TOP 100 best US universities, TOP 350 best world universities</a:t>
            </a:r>
          </a:p>
          <a:p>
            <a:r>
              <a:rPr lang="en-AU" sz="2200" dirty="0" smtClean="0"/>
              <a:t>#85 National Ranking</a:t>
            </a:r>
          </a:p>
          <a:p>
            <a:r>
              <a:rPr lang="en-AU" sz="2200" dirty="0" smtClean="0"/>
              <a:t>#35 Top public schools in the USA</a:t>
            </a:r>
          </a:p>
          <a:p>
            <a:r>
              <a:rPr lang="en-AU" sz="2200" dirty="0" smtClean="0"/>
              <a:t>2</a:t>
            </a:r>
            <a:r>
              <a:rPr lang="en-AU" sz="2200" baseline="30000" dirty="0" smtClean="0"/>
              <a:t>nd</a:t>
            </a:r>
            <a:r>
              <a:rPr lang="en-AU" sz="2200" dirty="0" smtClean="0"/>
              <a:t> safest state in America </a:t>
            </a:r>
          </a:p>
          <a:p>
            <a:r>
              <a:rPr lang="en-AU" sz="2200" dirty="0" smtClean="0">
                <a:solidFill>
                  <a:schemeClr val="tx2"/>
                </a:solidFill>
              </a:rPr>
              <a:t>Top Business and Engineering programmes</a:t>
            </a:r>
          </a:p>
          <a:p>
            <a:r>
              <a:rPr lang="en-AU" sz="2200" dirty="0" smtClean="0">
                <a:solidFill>
                  <a:schemeClr val="tx2"/>
                </a:solidFill>
              </a:rPr>
              <a:t>Pre-Med majors (Nursing, Biological Science)</a:t>
            </a:r>
          </a:p>
          <a:p>
            <a:endParaRPr lang="en-A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237" y="268570"/>
            <a:ext cx="8229600" cy="874430"/>
          </a:xfrm>
        </p:spPr>
        <p:txBody>
          <a:bodyPr/>
          <a:lstStyle/>
          <a:p>
            <a:r>
              <a:rPr lang="en-AU" b="1" dirty="0" smtClean="0"/>
              <a:t>University of Vermont</a:t>
            </a:r>
            <a:endParaRPr lang="en-AU" b="1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1800" y="457200"/>
            <a:ext cx="1871037" cy="1281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3595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1985"/>
            <a:ext cx="8191500" cy="87443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Vermont – up to 10,000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USD scholarships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73" y="2205949"/>
            <a:ext cx="7084002" cy="134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50e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225" y="3550788"/>
            <a:ext cx="7105650" cy="1907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9291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_gallery_image_9605681079_5e6919d3f3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0" y="1204430"/>
            <a:ext cx="7267549" cy="4841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330000"/>
            <a:ext cx="8229600" cy="874430"/>
          </a:xfrm>
        </p:spPr>
        <p:txBody>
          <a:bodyPr/>
          <a:lstStyle/>
          <a:p>
            <a:r>
              <a:rPr lang="en-US" dirty="0" smtClean="0"/>
              <a:t>Widener University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_gallery_image_9605678621_eaa95126ff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176" y="941194"/>
            <a:ext cx="7338090" cy="49198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_gallery_image_4948594446_4dd95e7720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753" y="3228108"/>
            <a:ext cx="4379609" cy="29238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48_gallery_image_img_3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36" y="457199"/>
            <a:ext cx="4587564" cy="3062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7" t="23912" r="17431" b="10665"/>
          <a:stretch/>
        </p:blipFill>
        <p:spPr bwMode="auto">
          <a:xfrm>
            <a:off x="0" y="0"/>
            <a:ext cx="9144000" cy="69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0572" y="436880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82332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194"/>
            <a:ext cx="69342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2200" dirty="0" smtClean="0"/>
              <a:t>Ranked top 200 in America nationally</a:t>
            </a:r>
          </a:p>
          <a:p>
            <a:pPr marL="0" indent="0">
              <a:buNone/>
            </a:pPr>
            <a:endParaRPr lang="en-AU" sz="2200" dirty="0" smtClean="0"/>
          </a:p>
          <a:p>
            <a:r>
              <a:rPr lang="en-AU" sz="2200" dirty="0" smtClean="0"/>
              <a:t>Top 20 Hospitality and Tourism management program</a:t>
            </a:r>
          </a:p>
          <a:p>
            <a:pPr marL="0" indent="0">
              <a:buNone/>
            </a:pPr>
            <a:endParaRPr lang="en-AU" sz="2200" dirty="0" smtClean="0"/>
          </a:p>
          <a:p>
            <a:r>
              <a:rPr lang="en-AU" sz="2200" dirty="0" smtClean="0"/>
              <a:t>Higher rank than UMass, USF and Marshall but with cheaper master degree programs </a:t>
            </a:r>
          </a:p>
          <a:p>
            <a:pPr marL="0" indent="0">
              <a:buNone/>
            </a:pPr>
            <a:endParaRPr lang="en-AU" sz="2200" dirty="0" smtClean="0"/>
          </a:p>
          <a:p>
            <a:r>
              <a:rPr lang="en-AU" sz="2200" dirty="0" smtClean="0"/>
              <a:t>All master degree programs under 30,000$ and fully accredited </a:t>
            </a:r>
          </a:p>
          <a:p>
            <a:pPr marL="0" indent="0">
              <a:buNone/>
            </a:pPr>
            <a:endParaRPr lang="en-AU" sz="2200" dirty="0" smtClean="0"/>
          </a:p>
          <a:p>
            <a:r>
              <a:rPr lang="en-AU" sz="2200" b="1" dirty="0" smtClean="0">
                <a:solidFill>
                  <a:srgbClr val="FF0000"/>
                </a:solidFill>
              </a:rPr>
              <a:t>2,500</a:t>
            </a:r>
            <a:r>
              <a:rPr lang="en-AU" sz="2200" b="1" dirty="0" smtClean="0">
                <a:solidFill>
                  <a:srgbClr val="FF0000"/>
                </a:solidFill>
              </a:rPr>
              <a:t>$ scholarships</a:t>
            </a:r>
            <a:endParaRPr lang="en-AU" sz="22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185"/>
            <a:ext cx="8229600" cy="874430"/>
          </a:xfrm>
        </p:spPr>
        <p:txBody>
          <a:bodyPr/>
          <a:lstStyle/>
          <a:p>
            <a:pPr algn="ctr"/>
            <a:r>
              <a:rPr lang="en-AU" b="1" dirty="0" smtClean="0"/>
              <a:t>Widener University </a:t>
            </a:r>
            <a:endParaRPr lang="en-AU" b="1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0800" y="533400"/>
            <a:ext cx="2257425" cy="72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576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Questions?....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167136" cy="941739"/>
          </a:xfrm>
        </p:spPr>
        <p:txBody>
          <a:bodyPr/>
          <a:lstStyle/>
          <a:p>
            <a:r>
              <a:rPr lang="en-US" sz="2000" dirty="0"/>
              <a:t>Why Study Group North America?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371599"/>
            <a:ext cx="4440382" cy="5098473"/>
          </a:xfrm>
        </p:spPr>
        <p:txBody>
          <a:bodyPr>
            <a:noAutofit/>
          </a:bodyPr>
          <a:lstStyle/>
          <a:p>
            <a:pPr lvl="1"/>
            <a:r>
              <a:rPr lang="en-US" sz="1600" b="1" i="1" u="sng" dirty="0" smtClean="0"/>
              <a:t>IT IS NOT A FOUNDATION </a:t>
            </a:r>
          </a:p>
          <a:p>
            <a:pPr marL="457200" lvl="1" indent="0">
              <a:buNone/>
            </a:pPr>
            <a:r>
              <a:rPr lang="en-US" sz="1600" b="1" i="1" dirty="0" smtClean="0"/>
              <a:t>    </a:t>
            </a:r>
            <a:r>
              <a:rPr lang="en-US" sz="1600" b="1" i="1" u="sng" dirty="0" smtClean="0"/>
              <a:t>PROGRAM</a:t>
            </a:r>
          </a:p>
          <a:p>
            <a:pPr lvl="1"/>
            <a:r>
              <a:rPr lang="en-US" sz="1600" dirty="0"/>
              <a:t>Ability for international students to enter directly into year 1 of </a:t>
            </a:r>
            <a:r>
              <a:rPr lang="en-US" sz="1600" dirty="0" smtClean="0"/>
              <a:t>university and finish in</a:t>
            </a:r>
            <a:endParaRPr lang="en-US" sz="1600" b="1" i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29271" y="2554514"/>
            <a:ext cx="238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4 years</a:t>
            </a:r>
            <a:endParaRPr lang="en-US" sz="1600" b="1" i="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3600" y="1328057"/>
            <a:ext cx="3936014" cy="16764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64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08097"/>
            <a:ext cx="7651750" cy="874430"/>
          </a:xfrm>
        </p:spPr>
        <p:txBody>
          <a:bodyPr/>
          <a:lstStyle/>
          <a:p>
            <a:r>
              <a:rPr lang="en-US" dirty="0" smtClean="0"/>
              <a:t>It’s not a foundation!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193" y="1427667"/>
            <a:ext cx="38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Other countries:</a:t>
            </a:r>
            <a:endParaRPr lang="en-US" b="1" i="1" dirty="0" smtClean="0"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3033" y="5072733"/>
            <a:ext cx="3921294" cy="646331"/>
            <a:chOff x="413033" y="5275929"/>
            <a:chExt cx="3921294" cy="646331"/>
          </a:xfrm>
        </p:grpSpPr>
        <p:grpSp>
          <p:nvGrpSpPr>
            <p:cNvPr id="43" name="Group 42"/>
            <p:cNvGrpSpPr/>
            <p:nvPr/>
          </p:nvGrpSpPr>
          <p:grpSpPr>
            <a:xfrm>
              <a:off x="957941" y="5275929"/>
              <a:ext cx="3376386" cy="646331"/>
              <a:chOff x="856343" y="3759213"/>
              <a:chExt cx="3376386" cy="646331"/>
            </a:xfrm>
          </p:grpSpPr>
          <p:sp>
            <p:nvSpPr>
              <p:cNvPr id="44" name="Up Arrow 43"/>
              <p:cNvSpPr/>
              <p:nvPr/>
            </p:nvSpPr>
            <p:spPr>
              <a:xfrm>
                <a:off x="856343" y="3773727"/>
                <a:ext cx="551543" cy="551562"/>
              </a:xfrm>
              <a:prstGeom prst="upArrow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>
              <a:xfrm>
                <a:off x="3681186" y="3773727"/>
                <a:ext cx="551543" cy="551562"/>
              </a:xfrm>
              <a:prstGeom prst="upArrow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31475" y="3759213"/>
                <a:ext cx="2293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0" dirty="0" smtClean="0">
                    <a:latin typeface="Arial"/>
                    <a:cs typeface="Arial"/>
                  </a:rPr>
                  <a:t>Application to foundation</a:t>
                </a:r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413033" y="5382084"/>
              <a:ext cx="365760" cy="368279"/>
            </a:xfrm>
            <a:prstGeom prst="ellipse">
              <a:avLst/>
            </a:prstGeom>
            <a:solidFill>
              <a:srgbClr val="E6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3033" y="4049523"/>
            <a:ext cx="4102723" cy="914382"/>
            <a:chOff x="413033" y="4252719"/>
            <a:chExt cx="4102723" cy="914382"/>
          </a:xfrm>
        </p:grpSpPr>
        <p:grpSp>
          <p:nvGrpSpPr>
            <p:cNvPr id="40" name="Group 39"/>
            <p:cNvGrpSpPr/>
            <p:nvPr/>
          </p:nvGrpSpPr>
          <p:grpSpPr>
            <a:xfrm>
              <a:off x="850898" y="4252719"/>
              <a:ext cx="3664858" cy="914382"/>
              <a:chOff x="749300" y="4992933"/>
              <a:chExt cx="3664858" cy="91438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49300" y="5602515"/>
                <a:ext cx="3664858" cy="304800"/>
                <a:chOff x="749300" y="5602515"/>
                <a:chExt cx="3664858" cy="3048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749300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582938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666119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499758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49300" y="5297724"/>
                <a:ext cx="3664858" cy="304800"/>
                <a:chOff x="749300" y="5602515"/>
                <a:chExt cx="3664858" cy="3048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49300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582938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666119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499758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49300" y="4992933"/>
                <a:ext cx="3664858" cy="304800"/>
                <a:chOff x="749300" y="5602515"/>
                <a:chExt cx="3664858" cy="3048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749300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582938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666119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499758" y="5602515"/>
                  <a:ext cx="914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1407886" y="5275959"/>
                <a:ext cx="2549072" cy="369332"/>
              </a:xfrm>
              <a:prstGeom prst="rect">
                <a:avLst/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/>
                    <a:cs typeface="Arial"/>
                  </a:rPr>
                  <a:t>Foundation year</a:t>
                </a:r>
                <a:endParaRPr lang="en-US" b="1" i="0" dirty="0" smtClean="0">
                  <a:latin typeface="Arial"/>
                  <a:cs typeface="Arial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13033" y="4257252"/>
              <a:ext cx="365760" cy="368279"/>
            </a:xfrm>
            <a:prstGeom prst="ellipse">
              <a:avLst/>
            </a:prstGeom>
            <a:solidFill>
              <a:srgbClr val="E6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3033" y="3439905"/>
            <a:ext cx="3921294" cy="551562"/>
            <a:chOff x="413033" y="3643101"/>
            <a:chExt cx="3921294" cy="551562"/>
          </a:xfrm>
        </p:grpSpPr>
        <p:sp>
          <p:nvSpPr>
            <p:cNvPr id="35" name="Up Arrow 34"/>
            <p:cNvSpPr/>
            <p:nvPr/>
          </p:nvSpPr>
          <p:spPr>
            <a:xfrm>
              <a:off x="957941" y="3643101"/>
              <a:ext cx="551543" cy="551562"/>
            </a:xfrm>
            <a:prstGeom prst="up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Up Arrow 35"/>
            <p:cNvSpPr/>
            <p:nvPr/>
          </p:nvSpPr>
          <p:spPr>
            <a:xfrm>
              <a:off x="3782784" y="3643101"/>
              <a:ext cx="551543" cy="551562"/>
            </a:xfrm>
            <a:prstGeom prst="up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33073" y="3788241"/>
              <a:ext cx="2293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 smtClean="0">
                  <a:latin typeface="Arial"/>
                  <a:cs typeface="Arial"/>
                </a:rPr>
                <a:t>Application to </a:t>
              </a:r>
              <a:r>
                <a:rPr lang="en-US" b="1" i="0" dirty="0" err="1" smtClean="0">
                  <a:latin typeface="Arial"/>
                  <a:cs typeface="Arial"/>
                </a:rPr>
                <a:t>uni</a:t>
              </a:r>
              <a:endParaRPr lang="en-US" b="1" i="0" dirty="0" smtClean="0">
                <a:latin typeface="Arial"/>
                <a:cs typeface="Arial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3033" y="3683952"/>
              <a:ext cx="365760" cy="368279"/>
            </a:xfrm>
            <a:prstGeom prst="ellipse">
              <a:avLst/>
            </a:prstGeom>
            <a:solidFill>
              <a:srgbClr val="E6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3033" y="1934446"/>
            <a:ext cx="3506181" cy="1523654"/>
            <a:chOff x="413033" y="2137642"/>
            <a:chExt cx="3506181" cy="1523654"/>
          </a:xfrm>
        </p:grpSpPr>
        <p:pic>
          <p:nvPicPr>
            <p:cNvPr id="1030" name="Picture 6" descr="University Building Watercolor and Engraving by A.J. Davis, c. 183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367" b="7100"/>
            <a:stretch/>
          </p:blipFill>
          <p:spPr bwMode="auto">
            <a:xfrm>
              <a:off x="1298669" y="2177151"/>
              <a:ext cx="2620545" cy="148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056029">
              <a:off x="712226" y="2137642"/>
              <a:ext cx="229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0" dirty="0" smtClean="0">
                  <a:latin typeface="Colonna MT" panose="04020805060202030203" pitchFamily="82" charset="0"/>
                  <a:cs typeface="Arial"/>
                </a:rPr>
                <a:t>University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13033" y="2167242"/>
              <a:ext cx="365760" cy="368279"/>
            </a:xfrm>
            <a:prstGeom prst="ellipse">
              <a:avLst/>
            </a:prstGeom>
            <a:solidFill>
              <a:srgbClr val="E6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791658" y="1414547"/>
            <a:ext cx="4472955" cy="404679"/>
            <a:chOff x="4312696" y="1617743"/>
            <a:chExt cx="4472955" cy="404679"/>
          </a:xfrm>
        </p:grpSpPr>
        <p:sp>
          <p:nvSpPr>
            <p:cNvPr id="58" name="TextBox 57"/>
            <p:cNvSpPr txBox="1"/>
            <p:nvPr/>
          </p:nvSpPr>
          <p:spPr>
            <a:xfrm>
              <a:off x="4939365" y="1630863"/>
              <a:ext cx="3846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Study Group example:</a:t>
              </a:r>
            </a:p>
          </p:txBody>
        </p:sp>
        <p:sp>
          <p:nvSpPr>
            <p:cNvPr id="60" name="Rektangel 118"/>
            <p:cNvSpPr>
              <a:spLocks noChangeArrowheads="1"/>
            </p:cNvSpPr>
            <p:nvPr/>
          </p:nvSpPr>
          <p:spPr bwMode="auto">
            <a:xfrm>
              <a:off x="4312696" y="1617743"/>
              <a:ext cx="609316" cy="40467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74576" y="5072733"/>
            <a:ext cx="3921294" cy="646331"/>
            <a:chOff x="4774576" y="5275929"/>
            <a:chExt cx="3921294" cy="646331"/>
          </a:xfrm>
        </p:grpSpPr>
        <p:sp>
          <p:nvSpPr>
            <p:cNvPr id="65" name="Up Arrow 64"/>
            <p:cNvSpPr/>
            <p:nvPr/>
          </p:nvSpPr>
          <p:spPr>
            <a:xfrm>
              <a:off x="5319484" y="5290443"/>
              <a:ext cx="551543" cy="551562"/>
            </a:xfrm>
            <a:prstGeom prst="up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Up Arrow 65"/>
            <p:cNvSpPr/>
            <p:nvPr/>
          </p:nvSpPr>
          <p:spPr>
            <a:xfrm>
              <a:off x="8144327" y="5290443"/>
              <a:ext cx="551543" cy="551562"/>
            </a:xfrm>
            <a:prstGeom prst="up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94616" y="5275929"/>
              <a:ext cx="2293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 smtClean="0">
                  <a:latin typeface="Arial"/>
                  <a:cs typeface="Arial"/>
                </a:rPr>
                <a:t>Application to</a:t>
              </a:r>
            </a:p>
            <a:p>
              <a:pPr algn="ctr"/>
              <a:r>
                <a:rPr lang="en-US" b="1" i="0" dirty="0" smtClean="0">
                  <a:latin typeface="Arial"/>
                  <a:cs typeface="Arial"/>
                </a:rPr>
                <a:t>Int’l Year 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4774576" y="5382084"/>
              <a:ext cx="365760" cy="36827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4573948" y="1675799"/>
            <a:ext cx="0" cy="422426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774576" y="2332325"/>
            <a:ext cx="3718092" cy="2660607"/>
            <a:chOff x="4774576" y="2535521"/>
            <a:chExt cx="3718092" cy="2660607"/>
          </a:xfrm>
        </p:grpSpPr>
        <p:sp>
          <p:nvSpPr>
            <p:cNvPr id="71" name="Pentagon 70"/>
            <p:cNvSpPr/>
            <p:nvPr/>
          </p:nvSpPr>
          <p:spPr>
            <a:xfrm rot="16200000">
              <a:off x="5852108" y="2185465"/>
              <a:ext cx="2290503" cy="299061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Year 2-4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Pentagon 68"/>
            <p:cNvSpPr/>
            <p:nvPr/>
          </p:nvSpPr>
          <p:spPr>
            <a:xfrm rot="16200000">
              <a:off x="6588095" y="3291555"/>
              <a:ext cx="818530" cy="2990616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2000" b="1" dirty="0" smtClean="0"/>
                <a:t>Int’l Year 1</a:t>
              </a:r>
              <a:endParaRPr lang="en-US" sz="2000" b="1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774576" y="3933391"/>
              <a:ext cx="365760" cy="36827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339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167136" cy="941739"/>
          </a:xfrm>
        </p:spPr>
        <p:txBody>
          <a:bodyPr/>
          <a:lstStyle/>
          <a:p>
            <a:r>
              <a:rPr lang="en-US" sz="2000" dirty="0"/>
              <a:t>Why Study Group North America?</a:t>
            </a:r>
            <a:endParaRPr lang="en-AU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371599"/>
            <a:ext cx="4440382" cy="5098473"/>
          </a:xfrm>
        </p:spPr>
        <p:txBody>
          <a:bodyPr>
            <a:noAutofit/>
          </a:bodyPr>
          <a:lstStyle/>
          <a:p>
            <a:pPr lvl="1"/>
            <a:r>
              <a:rPr lang="en-US" sz="1400" b="1" i="1" u="sng" dirty="0" smtClean="0"/>
              <a:t>IT IS NOT A FOUNDATION </a:t>
            </a:r>
          </a:p>
          <a:p>
            <a:pPr marL="457200" lvl="1" indent="0">
              <a:buNone/>
            </a:pPr>
            <a:r>
              <a:rPr lang="en-US" sz="1400" b="1" i="1" dirty="0" smtClean="0"/>
              <a:t>    </a:t>
            </a:r>
            <a:r>
              <a:rPr lang="en-US" sz="1400" b="1" i="1" u="sng" dirty="0" smtClean="0"/>
              <a:t>PROGRAM</a:t>
            </a:r>
          </a:p>
          <a:p>
            <a:pPr lvl="1"/>
            <a:r>
              <a:rPr lang="en-US" sz="1400" dirty="0"/>
              <a:t>Ability for international students to enter directly into year 1 of </a:t>
            </a:r>
            <a:r>
              <a:rPr lang="en-US" sz="1400" dirty="0" smtClean="0"/>
              <a:t>university and finish in four years </a:t>
            </a:r>
            <a:endParaRPr lang="en-US" sz="1400" b="1" i="1" u="sng" dirty="0" smtClean="0"/>
          </a:p>
          <a:p>
            <a:pPr lvl="1"/>
            <a:r>
              <a:rPr lang="en-US" sz="1400" dirty="0" smtClean="0"/>
              <a:t>Flexible application deadlines </a:t>
            </a:r>
            <a:r>
              <a:rPr lang="en-US" sz="1400" dirty="0"/>
              <a:t>and entrance requirements for international </a:t>
            </a:r>
            <a:r>
              <a:rPr lang="en-US" sz="1400" dirty="0" smtClean="0"/>
              <a:t>students</a:t>
            </a:r>
          </a:p>
          <a:p>
            <a:pPr lvl="1"/>
            <a:r>
              <a:rPr lang="en-US" sz="1400" dirty="0" smtClean="0"/>
              <a:t>Direct access to top universities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3600" y="3272934"/>
            <a:ext cx="3936014" cy="3266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85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51639"/>
            <a:ext cx="8352928" cy="940152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/>
              <a:t>Benefits of direct admit to university</a:t>
            </a:r>
            <a:endParaRPr lang="en-US" sz="31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5430" y="1913461"/>
            <a:ext cx="2687900" cy="1229668"/>
            <a:chOff x="712226" y="1934446"/>
            <a:chExt cx="2687900" cy="1229668"/>
          </a:xfrm>
        </p:grpSpPr>
        <p:pic>
          <p:nvPicPr>
            <p:cNvPr id="6" name="Picture 6" descr="University Building Watercolor and Engraving by A.J. Davis, c. 183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367" b="7100"/>
            <a:stretch/>
          </p:blipFill>
          <p:spPr bwMode="auto">
            <a:xfrm>
              <a:off x="1298670" y="1973955"/>
              <a:ext cx="2101456" cy="119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0056029">
              <a:off x="712226" y="1934446"/>
              <a:ext cx="229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0" dirty="0" smtClean="0">
                  <a:latin typeface="Colonna MT" panose="04020805060202030203" pitchFamily="82" charset="0"/>
                  <a:cs typeface="Arial"/>
                </a:rPr>
                <a:t>University</a:t>
              </a:r>
            </a:p>
          </p:txBody>
        </p:sp>
      </p:grpSp>
      <p:pic>
        <p:nvPicPr>
          <p:cNvPr id="2050" name="Picture 2" descr="https://s.yimg.com/ea/img/-/120302/moving_house_17l04eu-17l04f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76"/>
          <a:stretch/>
        </p:blipFill>
        <p:spPr bwMode="auto">
          <a:xfrm>
            <a:off x="1763126" y="3889823"/>
            <a:ext cx="1651590" cy="14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eanerrug.com/Resources/images/clean-rug-image-price-2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71"/>
          <a:stretch/>
        </p:blipFill>
        <p:spPr bwMode="auto">
          <a:xfrm>
            <a:off x="5547072" y="1538535"/>
            <a:ext cx="1739689" cy="16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cmha.org.uk/userfiles/image/S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573" y="3889824"/>
            <a:ext cx="2220686" cy="14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8921" y="3172161"/>
            <a:ext cx="298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latin typeface="Arial"/>
                <a:cs typeface="Arial"/>
              </a:rPr>
              <a:t>Direct access to a range of universities (incl. Top 100)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125" y="3172161"/>
            <a:ext cx="311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latin typeface="Arial"/>
                <a:cs typeface="Arial"/>
              </a:rPr>
              <a:t>Some affordable choices as cheap as Comm. College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2125" y="5356521"/>
            <a:ext cx="311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latin typeface="Arial"/>
                <a:cs typeface="Arial"/>
              </a:rPr>
              <a:t>Full range of services to ensure student success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864" y="5356521"/>
            <a:ext cx="332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latin typeface="Arial"/>
                <a:cs typeface="Arial"/>
              </a:rPr>
              <a:t>No need to move after 2 years, no risk of credit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229477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167136" cy="941739"/>
          </a:xfrm>
        </p:spPr>
        <p:txBody>
          <a:bodyPr/>
          <a:lstStyle/>
          <a:p>
            <a:r>
              <a:rPr lang="en-US" sz="2000" dirty="0"/>
              <a:t>Why Study Group North America?</a:t>
            </a:r>
            <a:endParaRPr lang="en-AU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371599"/>
            <a:ext cx="4440382" cy="5098473"/>
          </a:xfrm>
        </p:spPr>
        <p:txBody>
          <a:bodyPr>
            <a:noAutofit/>
          </a:bodyPr>
          <a:lstStyle/>
          <a:p>
            <a:pPr lvl="1"/>
            <a:r>
              <a:rPr lang="en-US" sz="1400" b="1" i="1" u="sng" dirty="0" smtClean="0"/>
              <a:t>IT IS NOT A FOUNDATION </a:t>
            </a:r>
          </a:p>
          <a:p>
            <a:pPr marL="457200" lvl="1" indent="0">
              <a:buNone/>
            </a:pPr>
            <a:r>
              <a:rPr lang="en-US" sz="1400" b="1" i="1" dirty="0" smtClean="0"/>
              <a:t>    </a:t>
            </a:r>
            <a:r>
              <a:rPr lang="en-US" sz="1400" b="1" i="1" u="sng" dirty="0" smtClean="0"/>
              <a:t>PROGRAM</a:t>
            </a:r>
          </a:p>
          <a:p>
            <a:pPr lvl="1"/>
            <a:r>
              <a:rPr lang="en-US" sz="1400" dirty="0"/>
              <a:t>Ability for international students to enter directly into year 1 of </a:t>
            </a:r>
            <a:r>
              <a:rPr lang="en-US" sz="1400" dirty="0" smtClean="0"/>
              <a:t>university and finish in four years </a:t>
            </a:r>
            <a:endParaRPr lang="en-US" sz="1400" b="1" i="1" u="sng" dirty="0" smtClean="0"/>
          </a:p>
          <a:p>
            <a:pPr lvl="1"/>
            <a:r>
              <a:rPr lang="en-US" sz="1400" dirty="0" smtClean="0"/>
              <a:t>Flexible application deadlines </a:t>
            </a:r>
            <a:r>
              <a:rPr lang="en-US" sz="1400" dirty="0"/>
              <a:t>and entrance requirements for international </a:t>
            </a:r>
            <a:r>
              <a:rPr lang="en-US" sz="1400" dirty="0" smtClean="0"/>
              <a:t>students</a:t>
            </a:r>
          </a:p>
          <a:p>
            <a:pPr lvl="1"/>
            <a:r>
              <a:rPr lang="en-US" sz="1400" dirty="0" smtClean="0"/>
              <a:t>Direct access to top universities</a:t>
            </a:r>
          </a:p>
          <a:p>
            <a:pPr lvl="1"/>
            <a:r>
              <a:rPr lang="en-US" sz="1400" dirty="0" smtClean="0"/>
              <a:t>Scanned documents now accepted </a:t>
            </a:r>
          </a:p>
          <a:p>
            <a:pPr lvl="1"/>
            <a:r>
              <a:rPr lang="en-US" sz="1400" dirty="0" smtClean="0"/>
              <a:t>Much faster turnaround time (and getting better!)</a:t>
            </a:r>
          </a:p>
          <a:p>
            <a:pPr lvl="1"/>
            <a:r>
              <a:rPr lang="en-US" sz="1400" dirty="0" smtClean="0"/>
              <a:t>No SAT required!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2628" y="3606756"/>
            <a:ext cx="3936014" cy="11539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74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entagon 50"/>
          <p:cNvSpPr/>
          <p:nvPr/>
        </p:nvSpPr>
        <p:spPr>
          <a:xfrm>
            <a:off x="7590971" y="4281736"/>
            <a:ext cx="1064153" cy="31205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entagon 83"/>
          <p:cNvSpPr/>
          <p:nvPr/>
        </p:nvSpPr>
        <p:spPr>
          <a:xfrm>
            <a:off x="6991348" y="4281736"/>
            <a:ext cx="948820" cy="31205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6313727" y="1748985"/>
            <a:ext cx="2341397" cy="312057"/>
          </a:xfrm>
          <a:prstGeom prst="homePlate">
            <a:avLst/>
          </a:prstGeom>
          <a:solidFill>
            <a:srgbClr val="FF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4913097" y="1753344"/>
            <a:ext cx="2341397" cy="312057"/>
          </a:xfrm>
          <a:prstGeom prst="homePlate">
            <a:avLst/>
          </a:prstGeom>
          <a:solidFill>
            <a:srgbClr val="FF81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3410868" y="1748985"/>
            <a:ext cx="2341397" cy="312057"/>
          </a:xfrm>
          <a:prstGeom prst="homePlate">
            <a:avLst/>
          </a:prstGeom>
          <a:solidFill>
            <a:srgbClr val="FF3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08097"/>
            <a:ext cx="7651750" cy="874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Group’s process is so much </a:t>
            </a:r>
            <a:r>
              <a:rPr lang="en-US" u="sng" dirty="0" smtClean="0"/>
              <a:t>easier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06409" y="1050303"/>
            <a:ext cx="55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The normal process…a </a:t>
            </a:r>
            <a:r>
              <a:rPr lang="en-US" b="1" i="1" u="sng" dirty="0" smtClean="0">
                <a:latin typeface="Arial"/>
                <a:cs typeface="Arial"/>
              </a:rPr>
              <a:t>long</a:t>
            </a:r>
            <a:r>
              <a:rPr lang="en-US" b="1" i="1" dirty="0" smtClean="0">
                <a:latin typeface="Arial"/>
                <a:cs typeface="Arial"/>
              </a:rPr>
              <a:t> road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6409" y="3895098"/>
            <a:ext cx="270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Study Group process</a:t>
            </a:r>
          </a:p>
        </p:txBody>
      </p:sp>
      <p:sp>
        <p:nvSpPr>
          <p:cNvPr id="5" name="Pentagon 4"/>
          <p:cNvSpPr/>
          <p:nvPr/>
        </p:nvSpPr>
        <p:spPr>
          <a:xfrm>
            <a:off x="546100" y="1741728"/>
            <a:ext cx="3207657" cy="31931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73531" y="1807041"/>
            <a:ext cx="1949629" cy="2142803"/>
            <a:chOff x="473531" y="1690929"/>
            <a:chExt cx="1949629" cy="2019087"/>
          </a:xfrm>
        </p:grpSpPr>
        <p:sp>
          <p:nvSpPr>
            <p:cNvPr id="7" name="Rectangle 6"/>
            <p:cNvSpPr/>
            <p:nvPr/>
          </p:nvSpPr>
          <p:spPr>
            <a:xfrm>
              <a:off x="473531" y="2191666"/>
              <a:ext cx="1485898" cy="1518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017" y="2202516"/>
              <a:ext cx="1923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2 years</a:t>
              </a:r>
              <a:r>
                <a:rPr lang="en-US" sz="1400" dirty="0" smtClean="0">
                  <a:latin typeface="Arial"/>
                  <a:cs typeface="Arial"/>
                </a:rPr>
                <a:t> before : Study for SAT</a:t>
              </a:r>
              <a:endParaRPr lang="en-US" sz="1400" b="1" i="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6" descr="https://encrypted-tbn0.gstatic.com/images?q=tbn:ANd9GcRkrsXazMpISgtEUYRdAMpxVcDhmCSnAcfPTGq9OWL0f4g6t9u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905"/>
            <a:stretch/>
          </p:blipFill>
          <p:spPr bwMode="auto">
            <a:xfrm>
              <a:off x="656410" y="2787291"/>
              <a:ext cx="1104843" cy="80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89642" y="1690929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>
              <a:stCxn id="6" idx="4"/>
              <a:endCxn id="7" idx="0"/>
            </p:cNvCxnSpPr>
            <p:nvPr/>
          </p:nvCxnSpPr>
          <p:spPr>
            <a:xfrm rot="16200000" flipH="1">
              <a:off x="789853" y="1765038"/>
              <a:ext cx="317857" cy="535398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034305" y="1807041"/>
            <a:ext cx="1738322" cy="2142803"/>
            <a:chOff x="2034305" y="1690929"/>
            <a:chExt cx="1738322" cy="2019087"/>
          </a:xfrm>
        </p:grpSpPr>
        <p:sp>
          <p:nvSpPr>
            <p:cNvPr id="28" name="Rectangle 27"/>
            <p:cNvSpPr/>
            <p:nvPr/>
          </p:nvSpPr>
          <p:spPr>
            <a:xfrm>
              <a:off x="2091154" y="2191666"/>
              <a:ext cx="1353454" cy="1518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89747" y="1690929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2" descr="http://www.in2teaching.org.uk/web/MultimediaFiles/coping-with-exam-stress-350x230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305" y="2708807"/>
              <a:ext cx="1501495" cy="98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082833" y="2202516"/>
              <a:ext cx="1545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/>
                  <a:cs typeface="Arial"/>
                </a:rPr>
                <a:t>1</a:t>
              </a:r>
              <a:r>
                <a:rPr lang="en-US" sz="1400" b="1" dirty="0" smtClean="0">
                  <a:latin typeface="Arial"/>
                  <a:cs typeface="Arial"/>
                </a:rPr>
                <a:t> year</a:t>
              </a:r>
              <a:r>
                <a:rPr lang="en-US" sz="1400" dirty="0" smtClean="0">
                  <a:latin typeface="Arial"/>
                  <a:cs typeface="Arial"/>
                </a:rPr>
                <a:t> before : Take SAT</a:t>
              </a:r>
              <a:endParaRPr lang="en-US" sz="1400" b="1" i="0" dirty="0" smtClean="0">
                <a:latin typeface="Arial"/>
                <a:cs typeface="Arial"/>
              </a:endParaRPr>
            </a:p>
          </p:txBody>
        </p:sp>
        <p:cxnSp>
          <p:nvCxnSpPr>
            <p:cNvPr id="29" name="Elbow Connector 28"/>
            <p:cNvCxnSpPr>
              <a:stCxn id="25" idx="4"/>
              <a:endCxn id="27" idx="0"/>
            </p:cNvCxnSpPr>
            <p:nvPr/>
          </p:nvCxnSpPr>
          <p:spPr>
            <a:xfrm rot="5400000">
              <a:off x="3104095" y="1625423"/>
              <a:ext cx="328707" cy="825479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541528" y="1817932"/>
            <a:ext cx="3164080" cy="2131912"/>
            <a:chOff x="3541528" y="1701820"/>
            <a:chExt cx="3164080" cy="2131912"/>
          </a:xfrm>
        </p:grpSpPr>
        <p:sp>
          <p:nvSpPr>
            <p:cNvPr id="32" name="Oval 31"/>
            <p:cNvSpPr/>
            <p:nvPr/>
          </p:nvSpPr>
          <p:spPr>
            <a:xfrm>
              <a:off x="5569385" y="170182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41528" y="2191665"/>
              <a:ext cx="3164080" cy="16420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16" descr="a heap/pile of pape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867" y="2328517"/>
              <a:ext cx="1266506" cy="1266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911005" y="2202516"/>
              <a:ext cx="1722032" cy="1631216"/>
            </a:xfrm>
            <a:prstGeom prst="rect">
              <a:avLst/>
            </a:prstGeom>
            <a:noFill/>
          </p:spPr>
          <p:txBody>
            <a:bodyPr wrap="square" rIns="9144" rtlCol="0">
              <a:spAutoFit/>
            </a:bodyPr>
            <a:lstStyle/>
            <a:p>
              <a:r>
                <a:rPr lang="en-US" sz="1400" b="1" dirty="0">
                  <a:latin typeface="Arial"/>
                  <a:cs typeface="Arial"/>
                </a:rPr>
                <a:t>7</a:t>
              </a:r>
              <a:r>
                <a:rPr lang="en-US" sz="1400" b="1" dirty="0" smtClean="0">
                  <a:latin typeface="Arial"/>
                  <a:cs typeface="Arial"/>
                </a:rPr>
                <a:t>-9 months </a:t>
              </a:r>
              <a:r>
                <a:rPr lang="en-US" sz="1400" dirty="0" smtClean="0">
                  <a:latin typeface="Arial"/>
                  <a:cs typeface="Arial"/>
                </a:rPr>
                <a:t>before: You apply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i="0" dirty="0" smtClean="0">
                  <a:latin typeface="Arial"/>
                  <a:cs typeface="Arial"/>
                </a:rPr>
                <a:t>Lots of essays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English test</a:t>
              </a:r>
              <a:endParaRPr lang="en-US" sz="1200" i="0" dirty="0" smtClean="0">
                <a:latin typeface="Arial"/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Original documents</a:t>
              </a:r>
              <a:endParaRPr lang="en-US" sz="1200" i="0" dirty="0" smtClean="0">
                <a:latin typeface="Arial"/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Application fee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Recommendations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No </a:t>
              </a:r>
              <a:r>
                <a:rPr lang="en-US" sz="1200" i="0" dirty="0" smtClean="0">
                  <a:latin typeface="Arial"/>
                  <a:cs typeface="Arial"/>
                </a:rPr>
                <a:t>entry criteria</a:t>
              </a:r>
            </a:p>
          </p:txBody>
        </p:sp>
        <p:cxnSp>
          <p:nvCxnSpPr>
            <p:cNvPr id="44" name="Elbow Connector 43"/>
            <p:cNvCxnSpPr>
              <a:stCxn id="32" idx="4"/>
              <a:endCxn id="33" idx="0"/>
            </p:cNvCxnSpPr>
            <p:nvPr/>
          </p:nvCxnSpPr>
          <p:spPr>
            <a:xfrm rot="5400000">
              <a:off x="5238715" y="1769554"/>
              <a:ext cx="306965" cy="53725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 rot="19869293">
            <a:off x="7729944" y="1462721"/>
            <a:ext cx="17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rush Script MT" panose="03060802040406070304" pitchFamily="66" charset="0"/>
                <a:cs typeface="Arial"/>
              </a:rPr>
              <a:t>You’re in!!!</a:t>
            </a:r>
          </a:p>
        </p:txBody>
      </p:sp>
      <p:sp>
        <p:nvSpPr>
          <p:cNvPr id="73" name="TextBox 72"/>
          <p:cNvSpPr txBox="1"/>
          <p:nvPr/>
        </p:nvSpPr>
        <p:spPr>
          <a:xfrm rot="19869293">
            <a:off x="7729944" y="4153232"/>
            <a:ext cx="17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  <a:cs typeface="Arial"/>
              </a:rPr>
              <a:t>You’re in!!!</a:t>
            </a:r>
          </a:p>
        </p:txBody>
      </p:sp>
      <p:sp>
        <p:nvSpPr>
          <p:cNvPr id="80" name="Pentagon 79"/>
          <p:cNvSpPr/>
          <p:nvPr/>
        </p:nvSpPr>
        <p:spPr>
          <a:xfrm>
            <a:off x="557894" y="1411271"/>
            <a:ext cx="7500213" cy="312057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complete your </a:t>
            </a:r>
            <a:r>
              <a:rPr lang="en-US" dirty="0"/>
              <a:t>n</a:t>
            </a:r>
            <a:r>
              <a:rPr lang="en-US" dirty="0" smtClean="0"/>
              <a:t>ormal local coursework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6814466" y="1817932"/>
            <a:ext cx="1797117" cy="2019426"/>
            <a:chOff x="6814466" y="1817932"/>
            <a:chExt cx="1797117" cy="2019426"/>
          </a:xfrm>
        </p:grpSpPr>
        <p:sp>
          <p:nvSpPr>
            <p:cNvPr id="41" name="Rectangle 40"/>
            <p:cNvSpPr/>
            <p:nvPr/>
          </p:nvSpPr>
          <p:spPr>
            <a:xfrm>
              <a:off x="6814466" y="2319007"/>
              <a:ext cx="1797116" cy="1518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8981" y="2318628"/>
              <a:ext cx="1782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~4 months </a:t>
              </a:r>
              <a:r>
                <a:rPr lang="en-US" sz="1400" dirty="0" smtClean="0">
                  <a:latin typeface="Arial"/>
                  <a:cs typeface="Arial"/>
                </a:rPr>
                <a:t>later: You get an answer!</a:t>
              </a:r>
              <a:endParaRPr lang="en-US" sz="1400" b="1" i="0" dirty="0" smtClean="0">
                <a:latin typeface="Arial"/>
                <a:cs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071614" y="1817932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Elbow Connector 46"/>
            <p:cNvCxnSpPr>
              <a:stCxn id="43" idx="4"/>
              <a:endCxn id="42" idx="0"/>
            </p:cNvCxnSpPr>
            <p:nvPr/>
          </p:nvCxnSpPr>
          <p:spPr>
            <a:xfrm rot="16200000" flipH="1">
              <a:off x="7282760" y="1881106"/>
              <a:ext cx="317816" cy="55722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28" name="Picture 4" descr="Colle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58" y="2841848"/>
              <a:ext cx="1282640" cy="922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Pentagon 51"/>
          <p:cNvSpPr/>
          <p:nvPr/>
        </p:nvSpPr>
        <p:spPr>
          <a:xfrm>
            <a:off x="473532" y="4281736"/>
            <a:ext cx="7117440" cy="312057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complete your </a:t>
            </a:r>
            <a:r>
              <a:rPr lang="en-US" dirty="0"/>
              <a:t>n</a:t>
            </a:r>
            <a:r>
              <a:rPr lang="en-US" dirty="0" smtClean="0"/>
              <a:t>ormal local coursework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6676586" y="4346324"/>
            <a:ext cx="1797117" cy="2038244"/>
            <a:chOff x="6676586" y="4346324"/>
            <a:chExt cx="1797117" cy="2038244"/>
          </a:xfrm>
        </p:grpSpPr>
        <p:sp>
          <p:nvSpPr>
            <p:cNvPr id="86" name="Rectangle 85"/>
            <p:cNvSpPr/>
            <p:nvPr/>
          </p:nvSpPr>
          <p:spPr>
            <a:xfrm>
              <a:off x="6676586" y="4866217"/>
              <a:ext cx="1797116" cy="1518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91101" y="4865838"/>
              <a:ext cx="1782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~1 week </a:t>
              </a:r>
              <a:r>
                <a:rPr lang="en-US" sz="1400" dirty="0" smtClean="0">
                  <a:latin typeface="Arial"/>
                  <a:cs typeface="Arial"/>
                </a:rPr>
                <a:t>later : You get an answer!</a:t>
              </a:r>
              <a:endParaRPr lang="en-US" sz="1400" b="1" i="0" dirty="0" smtClean="0">
                <a:latin typeface="Arial"/>
                <a:cs typeface="Arial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7795027" y="4346324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Elbow Connector 88"/>
            <p:cNvCxnSpPr>
              <a:stCxn id="88" idx="4"/>
              <a:endCxn id="87" idx="0"/>
            </p:cNvCxnSpPr>
            <p:nvPr/>
          </p:nvCxnSpPr>
          <p:spPr>
            <a:xfrm rot="5400000">
              <a:off x="7566118" y="4545489"/>
              <a:ext cx="336634" cy="30406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90" name="Picture 4" descr="Colle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678" y="5389058"/>
              <a:ext cx="1282640" cy="922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2641628" y="4346323"/>
            <a:ext cx="4954752" cy="2388305"/>
            <a:chOff x="2641628" y="4346324"/>
            <a:chExt cx="4954752" cy="2107880"/>
          </a:xfrm>
        </p:grpSpPr>
        <p:sp>
          <p:nvSpPr>
            <p:cNvPr id="55" name="Rectangle 54"/>
            <p:cNvSpPr/>
            <p:nvPr/>
          </p:nvSpPr>
          <p:spPr>
            <a:xfrm>
              <a:off x="2641628" y="4839251"/>
              <a:ext cx="3924258" cy="1300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413500" y="4346324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93339" y="4853766"/>
              <a:ext cx="2473080" cy="1600438"/>
            </a:xfrm>
            <a:prstGeom prst="rect">
              <a:avLst/>
            </a:prstGeom>
            <a:noFill/>
          </p:spPr>
          <p:txBody>
            <a:bodyPr wrap="square" rIns="9144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4-6 weeks </a:t>
              </a:r>
              <a:r>
                <a:rPr lang="en-US" sz="1400" dirty="0" smtClean="0">
                  <a:latin typeface="Arial"/>
                  <a:cs typeface="Arial"/>
                </a:rPr>
                <a:t>before: You apply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One essay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English test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Photocopies of documents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i="0" dirty="0" smtClean="0">
                  <a:latin typeface="Arial"/>
                  <a:cs typeface="Arial"/>
                </a:rPr>
                <a:t>Free application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i="1" dirty="0" smtClean="0">
                  <a:latin typeface="Arial"/>
                  <a:cs typeface="Arial"/>
                </a:rPr>
                <a:t>Maybe </a:t>
              </a:r>
              <a:r>
                <a:rPr lang="en-US" sz="1200" dirty="0" smtClean="0">
                  <a:latin typeface="Arial"/>
                  <a:cs typeface="Arial"/>
                </a:rPr>
                <a:t>one recommendation</a:t>
              </a:r>
              <a:endParaRPr lang="en-US" sz="1200" i="1" dirty="0" smtClean="0">
                <a:latin typeface="Arial"/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Clear </a:t>
              </a:r>
              <a:r>
                <a:rPr lang="en-US" sz="1200" b="1" dirty="0" smtClean="0">
                  <a:latin typeface="Arial"/>
                  <a:cs typeface="Arial"/>
                </a:rPr>
                <a:t>localized </a:t>
              </a:r>
              <a:r>
                <a:rPr lang="en-US" sz="1200" dirty="0" smtClean="0">
                  <a:latin typeface="Arial"/>
                  <a:cs typeface="Arial"/>
                </a:rPr>
                <a:t>entry criteria</a:t>
              </a:r>
            </a:p>
            <a:p>
              <a:endParaRPr lang="en-US" sz="1200" i="1" dirty="0" smtClean="0">
                <a:latin typeface="Arial"/>
                <a:cs typeface="Arial"/>
              </a:endParaRPr>
            </a:p>
          </p:txBody>
        </p:sp>
        <p:cxnSp>
          <p:nvCxnSpPr>
            <p:cNvPr id="57" name="Elbow Connector 56"/>
            <p:cNvCxnSpPr>
              <a:stCxn id="53" idx="4"/>
              <a:endCxn id="55" idx="0"/>
            </p:cNvCxnSpPr>
            <p:nvPr/>
          </p:nvCxnSpPr>
          <p:spPr>
            <a:xfrm rot="5400000">
              <a:off x="5899326" y="3233636"/>
              <a:ext cx="310047" cy="2901183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Picture 6" descr="colle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713" y="4998907"/>
              <a:ext cx="1303539" cy="97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7535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4" grpId="0" animBg="1"/>
      <p:bldP spid="17" grpId="0" animBg="1"/>
      <p:bldP spid="16" grpId="0" animBg="1"/>
      <p:bldP spid="15" grpId="0" animBg="1"/>
      <p:bldP spid="58" grpId="0"/>
      <p:bldP spid="5" grpId="0" animBg="1"/>
      <p:bldP spid="48" grpId="0"/>
      <p:bldP spid="73" grpId="0"/>
      <p:bldP spid="8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167136" cy="941739"/>
          </a:xfrm>
        </p:spPr>
        <p:txBody>
          <a:bodyPr/>
          <a:lstStyle/>
          <a:p>
            <a:r>
              <a:rPr lang="en-US" sz="2000" dirty="0"/>
              <a:t>Why Study Group North America?</a:t>
            </a:r>
            <a:endParaRPr lang="en-AU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371599"/>
            <a:ext cx="4440382" cy="5098473"/>
          </a:xfrm>
        </p:spPr>
        <p:txBody>
          <a:bodyPr>
            <a:noAutofit/>
          </a:bodyPr>
          <a:lstStyle/>
          <a:p>
            <a:pPr lvl="1"/>
            <a:r>
              <a:rPr lang="en-US" sz="1400" b="1" i="1" u="sng" dirty="0" smtClean="0"/>
              <a:t>IT IS NOT A FOUNDATION </a:t>
            </a:r>
          </a:p>
          <a:p>
            <a:pPr marL="457200" lvl="1" indent="0">
              <a:buNone/>
            </a:pPr>
            <a:r>
              <a:rPr lang="en-US" sz="1400" b="1" i="1" dirty="0" smtClean="0"/>
              <a:t>    </a:t>
            </a:r>
            <a:r>
              <a:rPr lang="en-US" sz="1400" b="1" i="1" u="sng" dirty="0" smtClean="0"/>
              <a:t>PROGRAM</a:t>
            </a:r>
          </a:p>
          <a:p>
            <a:pPr lvl="1"/>
            <a:r>
              <a:rPr lang="en-US" sz="1400" dirty="0"/>
              <a:t>Ability for international students to enter directly into year 1 of </a:t>
            </a:r>
            <a:r>
              <a:rPr lang="en-US" sz="1400" dirty="0" smtClean="0"/>
              <a:t>university and finish in four years </a:t>
            </a:r>
            <a:endParaRPr lang="en-US" sz="1400" b="1" i="1" u="sng" dirty="0" smtClean="0"/>
          </a:p>
          <a:p>
            <a:pPr lvl="1"/>
            <a:r>
              <a:rPr lang="en-US" sz="1400" dirty="0" smtClean="0"/>
              <a:t>Flexible application deadlines </a:t>
            </a:r>
            <a:r>
              <a:rPr lang="en-US" sz="1400" dirty="0"/>
              <a:t>and entrance requirements for international </a:t>
            </a:r>
            <a:r>
              <a:rPr lang="en-US" sz="1400" dirty="0" smtClean="0"/>
              <a:t>students</a:t>
            </a:r>
          </a:p>
          <a:p>
            <a:pPr lvl="1"/>
            <a:r>
              <a:rPr lang="en-US" sz="1400" dirty="0" smtClean="0"/>
              <a:t>Direct access to top universities</a:t>
            </a:r>
          </a:p>
          <a:p>
            <a:pPr lvl="1"/>
            <a:r>
              <a:rPr lang="en-US" sz="1400" dirty="0" smtClean="0"/>
              <a:t>Scanned documents now accepted </a:t>
            </a:r>
          </a:p>
          <a:p>
            <a:pPr lvl="1"/>
            <a:r>
              <a:rPr lang="en-US" sz="1400" dirty="0" smtClean="0"/>
              <a:t>Much faster turnaround time (and getting better!)</a:t>
            </a:r>
          </a:p>
          <a:p>
            <a:pPr lvl="1"/>
            <a:r>
              <a:rPr lang="en-US" sz="1400" dirty="0" smtClean="0"/>
              <a:t>No SAT required! </a:t>
            </a:r>
          </a:p>
          <a:p>
            <a:pPr lvl="1"/>
            <a:r>
              <a:rPr lang="en-US" sz="1400" dirty="0"/>
              <a:t>English, academic and cultural support on campus exclusively for international </a:t>
            </a:r>
            <a:r>
              <a:rPr lang="en-US" sz="1400" dirty="0" smtClean="0"/>
              <a:t>students (or direct entry if you prefer that)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702628" y="4731658"/>
            <a:ext cx="3936014" cy="7547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15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i="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787</Words>
  <Application>Microsoft Office PowerPoint</Application>
  <PresentationFormat>Экран (4:3)</PresentationFormat>
  <Paragraphs>160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Why North America?</vt:lpstr>
      <vt:lpstr>Why Study Group North America?</vt:lpstr>
      <vt:lpstr>It’s not a foundation!</vt:lpstr>
      <vt:lpstr>Why Study Group North America?</vt:lpstr>
      <vt:lpstr>Benefits of direct admit to university</vt:lpstr>
      <vt:lpstr>Why Study Group North America?</vt:lpstr>
      <vt:lpstr>Study Group’s process is so much easier</vt:lpstr>
      <vt:lpstr>Why Study Group North America?</vt:lpstr>
      <vt:lpstr>The International Year 1 Model</vt:lpstr>
      <vt:lpstr>Curriculum includes English and cultural support, counseling and academics tailored to your needs</vt:lpstr>
      <vt:lpstr>Слайд 12</vt:lpstr>
      <vt:lpstr>Why Study Group North America?</vt:lpstr>
      <vt:lpstr>Location</vt:lpstr>
      <vt:lpstr>Key factors</vt:lpstr>
      <vt:lpstr>What’s the future like?...</vt:lpstr>
      <vt:lpstr>The University of Vermont</vt:lpstr>
      <vt:lpstr>University of Vermont</vt:lpstr>
      <vt:lpstr>Слайд 19</vt:lpstr>
      <vt:lpstr>Слайд 20</vt:lpstr>
      <vt:lpstr>Слайд 21</vt:lpstr>
      <vt:lpstr>University of Vermont</vt:lpstr>
      <vt:lpstr> Vermont – up to 10,000 USD scholarships </vt:lpstr>
      <vt:lpstr>Widener University</vt:lpstr>
      <vt:lpstr>Слайд 25</vt:lpstr>
      <vt:lpstr>Слайд 26</vt:lpstr>
      <vt:lpstr>Слайд 27</vt:lpstr>
      <vt:lpstr>Widener University </vt:lpstr>
      <vt:lpstr>Questions?....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Bunce</dc:creator>
  <cp:lastModifiedBy>Julia</cp:lastModifiedBy>
  <cp:revision>338</cp:revision>
  <cp:lastPrinted>2011-06-16T09:21:27Z</cp:lastPrinted>
  <dcterms:created xsi:type="dcterms:W3CDTF">2011-06-13T14:49:17Z</dcterms:created>
  <dcterms:modified xsi:type="dcterms:W3CDTF">2016-02-05T09:12:00Z</dcterms:modified>
</cp:coreProperties>
</file>