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2" r:id="rId6"/>
    <p:sldId id="257" r:id="rId7"/>
    <p:sldId id="263" r:id="rId8"/>
    <p:sldId id="264" r:id="rId9"/>
    <p:sldId id="267" r:id="rId10"/>
    <p:sldId id="269" r:id="rId11"/>
    <p:sldId id="265" r:id="rId12"/>
    <p:sldId id="266" r:id="rId13"/>
    <p:sldId id="274" r:id="rId14"/>
    <p:sldId id="277" r:id="rId15"/>
    <p:sldId id="268" r:id="rId16"/>
    <p:sldId id="270" r:id="rId17"/>
    <p:sldId id="271" r:id="rId18"/>
    <p:sldId id="273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87" autoAdjust="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AA769-5BA1-49B2-B2B2-89F953DAB300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5718-A607-4D1F-A38D-3F32907A2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8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baseline="0" dirty="0" smtClean="0"/>
              <a:t>6 топ-100 вузов мира:</a:t>
            </a:r>
            <a:r>
              <a:rPr lang="ru-RU" baseline="0" dirty="0" smtClean="0"/>
              <a:t> </a:t>
            </a:r>
            <a:r>
              <a:rPr lang="en-US" dirty="0" smtClean="0"/>
              <a:t>Monash</a:t>
            </a:r>
            <a:r>
              <a:rPr lang="ru-RU" dirty="0" smtClean="0"/>
              <a:t> </a:t>
            </a:r>
            <a:r>
              <a:rPr lang="en-US" dirty="0" smtClean="0"/>
              <a:t>University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Мельбурн, Виктория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en-US" altLang="ru-RU" dirty="0" smtClean="0">
                <a:solidFill>
                  <a:schemeClr val="bg1">
                    <a:lumMod val="25000"/>
                  </a:schemeClr>
                </a:solidFill>
              </a:rPr>
              <a:t>University of New South Wales </a:t>
            </a:r>
            <a:r>
              <a:rPr lang="ru-RU" altLang="ru-RU" dirty="0" smtClean="0">
                <a:solidFill>
                  <a:schemeClr val="bg1">
                    <a:lumMod val="25000"/>
                  </a:schemeClr>
                </a:solidFill>
              </a:rPr>
              <a:t>- </a:t>
            </a:r>
            <a:r>
              <a:rPr lang="en-US" dirty="0" smtClean="0"/>
              <a:t>UNSW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Сидней, Новый Южный Уэльс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en-US" baseline="0" dirty="0" smtClean="0"/>
              <a:t>Australian National University</a:t>
            </a:r>
            <a:r>
              <a:rPr lang="ru-RU" baseline="0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Канберра</a:t>
            </a:r>
            <a:r>
              <a:rPr lang="ru-RU" baseline="0" dirty="0" smtClean="0"/>
              <a:t>)</a:t>
            </a:r>
            <a:r>
              <a:rPr lang="en-US" baseline="0" dirty="0" smtClean="0"/>
              <a:t>, University of Queensland</a:t>
            </a:r>
            <a:r>
              <a:rPr lang="ru-RU" baseline="0" dirty="0" smtClean="0"/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Брисбен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Квинсленд</a:t>
            </a:r>
            <a:r>
              <a:rPr lang="ru-RU" baseline="0" dirty="0" smtClean="0"/>
              <a:t>)</a:t>
            </a:r>
            <a:r>
              <a:rPr lang="en-US" baseline="0" dirty="0" smtClean="0"/>
              <a:t>, </a:t>
            </a:r>
            <a:r>
              <a:rPr lang="en-US" dirty="0" smtClean="0"/>
              <a:t>University of Melbourne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Мельбурн</a:t>
            </a:r>
            <a:r>
              <a:rPr lang="ru-RU" dirty="0" smtClean="0"/>
              <a:t>,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Виктория</a:t>
            </a:r>
            <a:r>
              <a:rPr lang="ru-RU" dirty="0" smtClean="0"/>
              <a:t>)</a:t>
            </a:r>
            <a:r>
              <a:rPr lang="en-US" dirty="0" smtClean="0"/>
              <a:t>, University of Sydney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Сидней, Новый Южный Уэльс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Иностранные студенты</a:t>
            </a:r>
            <a:r>
              <a:rPr lang="ru-RU" dirty="0" smtClean="0"/>
              <a:t>. Иностранные студенты в Австралии – ведущая строка национального дохода – более 400 000 студентов заработали Австралии более $15 миллиардов в 2013 году. В 2014 году количество иностранных студентов,</a:t>
            </a:r>
            <a:r>
              <a:rPr lang="ru-RU" baseline="0" dirty="0" smtClean="0"/>
              <a:t> обучающихся в австралийских вузах выросло на 20% по сравнению с 2013 годом. Китай и Индия все так же являются основными «поставщиками» иностранных студентов в вузы Австралии. Количество китайских студентов от общего числа международных студентов составляет 38.4%, а индийских 9%. В целях диверсификации национального разнообразия своих международных студентов, в 2014 году удалось увеличить число студентов из Таиланда, Бразилии, Непала, Пакистана, Филиппин и Тайвани. Соответственно, Австралийские вузы очень заинтересованы в привлечении студентов из России и других стран СНГ.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Диапазон цен</a:t>
            </a:r>
            <a:r>
              <a:rPr lang="ru-RU" baseline="0" dirty="0" smtClean="0"/>
              <a:t>. Стоимость обучения в год в государственных и частных колледжах варьируется от </a:t>
            </a:r>
            <a:r>
              <a:rPr lang="en-US" baseline="0" dirty="0" smtClean="0"/>
              <a:t>AUD$</a:t>
            </a:r>
            <a:r>
              <a:rPr lang="ru-RU" baseline="0" dirty="0" smtClean="0"/>
              <a:t>6000 до </a:t>
            </a:r>
            <a:r>
              <a:rPr lang="en-US" baseline="0" dirty="0" smtClean="0"/>
              <a:t>AUD$</a:t>
            </a:r>
            <a:r>
              <a:rPr lang="ru-RU" baseline="0" dirty="0" smtClean="0"/>
              <a:t>18000, в то время как в университетах диапазон цен от </a:t>
            </a:r>
            <a:r>
              <a:rPr lang="en-US" baseline="0" dirty="0" smtClean="0"/>
              <a:t>AUD$</a:t>
            </a:r>
            <a:r>
              <a:rPr lang="ru-RU" baseline="0" dirty="0" smtClean="0"/>
              <a:t>21000 до </a:t>
            </a:r>
            <a:r>
              <a:rPr lang="en-US" baseline="0" dirty="0" smtClean="0"/>
              <a:t>AUD$</a:t>
            </a:r>
            <a:r>
              <a:rPr lang="ru-RU" baseline="0" dirty="0" smtClean="0"/>
              <a:t>64000. В представленных вузах стоимость колеблется в зависимости от программы между </a:t>
            </a:r>
            <a:r>
              <a:rPr lang="en-US" baseline="0" dirty="0" smtClean="0"/>
              <a:t>AUD$</a:t>
            </a:r>
            <a:r>
              <a:rPr lang="ru-RU" baseline="0" dirty="0" smtClean="0"/>
              <a:t>29000 и </a:t>
            </a:r>
            <a:r>
              <a:rPr lang="en-US" baseline="0" dirty="0" smtClean="0"/>
              <a:t>AUD$</a:t>
            </a:r>
            <a:r>
              <a:rPr lang="ru-RU" baseline="0" dirty="0" smtClean="0"/>
              <a:t>35000.   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Изобретения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банкноты, чёрный ящик, бионическое ухо, УЗИ, одноразовые шприцы, аспирин.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Сильная экономика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Австралия в последнее время привлекает все большее число иностранных инвесторов. Это страна с одной из наиболее развитых экономик в мире. В Австралии низкий процент ставки по кредитам, низкая инфляция и высокие темпы роста, эффективная и очень устойчивая экономика, что позволило Австралии избежать экономического спада, который за последние несколько лет пережили большинство экономически развитых стран. Почти столетие производство и экспорт шерсти овец являлся основой экономики страны. В настоящее время наиболее важными отраслями являются нефтяная, химическая, горнорудная промышленность, радиоэлектроника, а также пищевая промышленность. Страна экспортирует сельскохозяйственную продукцию и сырьё. Свыше 72% жителей Австралии в возрасте от 15 до 64 лет имеют оплачиваемую работу. Общенациональные показатели безработицы в феврале 2013 года равнялись 5.4%. Это одни из наиболее низких значений среди промышленно развитых стран. Самым большим австралийским работодателем является сектор здравоохранения и социальной поддержки. Крупнейшей профессиональной группой являются люди имеющие степень бакалавра и выше, например, инженеры, адвокаты, учителя, социальные работники, физиотерапевты. Рабочая сила в основном сконцентрирована на восточном побережье. Более чем три четверти работников трудятся в трех наиболее густонаселенных штатах — Новый Южный Уэльс, Виктория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Квинсленд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где расположены вышеназванные топ-100 вузов мира, 2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которых представлены в презентации, а именно: </a:t>
            </a:r>
            <a:r>
              <a:rPr lang="en-US" dirty="0" smtClean="0"/>
              <a:t>Monash</a:t>
            </a:r>
            <a:r>
              <a:rPr lang="ru-RU" dirty="0" smtClean="0"/>
              <a:t> </a:t>
            </a:r>
            <a:r>
              <a:rPr lang="en-US" dirty="0" smtClean="0"/>
              <a:t>University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Мельбурн, Виктория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en-US" altLang="ru-RU" dirty="0" smtClean="0">
                <a:solidFill>
                  <a:schemeClr val="bg1">
                    <a:lumMod val="25000"/>
                  </a:schemeClr>
                </a:solidFill>
              </a:rPr>
              <a:t>University of New South Wales </a:t>
            </a:r>
            <a:r>
              <a:rPr lang="ru-RU" altLang="ru-RU" dirty="0" smtClean="0">
                <a:solidFill>
                  <a:schemeClr val="bg1">
                    <a:lumMod val="25000"/>
                  </a:schemeClr>
                </a:solidFill>
              </a:rPr>
              <a:t>- </a:t>
            </a:r>
            <a:r>
              <a:rPr lang="en-US" dirty="0" smtClean="0"/>
              <a:t>UNSW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Сидней, Новый Южный Уэльс</a:t>
            </a:r>
            <a:r>
              <a:rPr lang="ru-RU" dirty="0" smtClean="0"/>
              <a:t>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По прогнозам за пять лет по ноябрь 2017 года наибольший вклад в рост занятости внесут здравоохранение и социальная помощь, розничная торговля и строительство. Вместе эти отрасли обеспечат почти половину всех новых вакансий. По мнению Министерства образования, занятости и трудовых отношений Австралии, самой крупной и быстрорастущей группой профессий станет объединенная общим названием «профессионалы». Это инженеры, учителя, соцработники, юристы, физиотерапевты, финансисты, бухгалтеры и т.д. Уже сейчас в эту профессиональную группу входит один из пяти работающих австралийцев. Занятие вакансии в этой группе требует наличия высшего образования. Доля работников в австралийской экономике, закончивших вуз, увеличилась с 48,2% в 2001 году до 71% в 2014 году.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Экзотическая страна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Экзотика — понятие для северного человека почти что всеобъемлющее. Не входят сюда разве что «снежные» страны с до боли знакомыми зимними пейзажами, чинная Европа и обжитые, хоть и некогда экзотические, «юга» — Турция, Египет, Тунис и тому подобные государства с ориентацией на массовый пляжный туризм. В этом смысле особняком стоит самобытная Австралия. Австралия — государство в Южном полушарии, занимающее материк Австралия, остров Тасмания и несколько других островов Индийского и Тихого океанов; является шестым государством по площади в мире. Это единственное государство в мире, занимающее территорию целого континента. Почти половину её территории занимают пустыни и полупустыни. В течение довольно долгого времени они считались бесполезными для экономического развития. Но они богаты углём, железной рудой, бокситами, ураном, свинцом и многими другими полезными ископаемыми. Австралия — это Голубые горы со скалами «Три сестры», национальные парки,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Коттедж капитана Джеймса Кука, Трасса Формулы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Альберт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Парк»,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остров Филиппа с колонией пингвинов, подводный мир Большого Барьерного рифа и Красный центр; это город золотой лихорадки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Балларат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порт Дарвин и памятники культуры аборигенов с уникальной наскальной живописью в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Арнем-Ленде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Самыми распространенными деревьями в Австралии являются эвкалипт и австралийская акация, или мимоза, - государственный герб страны. Такие необычные животные, как кенгуру, вомбат или коала, родом тоже из Австралии.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Положительные люди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83% людей считают, что на протяжении дня они испытывают больше положительных эмоций, чем отрицательных. Ожидаемая продолжительность жизни при рождении в Австралии составляет почти 82 года. Австралия страна эмигрантов,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поэтому иностранцев там не воспринимают как людей «второго сорта». Только в одном Сиднее проживают люди 140 национальностей. Отношение ко всем иностранцам ровное и приветливое вне зависимости от того, из какой страны они прибыли. По свидетельствам многих, доброжелательность и открытость австралийцев не имеет равных.  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Многонациональность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Австралийское общество очень многообразно и состоит из людей различных культур и национальностей. Люди из различных точек планеты приезжают жить в Австралию. Примерно четверть австралийцев родились не в Австралии, а еще у четверти хотя бы один из родителей переехал в Австралию из другой страны. Австралийское общество очень толерантно и каждый человек имеет право свободно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самовыражаться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 соответствии со своими традициями и культурой. Австралия — многонациональная страна, где никто не чувствует себя чужим и непринятым обществом. Несмотря на то, что государственным языком Австралии является английский, австралийцы говорят на более чем 200 языках и диалектах, включая 45 языков коренных жителей Австралии — аборигенов. Помимо английского, наиболее распространенными языками являются итальянский, греческий, кантонский, арабский, вьетнамский и мандаринское наречие китайского языка, что отражает национальное разнообразие австралийского общества.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и времяпрепровождение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От международных фестивалей еды и вина до художественных выставок, от захватывающих велогонок до беговых марафонов — в Австралии вас ждет множество событий мирового масштаба. Здесь круглый год проходят международные соревнования (Открытый чемпионат Австралии по теннису, Австралийский этап Гран-при Формулы-1, Кубок Мельбурна по скачкам), разнообразные фестивали (крупнейший цветочный фестиваль в Канберре —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Флориада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», Австралийские фестивали бега, фестиваль света, музыки и фантазии «Живой Сидней»,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Мельбурнский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фестиваль кулинарии и вина) и выставки. В январе пышно отмечается Новый год (1 января) и День Австралии (26 января), в апреле — Пасхальный фестиваль, а в декабре рождественские праздники открываются Регатой Сидней—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Хобарт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5718-A607-4D1F-A38D-3F32907A2D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/>
              <a:t>Бакалавриат</a:t>
            </a:r>
            <a:r>
              <a:rPr lang="ru-RU" b="1" dirty="0" smtClean="0"/>
              <a:t>: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</a:t>
            </a:r>
            <a:r>
              <a:rPr lang="ru-RU" baseline="0" dirty="0" smtClean="0"/>
              <a:t> отличие от Великобритании, в Австралии возможно прямое поступление на бакалаврские программы. Минимальные требования к абитуриентам: </a:t>
            </a:r>
            <a:r>
              <a:rPr lang="en-US" dirty="0" smtClean="0"/>
              <a:t>IELTS 6.5</a:t>
            </a:r>
            <a:r>
              <a:rPr lang="ru-RU" dirty="0" smtClean="0"/>
              <a:t>, золотая</a:t>
            </a:r>
            <a:r>
              <a:rPr lang="ru-RU" baseline="0" dirty="0" smtClean="0"/>
              <a:t> или серебряная медаль. Если показатель </a:t>
            </a:r>
            <a:r>
              <a:rPr lang="en-US" baseline="0" dirty="0" smtClean="0"/>
              <a:t>IELTS</a:t>
            </a:r>
            <a:r>
              <a:rPr lang="ru-RU" baseline="0" dirty="0" smtClean="0"/>
              <a:t> ниже проходного балла, то студенты могут пройти курс английского либо при самом университете, либо при языковой школе, с которой сотрудничает данный университет с тем, чтобы виза была выдана на весь период обучения (курс английского + обучение в университете).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Некоторые университеты, например </a:t>
            </a:r>
            <a:r>
              <a:rPr lang="fr-FR" baseline="0" dirty="0" smtClean="0"/>
              <a:t>University of New South Wales (UNSW</a:t>
            </a:r>
            <a:r>
              <a:rPr lang="ru-RU" baseline="0" dirty="0" smtClean="0"/>
              <a:t>), требуют прохождение </a:t>
            </a:r>
            <a:r>
              <a:rPr lang="en-US" baseline="0" dirty="0" smtClean="0"/>
              <a:t>Foundation </a:t>
            </a:r>
            <a:r>
              <a:rPr lang="ru-RU" baseline="0" dirty="0" smtClean="0"/>
              <a:t>(+1 год). Остальные вузы, стараясь минимизировать студентам потерю денег и времени, как например </a:t>
            </a:r>
            <a:r>
              <a:rPr lang="en-US" baseline="0" dirty="0" smtClean="0"/>
              <a:t>Monash University</a:t>
            </a:r>
            <a:r>
              <a:rPr lang="ru-RU" baseline="0" dirty="0" smtClean="0"/>
              <a:t>, предлагают дипломные программы, во время которых помимо английского языка изучаются предметы 1 курса и обучаются только иностранные студенты. После окончания таких дипломных программ студенты переходят сразу на 2 курс обучения. Такие программы открыты для всех направлений: бизнес, экономика, информационные технологии, инженерное дело, гуманитарные и естественно-научные.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Магистратура</a:t>
            </a:r>
            <a:r>
              <a:rPr lang="ru-RU" b="0" baseline="0" dirty="0" smtClean="0"/>
              <a:t>:</a:t>
            </a:r>
            <a:endParaRPr lang="ru-RU" baseline="0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В отличие от США, поступление на магистерские программы возможно без </a:t>
            </a:r>
            <a:r>
              <a:rPr lang="en-US" baseline="0" dirty="0" smtClean="0"/>
              <a:t>GMAT/GRE</a:t>
            </a:r>
            <a:r>
              <a:rPr lang="ru-RU" baseline="0" dirty="0" smtClean="0"/>
              <a:t>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Поступить можно после окончания вуза (степени: специалист, бакалавр или магистр).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Минимальные требования к абитуриентам </a:t>
            </a:r>
            <a:r>
              <a:rPr lang="en-US" dirty="0" smtClean="0"/>
              <a:t>IELTS 6.5</a:t>
            </a:r>
            <a:r>
              <a:rPr lang="ru-RU" baseline="0" dirty="0" smtClean="0"/>
              <a:t>. Если показатель </a:t>
            </a:r>
            <a:r>
              <a:rPr lang="en-US" baseline="0" dirty="0" smtClean="0"/>
              <a:t>IELTS</a:t>
            </a:r>
            <a:r>
              <a:rPr lang="ru-RU" baseline="0" dirty="0" smtClean="0"/>
              <a:t> ниже проходного балла, то студенты могут пройти курс английского либо при самом университете, либо при языковой школе, с которой сотрудничает данный университет с тем, чтобы виза была выдана на весь период обучения (курс английского + обучение в университете).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Опыт работы требуется в зависимости от специальности. Желательно иметь дополнительно грамоты, награды за участие в олимпиадах, общественно-полезных проектах (особенно если нет опыта работы).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Есть магистерские программы не требующие образования в смежной области. Для поступления требуется достаточный балл по профильным предметам.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Для тех же кто хочет кардинально сменить направление, например, из гуманитарного в инженерное, университеты предлагают сертификатные и дипломные программы. В этом случае средний балл оценок по 5-тибальной шкале не ниже 3.5.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Колледжи</a:t>
            </a:r>
            <a:r>
              <a:rPr lang="ru-RU" baseline="0" dirty="0" smtClean="0"/>
              <a:t>: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Предлагают дипломные программы, после которых можно трудоустраиваться при условии выбора профессии из списка востребованных в Австралии, как например слесарь, водопроводчик, парикмахер, пекарь, социальный работник и т.д.. </a:t>
            </a:r>
            <a:endParaRPr lang="en-US" baseline="0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Делятся на государственные и частные.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В каждом штате есть сеть государственных колледжей под названием </a:t>
            </a:r>
            <a:r>
              <a:rPr lang="en-US" baseline="0" dirty="0" smtClean="0"/>
              <a:t>TAFE (Technical and Further Education). </a:t>
            </a:r>
            <a:r>
              <a:rPr lang="ru-RU" baseline="0" dirty="0" smtClean="0"/>
              <a:t>Они </a:t>
            </a:r>
            <a:r>
              <a:rPr lang="ru-RU" baseline="0" dirty="0" err="1" smtClean="0"/>
              <a:t>бюджетнее</a:t>
            </a:r>
            <a:r>
              <a:rPr lang="ru-RU" baseline="0" dirty="0" smtClean="0"/>
              <a:t> частных. Но в государственных колледжах нельзя получить научную степень (бакалавра или магистра). Преимущество в том, что после окончания дипломной программы в государственном колледже можно перевестись на 2 и 3 курс бакалаврской программы университета, значительно сэкономив при этом на 1-2 годах обучения.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Некоторые частные колледжи предлагают бакалаврские программы по некоторым направлениям, как правило, бизнес. После окончания частного колледжа можно трудоустраиваться или продолжить обучение на магистерских программах.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baseline="0" dirty="0" smtClean="0"/>
              <a:t>Университет: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Почему стоит выбирать университет? Престижный диплом от рейтингового вуза, </a:t>
            </a:r>
            <a:r>
              <a:rPr lang="ru-RU" baseline="0" dirty="0" err="1" smtClean="0"/>
              <a:t>бОльше</a:t>
            </a:r>
            <a:r>
              <a:rPr lang="ru-RU" baseline="0" dirty="0" smtClean="0"/>
              <a:t> связи с индустрией нежели у колледжей, </a:t>
            </a:r>
            <a:r>
              <a:rPr lang="ru-RU" baseline="0" dirty="0" err="1" smtClean="0"/>
              <a:t>бОльшие</a:t>
            </a:r>
            <a:r>
              <a:rPr lang="ru-RU" baseline="0" dirty="0" smtClean="0"/>
              <a:t> инвестиции как со стороны государства, так и со стороны бизнеса, т.к., как уже говорилось, образование – 3 строка доходов Австралийской экономики, а подавляющее большинство работающего населения Австралии имеют высшее образование. 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baseline="0" dirty="0" smtClean="0"/>
              <a:t>Документы для поступления: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 отличие от других стран, документы подаваемые в поддержку заявки должны быть заверены официальным аккредитованным агентом, т.е. Бюро «Прямой разговор».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Также в этом случае документы отправляются Бюро «Прямой разговор» по электронной почте в сканированном виде, что экономит затраты на курьерскую почту и сокращает время ожидания.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Налаженный контакт с приёмной комиссией позволяет Бюро «Прямой разговор» оперативно получать ответы на интересующие студентов вопросы, в том числе о решении приёмной комиссии о зачислении студента.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 противном случае, при подаче напрямую в университет, студент обязан заверить нотариально и отправить курьерской почтой.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5718-A607-4D1F-A38D-3F32907A2D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5718-A607-4D1F-A38D-3F32907A2D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9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Студенческие визы</a:t>
            </a:r>
          </a:p>
          <a:p>
            <a:endParaRPr lang="ru-RU" dirty="0" smtClean="0"/>
          </a:p>
          <a:p>
            <a:r>
              <a:rPr lang="ru-RU" dirty="0" smtClean="0"/>
              <a:t>При подаче на визу следует учитывать,</a:t>
            </a:r>
            <a:r>
              <a:rPr lang="ru-RU" baseline="0" dirty="0" smtClean="0"/>
              <a:t> что </a:t>
            </a:r>
            <a:r>
              <a:rPr lang="ru-RU" dirty="0" smtClean="0"/>
              <a:t>Россия имеет оценочный уровень 3 по программам преподаваемым в колледжах и уровень 2 для студентов, поступающих на</a:t>
            </a:r>
            <a:r>
              <a:rPr lang="ru-RU" baseline="0" dirty="0" smtClean="0"/>
              <a:t> бакалаврские или магистерские программы. Это означает, что при оценочном уровне 3 необходимо предоставить выписку из банка за последние 3 месяца. Сумма на счету не должна быть меньше суммы равной году обучения + </a:t>
            </a:r>
            <a:r>
              <a:rPr lang="en-US" baseline="0" dirty="0" smtClean="0"/>
              <a:t>AUD$</a:t>
            </a:r>
            <a:r>
              <a:rPr lang="ru-RU" baseline="0" dirty="0" smtClean="0"/>
              <a:t>18610. При поступлении же в университет, либо при наличии комбинированного приглашения, например, сертификационная + магистерская программа, достаточно предоставить выписку одним днём, согласно требованиям 2 оценочного уровня. </a:t>
            </a:r>
          </a:p>
          <a:p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Также для посольства Австралии помимо финансов основополагающим является Ваша мотивация. Поэтому нужно очень серьёзно отнестись к мотивационному письму в поддержку визового заявления. Понимая ответственность данного мероприятия, Бюро международных образовательных программ «Прямой разговор» всегда оказывает визовую поддержку своим клиентам.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Право на работу во время обучения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отличие от всех других стран, в том числе Канады, США и Великобритании, австралийская студенческая виза позволяет студенту самому варьировать количество часов работы в рамках 40 часов в 2 недели и работать как на кампусе так и вне его. Например, можно работать 30 часов в одну неделю, в следующую 10 часов или все 40 часов в одну неделю и т.д.. При этом важно отметить, что Австралия является страной с максимальным показателем минимальной оплаты труда. Например, уборщик в Макдональдсе получает минимум </a:t>
            </a:r>
            <a:r>
              <a:rPr lang="en-US" baseline="0" dirty="0" smtClean="0"/>
              <a:t>AUD$</a:t>
            </a:r>
            <a:r>
              <a:rPr lang="ru-RU" baseline="0" dirty="0" smtClean="0"/>
              <a:t>16 в час, что на данный момент является 850 рублей в час и в месяц составляет 65 000 рублей и может покрыть месячные расходы на проживание и питание.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Возможность остаться после обучения</a:t>
            </a:r>
          </a:p>
          <a:p>
            <a:r>
              <a:rPr lang="ru-RU" baseline="0" dirty="0" smtClean="0"/>
              <a:t>Австралия является страной открытой для иммиграции. Чтобы получить право на работу после окончания обучения, необходимо удовлетворять следующим условиям: минимальный период обучения 2 года; научная степень (бакалавр или магистр) из  Австралийского вуза, либо получить </a:t>
            </a:r>
            <a:r>
              <a:rPr lang="en-US" baseline="0" dirty="0" smtClean="0"/>
              <a:t>Post-secondary/Postgraduate </a:t>
            </a:r>
            <a:r>
              <a:rPr lang="ru-RU" baseline="0" dirty="0" smtClean="0"/>
              <a:t>сертификат и/или диплом</a:t>
            </a:r>
            <a:r>
              <a:rPr lang="en-US" baseline="0" dirty="0" smtClean="0"/>
              <a:t> </a:t>
            </a:r>
            <a:r>
              <a:rPr lang="ru-RU" baseline="0" dirty="0" smtClean="0"/>
              <a:t>по специальности, входящей в список востребованных профессий, который ежегодно обновляется.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5718-A607-4D1F-A38D-3F32907A2D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8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Выигрышное местоположение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UNSW</a:t>
            </a:r>
            <a:r>
              <a:rPr 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 основан в 1949 году. Сегодня это крупнейший университет штата с международными и австралийскими национальными исследовательскими центрами. Университет занимает территорию, расположенную на восьми кампусах. Отличная материальная база университета используется не только для организации академического процесса, но и для проведения исследований мирового уровня;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Расположен он в одном из крупнейших городов Австралии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иднее 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восточном побережье в штате Новый Южный Уэльс,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одном из наиболее густонаселенных штатов с одним из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наиболее высоких показателей занятости его населения;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 – столица штата Новый Южный Уэльс, 4 млн. населения которого составляют пятую часть населения всей Австралии. Это основной финансовый центр Австралии и один из главных финансовых центров мира;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 проходит в главном кампусе «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Kensington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что в 15 минутах от центра города на автобусе и в 15 минутах езды на машине от международного аэропорта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(Sydney International Airport)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близкой доступности знаменитые пляжи </a:t>
            </a:r>
            <a:r>
              <a:rPr lang="en-US" altLang="ja-JP" dirty="0" smtClean="0">
                <a:latin typeface="Helvetica" pitchFamily="-84" charset="0"/>
                <a:sym typeface="Helvetica" pitchFamily="-84" charset="0"/>
              </a:rPr>
              <a:t>Bondi</a:t>
            </a:r>
            <a:r>
              <a:rPr lang="ru-RU" altLang="ja-JP" dirty="0" smtClean="0">
                <a:latin typeface="Helvetica" pitchFamily="-84" charset="0"/>
                <a:sym typeface="Helvetica" pitchFamily="-84" charset="0"/>
              </a:rPr>
              <a:t>,</a:t>
            </a:r>
            <a:r>
              <a:rPr lang="ru-RU" altLang="ja-JP" baseline="0" dirty="0" smtClean="0">
                <a:latin typeface="Helvetica" pitchFamily="-84" charset="0"/>
                <a:sym typeface="Helvetica" pitchFamily="-84" charset="0"/>
              </a:rPr>
              <a:t> </a:t>
            </a:r>
            <a:r>
              <a:rPr lang="en-US" altLang="ja-JP" dirty="0" err="1" smtClean="0">
                <a:latin typeface="Helvetica" pitchFamily="-84" charset="0"/>
                <a:sym typeface="Helvetica" pitchFamily="-84" charset="0"/>
              </a:rPr>
              <a:t>Coogee</a:t>
            </a:r>
            <a:r>
              <a:rPr lang="en-US" altLang="ja-JP" dirty="0" smtClean="0">
                <a:latin typeface="Helvetica" pitchFamily="-84" charset="0"/>
                <a:sym typeface="Helvetica" pitchFamily="-84" charset="0"/>
              </a:rPr>
              <a:t> </a:t>
            </a:r>
            <a:r>
              <a:rPr lang="ru-RU" altLang="ja-JP" dirty="0" smtClean="0">
                <a:latin typeface="Helvetica" pitchFamily="-84" charset="0"/>
                <a:sym typeface="Helvetica" pitchFamily="-84" charset="0"/>
              </a:rPr>
              <a:t>и </a:t>
            </a:r>
            <a:r>
              <a:rPr lang="en-US" altLang="ja-JP" dirty="0" err="1" smtClean="0">
                <a:latin typeface="Helvetica" pitchFamily="-84" charset="0"/>
                <a:sym typeface="Helvetica" pitchFamily="-84" charset="0"/>
              </a:rPr>
              <a:t>Marouba</a:t>
            </a:r>
            <a:r>
              <a:rPr lang="en-US" altLang="ja-JP" dirty="0" smtClean="0">
                <a:latin typeface="Helvetica" pitchFamily="-84" charset="0"/>
                <a:sym typeface="Helvetica" pitchFamily="-84" charset="0"/>
              </a:rPr>
              <a:t>.</a:t>
            </a: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Рейтинг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Входит в Группу 8 (</a:t>
            </a:r>
            <a:r>
              <a:rPr lang="ru-RU" baseline="0" dirty="0" smtClean="0"/>
              <a:t>аналог американской Лиги Плюща), группу </a:t>
            </a:r>
            <a:r>
              <a:rPr lang="en-AU" sz="1200" dirty="0" err="1" smtClean="0"/>
              <a:t>Universitas</a:t>
            </a:r>
            <a:r>
              <a:rPr lang="en-AU" sz="1200" dirty="0" smtClean="0"/>
              <a:t> 21 (U21)</a:t>
            </a:r>
            <a:r>
              <a:rPr lang="ru-RU" sz="1200" dirty="0" smtClean="0"/>
              <a:t>, Ассоциацию университетов Азиатско-Тихоокеанского региона</a:t>
            </a:r>
            <a:r>
              <a:rPr lang="ru-RU" sz="1200" baseline="0" dirty="0" smtClean="0"/>
              <a:t> </a:t>
            </a:r>
            <a:r>
              <a:rPr lang="en-AU" sz="1200" dirty="0" smtClean="0"/>
              <a:t>(APRU)</a:t>
            </a:r>
            <a:r>
              <a:rPr lang="ru-RU" sz="1200" dirty="0" smtClean="0"/>
              <a:t> с 2013 года</a:t>
            </a:r>
            <a:r>
              <a:rPr lang="ru-RU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Занимает  ТОП-100 место в мировом рейтинге;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Находится на 52 месте среди вузов мира, согласно международному рейтингу </a:t>
            </a:r>
            <a:r>
              <a:rPr lang="en-US" baseline="0" dirty="0" smtClean="0"/>
              <a:t>QS World University Rankings</a:t>
            </a:r>
            <a:r>
              <a:rPr lang="ru-RU" baseline="0" dirty="0" smtClean="0"/>
              <a:t> 2013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Находится на 24 месте среди вузов мира</a:t>
            </a:r>
            <a:r>
              <a:rPr lang="en-US" baseline="0" dirty="0" smtClean="0"/>
              <a:t> </a:t>
            </a:r>
            <a:r>
              <a:rPr lang="ru-RU" baseline="0" dirty="0" smtClean="0"/>
              <a:t>по репутации среди работодателей, согласно международному рейтингу </a:t>
            </a:r>
            <a:r>
              <a:rPr lang="en-US" baseline="0" dirty="0" smtClean="0"/>
              <a:t>QS World University Rankings</a:t>
            </a:r>
            <a:r>
              <a:rPr lang="ru-RU" baseline="0" dirty="0" smtClean="0"/>
              <a:t> 2013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Среди выпускников </a:t>
            </a:r>
            <a:r>
              <a:rPr lang="en-US" baseline="0" dirty="0" smtClean="0"/>
              <a:t>UNSW </a:t>
            </a:r>
            <a:r>
              <a:rPr lang="ru-RU" baseline="0" dirty="0" smtClean="0"/>
              <a:t>миллионеров больше, чем среди выпускников других австралийских университетов (</a:t>
            </a:r>
            <a:r>
              <a:rPr lang="en-US" baseline="0" dirty="0" smtClean="0"/>
              <a:t>Spear’s </a:t>
            </a:r>
            <a:r>
              <a:rPr lang="en-US" baseline="0" dirty="0" err="1" smtClean="0"/>
              <a:t>WealthInsight</a:t>
            </a:r>
            <a:r>
              <a:rPr lang="en-US" baseline="0" dirty="0" smtClean="0"/>
              <a:t> 2014</a:t>
            </a:r>
            <a:r>
              <a:rPr lang="ru-RU" baseline="0" dirty="0" smtClean="0"/>
              <a:t>)</a:t>
            </a:r>
            <a:r>
              <a:rPr lang="en-US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По среднестатистическому заработку, выпускники бакалаврских и магистерских программ </a:t>
            </a:r>
            <a:r>
              <a:rPr lang="en-US" baseline="0" dirty="0" smtClean="0"/>
              <a:t>UNSW</a:t>
            </a:r>
            <a:r>
              <a:rPr lang="ru-RU" baseline="0" dirty="0" smtClean="0"/>
              <a:t> входят в топ 5% среди выпускников всех вузов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штате Новый Южный Уэльс;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/>
              <a:t>Факультеты и программы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 smtClean="0"/>
              <a:t>Большой выбор программ:</a:t>
            </a:r>
            <a:r>
              <a:rPr lang="ru-RU" sz="1200" baseline="0" dirty="0" smtClean="0"/>
              <a:t> </a:t>
            </a:r>
            <a:r>
              <a:rPr lang="ru-RU" sz="1200" dirty="0" smtClean="0"/>
              <a:t>900 программ в 9 факультетах с мировым рейтингом;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 smtClean="0"/>
              <a:t>Факультет экономики и  бизнеса (</a:t>
            </a:r>
            <a:r>
              <a:rPr lang="en-US" sz="1200" dirty="0" smtClean="0"/>
              <a:t>School</a:t>
            </a:r>
            <a:r>
              <a:rPr lang="en-US" sz="1200" baseline="0" dirty="0" smtClean="0"/>
              <a:t> of Business): </a:t>
            </a:r>
            <a:r>
              <a:rPr lang="ru-RU" sz="1200" dirty="0" smtClean="0"/>
              <a:t>16 программ входит в ТОП-50 мира, </a:t>
            </a:r>
            <a:r>
              <a:rPr lang="en-AU" sz="1200" dirty="0" smtClean="0"/>
              <a:t>Accounting and Finance</a:t>
            </a:r>
            <a:r>
              <a:rPr lang="ru-RU" sz="1200" dirty="0" smtClean="0"/>
              <a:t> (Бухгалтерский учёт и</a:t>
            </a:r>
            <a:r>
              <a:rPr lang="ru-RU" sz="1200" baseline="0" dirty="0" smtClean="0"/>
              <a:t> финансы) </a:t>
            </a:r>
            <a:r>
              <a:rPr lang="ru-RU" sz="1200" dirty="0" smtClean="0"/>
              <a:t>в ТОП-10 мира; программа </a:t>
            </a:r>
            <a:r>
              <a:rPr lang="en-AU" sz="1200" dirty="0" smtClean="0"/>
              <a:t>MBA </a:t>
            </a:r>
            <a:r>
              <a:rPr lang="ru-RU" sz="1200" dirty="0" smtClean="0"/>
              <a:t>номер 1</a:t>
            </a:r>
            <a:r>
              <a:rPr lang="ru-RU" sz="1200" baseline="0" dirty="0" smtClean="0"/>
              <a:t> </a:t>
            </a:r>
            <a:r>
              <a:rPr lang="ru-RU" sz="1200" dirty="0" smtClean="0"/>
              <a:t>в Австралии (</a:t>
            </a:r>
            <a:r>
              <a:rPr lang="en-US" sz="1200" dirty="0" smtClean="0"/>
              <a:t>Financial Times UK </a:t>
            </a:r>
            <a:r>
              <a:rPr lang="ru-RU" sz="1200" dirty="0" smtClean="0"/>
              <a:t>2014</a:t>
            </a:r>
            <a:r>
              <a:rPr lang="en-US" sz="1200" dirty="0" smtClean="0"/>
              <a:t>)</a:t>
            </a:r>
            <a:r>
              <a:rPr lang="ru-RU" sz="1200" dirty="0" smtClean="0"/>
              <a:t>,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реди выпускников больше Президентов ТОП-50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крупнейших компаний Австралии, чем в других австралийских университетах (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Leading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Company 2012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aseline="0" dirty="0" smtClean="0"/>
              <a:t>Факультет гуманитарных наук </a:t>
            </a:r>
            <a:r>
              <a:rPr lang="en-US" sz="1200" baseline="0" dirty="0" smtClean="0"/>
              <a:t>(Arts and Social Sciences)</a:t>
            </a:r>
            <a:r>
              <a:rPr lang="ru-RU" sz="1200" baseline="0" dirty="0" smtClean="0"/>
              <a:t> в ТОП-50 мира: программа </a:t>
            </a:r>
            <a:r>
              <a:rPr lang="en-US" sz="1200" baseline="0" dirty="0" smtClean="0"/>
              <a:t>Education (</a:t>
            </a:r>
            <a:r>
              <a:rPr lang="ru-RU" sz="1200" baseline="0" dirty="0" smtClean="0"/>
              <a:t>Образование) занимает 26 место, </a:t>
            </a:r>
            <a:r>
              <a:rPr lang="en-US" sz="1200" baseline="0" dirty="0" smtClean="0"/>
              <a:t>English Language and Literature (</a:t>
            </a:r>
            <a:r>
              <a:rPr lang="ru-RU" sz="1200" baseline="0" dirty="0" smtClean="0"/>
              <a:t>Английский язык и литература) на 41 месте, </a:t>
            </a:r>
            <a:r>
              <a:rPr lang="en-US" sz="1200" baseline="0" dirty="0" smtClean="0"/>
              <a:t>Social Sciences (</a:t>
            </a:r>
            <a:r>
              <a:rPr lang="ru-RU" sz="1200" baseline="0" dirty="0" smtClean="0"/>
              <a:t>Социальные науки)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удерживает </a:t>
            </a:r>
            <a:r>
              <a:rPr lang="en-US" sz="1200" baseline="0" dirty="0" smtClean="0"/>
              <a:t>40</a:t>
            </a:r>
            <a:r>
              <a:rPr lang="ru-RU" sz="1200" baseline="0" dirty="0" smtClean="0"/>
              <a:t> место в мировом рейтинге </a:t>
            </a:r>
            <a:r>
              <a:rPr lang="en-US" sz="1200" baseline="0" dirty="0" smtClean="0"/>
              <a:t>Times Higher Education</a:t>
            </a:r>
            <a:r>
              <a:rPr lang="ru-RU" sz="1200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aseline="0" dirty="0" smtClean="0"/>
              <a:t>Факультет Архитектуры и строительства (</a:t>
            </a:r>
            <a:r>
              <a:rPr lang="en-US" sz="1200" baseline="0" dirty="0" smtClean="0"/>
              <a:t>Built Environment)</a:t>
            </a:r>
            <a:r>
              <a:rPr lang="ru-RU" sz="1200" baseline="0" dirty="0" smtClean="0"/>
              <a:t> номер 1 в Австралии</a:t>
            </a:r>
            <a:r>
              <a:rPr lang="en-US" sz="1200" baseline="0" dirty="0" smtClean="0"/>
              <a:t>:</a:t>
            </a:r>
            <a:r>
              <a:rPr lang="ru-RU" sz="1200" baseline="0" dirty="0" smtClean="0"/>
              <a:t> среди преподавателей победитель </a:t>
            </a:r>
            <a:r>
              <a:rPr lang="en-US" sz="1200" baseline="0" dirty="0" err="1" smtClean="0"/>
              <a:t>Притцкеровск</a:t>
            </a:r>
            <a:r>
              <a:rPr lang="ru-RU" sz="1200" baseline="0" dirty="0" smtClean="0"/>
              <a:t>ой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премии </a:t>
            </a:r>
            <a:r>
              <a:rPr lang="en-US" sz="1200" baseline="0" dirty="0" smtClean="0"/>
              <a:t>(</a:t>
            </a:r>
            <a:r>
              <a:rPr lang="ru-RU" sz="1200" baseline="0" dirty="0" smtClean="0"/>
              <a:t>аналог Нобелевской премии, но в области Архитектуры), самые высокие зарплаты среди выпускников, сотрудничество со всемирно известными университетами: </a:t>
            </a:r>
            <a:r>
              <a:rPr lang="en-AU" sz="1200" dirty="0" err="1" smtClean="0"/>
              <a:t>Politecnico</a:t>
            </a:r>
            <a:r>
              <a:rPr lang="en-AU" sz="1200" dirty="0" smtClean="0"/>
              <a:t> de Milano Design School (</a:t>
            </a:r>
            <a:r>
              <a:rPr lang="ru-RU" sz="1200" dirty="0" smtClean="0"/>
              <a:t>Италия</a:t>
            </a:r>
            <a:r>
              <a:rPr lang="en-AU" sz="1200" dirty="0" smtClean="0"/>
              <a:t>) </a:t>
            </a:r>
            <a:r>
              <a:rPr lang="ru-RU" sz="1200" dirty="0" smtClean="0"/>
              <a:t>и</a:t>
            </a:r>
            <a:r>
              <a:rPr lang="en-AU" sz="1200" dirty="0" smtClean="0"/>
              <a:t>Tsinghua University (</a:t>
            </a:r>
            <a:r>
              <a:rPr lang="ru-RU" sz="1200" dirty="0" smtClean="0"/>
              <a:t>Пекин, Китай</a:t>
            </a:r>
            <a:r>
              <a:rPr lang="en-AU" sz="1200" dirty="0" smtClean="0"/>
              <a:t>)</a:t>
            </a:r>
            <a:r>
              <a:rPr lang="ru-RU" sz="1200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Факультет Искусства и дизайна (</a:t>
            </a:r>
            <a:r>
              <a:rPr lang="en-US" baseline="0" dirty="0" smtClean="0"/>
              <a:t>Arts and Design</a:t>
            </a:r>
            <a:r>
              <a:rPr lang="ru-RU" baseline="0" dirty="0" smtClean="0"/>
              <a:t>): </a:t>
            </a:r>
            <a:r>
              <a:rPr lang="en-US" baseline="0" dirty="0" smtClean="0"/>
              <a:t>AUS$58</a:t>
            </a:r>
            <a:r>
              <a:rPr lang="ru-RU" baseline="0" dirty="0" smtClean="0"/>
              <a:t> миллионов было вложено в реновацию выставочного зала, студий и проекционного оборудования;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Факультет Инженерного дела (</a:t>
            </a:r>
            <a:r>
              <a:rPr lang="en-US" baseline="0" dirty="0" smtClean="0"/>
              <a:t>Engineering</a:t>
            </a:r>
            <a:r>
              <a:rPr lang="ru-RU" baseline="0" dirty="0" smtClean="0"/>
              <a:t>) занимает 39 место в мире </a:t>
            </a:r>
            <a:r>
              <a:rPr lang="ru-RU" sz="1200" dirty="0" smtClean="0"/>
              <a:t>и 1 место в Австралии </a:t>
            </a:r>
            <a:r>
              <a:rPr lang="ru-RU" baseline="0" dirty="0" smtClean="0"/>
              <a:t>согласно </a:t>
            </a:r>
            <a:r>
              <a:rPr lang="en-AU" sz="1200" dirty="0" smtClean="0"/>
              <a:t>QS World University Rankings for 2012/2</a:t>
            </a:r>
            <a:r>
              <a:rPr lang="ru-RU" sz="1200" dirty="0" smtClean="0"/>
              <a:t>013,</a:t>
            </a:r>
            <a:r>
              <a:rPr lang="en-US" baseline="0" dirty="0" smtClean="0"/>
              <a:t> </a:t>
            </a:r>
            <a:r>
              <a:rPr lang="ru-RU" baseline="0" dirty="0" smtClean="0"/>
              <a:t>среди выпускников 23 из 100 наиболее востребованных, известных, влиятельных и передовых инженеров в Австралии, больше</a:t>
            </a:r>
            <a:r>
              <a:rPr lang="en-US" baseline="0" dirty="0" smtClean="0"/>
              <a:t> </a:t>
            </a:r>
            <a:r>
              <a:rPr lang="ru-RU" baseline="0" dirty="0" smtClean="0"/>
              <a:t>бизнесменов в технической сфере, чем среди выпускников других австралийских университетов за последние 15 лет (</a:t>
            </a:r>
            <a:r>
              <a:rPr lang="en-US" baseline="0" dirty="0" err="1" smtClean="0"/>
              <a:t>CrunchBase</a:t>
            </a:r>
            <a:r>
              <a:rPr lang="en-US" baseline="0" dirty="0" smtClean="0"/>
              <a:t> 2013</a:t>
            </a:r>
            <a:r>
              <a:rPr lang="ru-RU" baseline="0" dirty="0" smtClean="0"/>
              <a:t>)</a:t>
            </a:r>
            <a:r>
              <a:rPr lang="en-US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Юридический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факультет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занимает 14 место в мире согласно </a:t>
            </a:r>
            <a:r>
              <a:rPr lang="en-AU" sz="1200" dirty="0" smtClean="0"/>
              <a:t>QS World University Rankings</a:t>
            </a:r>
            <a:r>
              <a:rPr lang="ru-RU" sz="1200" dirty="0" smtClean="0"/>
              <a:t> 2014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центр юридических консультаций для населения на кампусе, </a:t>
            </a:r>
            <a:r>
              <a:rPr lang="ru-RU" sz="1200" baseline="0" dirty="0" smtClean="0"/>
              <a:t>самые высокие зарплаты среди выпускников;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Медицинский факультет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(Medicine)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занимает 29 место в мире согласно </a:t>
            </a:r>
            <a:r>
              <a:rPr lang="en-AU" sz="1200" dirty="0" smtClean="0"/>
              <a:t>QS World University Rankings</a:t>
            </a:r>
            <a:r>
              <a:rPr lang="ru-RU" sz="1200" dirty="0" smtClean="0"/>
              <a:t> 2014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baseline="0" dirty="0" smtClean="0"/>
              <a:t>AUS$</a:t>
            </a:r>
            <a:r>
              <a:rPr lang="ru-RU" baseline="0" dirty="0" smtClean="0"/>
              <a:t>100 миллионный ежегодный бюджет на исследования, центр исследований раковых заболеваний (</a:t>
            </a:r>
            <a:r>
              <a:rPr lang="en-AU" sz="1200" dirty="0" smtClean="0"/>
              <a:t>Lowy Cancer Research Centre</a:t>
            </a:r>
            <a:r>
              <a:rPr lang="ru-RU" baseline="0" dirty="0" smtClean="0"/>
              <a:t>);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Факультет естественно-научных программ и исследований (</a:t>
            </a:r>
            <a:r>
              <a:rPr lang="en-US" baseline="0" dirty="0" smtClean="0"/>
              <a:t>Science</a:t>
            </a:r>
            <a:r>
              <a:rPr lang="ru-RU" baseline="0" dirty="0" smtClean="0"/>
              <a:t>)</a:t>
            </a:r>
            <a:r>
              <a:rPr lang="en-US" baseline="0" dirty="0" smtClean="0"/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занимает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место в мире согласно </a:t>
            </a:r>
            <a:r>
              <a:rPr lang="en-AU" sz="1200" dirty="0" smtClean="0"/>
              <a:t>QS World University Rankings</a:t>
            </a:r>
            <a:r>
              <a:rPr lang="ru-RU" sz="1200" dirty="0" smtClean="0"/>
              <a:t> 2014, среди преподавателей победители международных премий и наград в области исследования и производства,</a:t>
            </a:r>
            <a:r>
              <a:rPr lang="ru-RU" sz="1200" baseline="0" dirty="0" smtClean="0"/>
              <a:t> программы по окружающей среде и экологии </a:t>
            </a:r>
            <a:r>
              <a:rPr lang="en-US" sz="1200" baseline="0" dirty="0" smtClean="0"/>
              <a:t>(Environmental Sciences)</a:t>
            </a:r>
            <a:r>
              <a:rPr lang="ru-RU" sz="1200" baseline="0" dirty="0" smtClean="0"/>
              <a:t>, а также по биологии (</a:t>
            </a:r>
            <a:r>
              <a:rPr lang="en-US" sz="1200" baseline="0" dirty="0" smtClean="0"/>
              <a:t>Biological Sciences</a:t>
            </a:r>
            <a:r>
              <a:rPr lang="ru-RU" sz="1200" baseline="0" dirty="0" smtClean="0"/>
              <a:t>)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входит в ТОП-50 мира, программы по химии (</a:t>
            </a:r>
            <a:r>
              <a:rPr lang="en-US" sz="1200" baseline="0" dirty="0" smtClean="0"/>
              <a:t>Chemistry</a:t>
            </a:r>
            <a:r>
              <a:rPr lang="ru-RU" sz="1200" baseline="0" dirty="0" smtClean="0"/>
              <a:t>), по </a:t>
            </a:r>
            <a:r>
              <a:rPr lang="ru-RU" sz="1200" baseline="0" dirty="0" err="1" smtClean="0"/>
              <a:t>геонауке</a:t>
            </a:r>
            <a:r>
              <a:rPr lang="ru-RU" sz="1200" baseline="0" dirty="0" smtClean="0"/>
              <a:t> и океанологии </a:t>
            </a:r>
            <a:r>
              <a:rPr lang="en-US" sz="1200" baseline="0" dirty="0" smtClean="0"/>
              <a:t>(Earth and Marine Sciences)</a:t>
            </a:r>
            <a:r>
              <a:rPr lang="ru-RU" sz="1200" baseline="0" dirty="0" smtClean="0"/>
              <a:t>, по физике и астрономии (</a:t>
            </a:r>
            <a:r>
              <a:rPr lang="en-US" sz="1200" baseline="0" dirty="0" smtClean="0"/>
              <a:t>Physics and Astronomy</a:t>
            </a:r>
            <a:r>
              <a:rPr lang="ru-RU" sz="1200" baseline="0" dirty="0" smtClean="0"/>
              <a:t>), по математике (</a:t>
            </a:r>
            <a:r>
              <a:rPr lang="en-US" sz="1200" baseline="0" dirty="0" smtClean="0"/>
              <a:t>Mathematics</a:t>
            </a:r>
            <a:r>
              <a:rPr lang="ru-RU" sz="1200" baseline="0" dirty="0" smtClean="0"/>
              <a:t>) и географии (</a:t>
            </a:r>
            <a:r>
              <a:rPr lang="en-US" sz="1200" baseline="0" dirty="0" smtClean="0"/>
              <a:t>Geography</a:t>
            </a:r>
            <a:r>
              <a:rPr lang="ru-RU" sz="1200" baseline="0" dirty="0" smtClean="0"/>
              <a:t>)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входят в ТОП-100 мира. </a:t>
            </a:r>
            <a:endParaRPr lang="en-US" baseline="0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Исследования мирового значения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 smtClean="0"/>
              <a:t>Согласно 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Excellence in Research Australia Rankings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, </a:t>
            </a:r>
            <a:r>
              <a:rPr lang="en-US" b="0" baseline="0" dirty="0" smtClean="0"/>
              <a:t>UNSW</a:t>
            </a:r>
            <a:r>
              <a:rPr lang="ru-RU" b="0" baseline="0" dirty="0" smtClean="0"/>
              <a:t> входит в ТОП-100 Австралии за научные достижения в областях: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Раковых заболеваний 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Cancer Research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Фотоэлектрических устройств 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Photovoltaic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Инженерии</a:t>
            </a:r>
            <a:r>
              <a:rPr lang="ru-RU" sz="1200" baseline="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Engineering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Биомедицине 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Biomedical Science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Финансов 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Financial Markets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Интерактивному кино 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Interactive Cinema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Квантовой вычислительной техники 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Quantum Computing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Университет предлагает помимо бакалаврских программ, также магистерские программы сроком на 2 года, что позволяет остаться в стране после окончания обучения.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5718-A607-4D1F-A38D-3F32907A2D2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7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5718-A607-4D1F-A38D-3F32907A2D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5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5718-A607-4D1F-A38D-3F32907A2D2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3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Выигрышное местоположение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err="1" smtClean="0"/>
              <a:t>Macquarie</a:t>
            </a:r>
            <a:r>
              <a:rPr lang="ru-RU" dirty="0" smtClean="0"/>
              <a:t> </a:t>
            </a:r>
            <a:r>
              <a:rPr lang="ru-RU" dirty="0" err="1" smtClean="0"/>
              <a:t>University</a:t>
            </a:r>
            <a:r>
              <a:rPr lang="ru-RU" dirty="0" smtClean="0"/>
              <a:t>, основанный в 1964 году, получил свое название в честь </a:t>
            </a:r>
            <a:r>
              <a:rPr lang="ru-RU" dirty="0" err="1" smtClean="0"/>
              <a:t>Лахлана</a:t>
            </a:r>
            <a:r>
              <a:rPr lang="ru-RU" dirty="0" smtClean="0"/>
              <a:t> </a:t>
            </a:r>
            <a:r>
              <a:rPr lang="ru-RU" dirty="0" err="1" smtClean="0"/>
              <a:t>Маккуори</a:t>
            </a:r>
            <a:r>
              <a:rPr lang="ru-RU" dirty="0" smtClean="0"/>
              <a:t>, первого губернатора штата Нового Южного Уэльса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Расположен он в одном из крупнейших городов Австралии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иднее 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восточном побережье в штате Новый Южный Уэльс,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одном из наиболее густонаселенных штатов с одним из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наиболее высоких показателей занятости его населения;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 – столица штата Новый Южный Уэльс, 4 млн. населения которого составляют пятую часть населения всей Австралии. Это основной финансовый центр Австралии и один из главных финансовых центров мира. Сидней 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ходит в ТОП-10 мира по уровню и комфорту жизни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Economist Global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Liveability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Report 2012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Университет имеет два кампуса и единственный имеет отдельную станцию метро с выходом прямо на свой кампус. Университет находится 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деловом районе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Macquarie Park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известном центре высоких технологий, аналог американской Кремниевой долины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Silicon Valley).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Главный кампус занимает 135 га территории паркового типа в 30 мин. езды от центра Сиднея. На территории расположен скульптурный парк, несколько музеев, два отеля, поле для гольфа. Рядом также находится крупный торговый центр.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Рейтинг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В ТОП-10 университетов Австралии;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В ТОП-40 университетов Тихоокеанского</a:t>
            </a:r>
            <a:r>
              <a:rPr lang="ru-RU" baseline="0" dirty="0" smtClean="0"/>
              <a:t> региона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Shanghai Jiao Tong University Academic Rankings of World Universities </a:t>
            </a:r>
            <a:r>
              <a:rPr lang="ru-RU" baseline="0" dirty="0" smtClean="0"/>
              <a:t>);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9 самый интернациональный университет в мире (</a:t>
            </a:r>
            <a:r>
              <a:rPr lang="en-US" baseline="0" dirty="0" smtClean="0"/>
              <a:t>Times Higher Education</a:t>
            </a:r>
            <a:r>
              <a:rPr lang="ru-RU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 University Rankings</a:t>
            </a:r>
            <a:r>
              <a:rPr lang="ru-RU" baseline="0" dirty="0" smtClean="0"/>
              <a:t>);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ТОП-100 среди университетов мира, чьих выпускников охотно берут на работу в крупные компании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Employability Survey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2012)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ТОП-30 вузов мира младше 50 лет.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/>
              <a:t>Факультеты и программы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Macquarie University </a:t>
            </a:r>
            <a:r>
              <a:rPr lang="ru-RU" sz="1200" dirty="0" smtClean="0"/>
              <a:t>показал результаты выше и лучше мировых стандартов по преподаванию и исследованиям в областях: </a:t>
            </a:r>
            <a:r>
              <a:rPr lang="ru-RU" sz="1200" dirty="0" err="1" smtClean="0"/>
              <a:t>Геонаука</a:t>
            </a:r>
            <a:r>
              <a:rPr lang="ru-RU" sz="1200" baseline="0" dirty="0" smtClean="0"/>
              <a:t> (</a:t>
            </a:r>
            <a:r>
              <a:rPr lang="fr-FR" sz="1200" baseline="0" dirty="0" smtClean="0"/>
              <a:t>Earth Sciences</a:t>
            </a:r>
            <a:r>
              <a:rPr lang="en-US" sz="1200" baseline="0" dirty="0" smtClean="0"/>
              <a:t>), </a:t>
            </a:r>
            <a:r>
              <a:rPr lang="ru-RU" sz="1200" baseline="0" dirty="0" smtClean="0"/>
              <a:t>окружающая среда и экология </a:t>
            </a:r>
            <a:r>
              <a:rPr lang="en-US" sz="1200" baseline="0" dirty="0" smtClean="0"/>
              <a:t>(Environmental Sciences)</a:t>
            </a:r>
            <a:r>
              <a:rPr lang="ru-RU" sz="1200" baseline="0" dirty="0" smtClean="0"/>
              <a:t>, физика </a:t>
            </a:r>
            <a:r>
              <a:rPr lang="en-US" sz="1200" baseline="0" dirty="0" smtClean="0"/>
              <a:t>(Physical Sciences);</a:t>
            </a:r>
            <a:r>
              <a:rPr lang="ru-RU" sz="1200" baseline="0" dirty="0" smtClean="0"/>
              <a:t>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aseline="0" dirty="0" smtClean="0"/>
              <a:t>Программа </a:t>
            </a:r>
            <a:r>
              <a:rPr lang="en-US" sz="1200" baseline="0" dirty="0" smtClean="0"/>
              <a:t>MBA</a:t>
            </a:r>
            <a:r>
              <a:rPr lang="ru-RU" sz="1200" baseline="0" dirty="0" smtClean="0"/>
              <a:t> занимает 1 место в Австралии (</a:t>
            </a:r>
            <a:r>
              <a:rPr lang="en-US" sz="1200" baseline="0" dirty="0" smtClean="0"/>
              <a:t>Financial Times 2015</a:t>
            </a:r>
            <a:r>
              <a:rPr lang="ru-RU" sz="1200" baseline="0" dirty="0" smtClean="0"/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Times Higher Education, Shanghai Jiao Tong University Academic Rankings of World Universities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 World University Rankings</a:t>
            </a:r>
            <a:r>
              <a:rPr lang="ru-RU" sz="1200" baseline="0" dirty="0" smtClean="0"/>
              <a:t>);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по бухгалтерский учету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Accounting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информационным системам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(Information Systems)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геонауке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океанологии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Earth and Marine Studies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медиа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входят в ТОП-100 мира;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по лингвистике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Linguistics)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психологии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Phycology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входят в ТОП-50 мира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 World University Rankings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Macquarie University International College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для международных студентов на бакалаврские программы обязательна для всех поступающих после окончания российской школы. Длительность и тип программы зависит от уровня английского языка: при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 5.5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 месяцев, при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 5.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– 11 месяцев. Если уровень английского ниже этих проходных баллов, то университет предлагает курсы английского языка. Подготовка проходит по всем направлениям: естественные науки, бизнес, гуманитарные науки и дизайн. После успешного окончания программы студенты переходят на первый курс бакалавра.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Тем, у кого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6.0 предлагаются дипломные программы по следующим направлениям: бизнес, инженерное дело, информационные технологии и медиа. После успешного окончания программы студенты переходят на второй курс бакалавра.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производством, стажировки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Macquarie University 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 прочные партнёрские связи с рядом высоко профильных компаний, многие из которых предоставляют студентам возможность стажироваться и проходить производственную практику: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Citigroup, Cochlear Ltd., Commonwealth Bank of Australia, CSIRO, Deloitte, GlaxoSmithKline, Honeywell, Huawei, Optus, Red Bull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Westfarmers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and Community Engagement (PACE)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учащимся бакалаврских программ участие в проектах международного, национального и местного значения в области, в том числе стажировки, общественно полезные проекты, бизнес проекты, благотворительные мероприятия и т.д..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Исследования мирового значения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baseline="0" dirty="0" smtClean="0"/>
              <a:t>В центре эмоционального здоровья проводят исследования в области тревог, депрессий и других проблем психического характера;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baseline="0" dirty="0" smtClean="0"/>
              <a:t>Отделение европейских языков разработало австралийский национальный словарь;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Macquarie </a:t>
            </a:r>
            <a:r>
              <a:rPr lang="ru-RU" b="0" baseline="0" dirty="0" smtClean="0"/>
              <a:t>– один из немногих  зарубежных вузов, который предлагает изучение и исследование русского языка; 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baseline="0" dirty="0" smtClean="0"/>
              <a:t>Достижения в области </a:t>
            </a:r>
            <a:r>
              <a:rPr lang="ru-RU" b="0" baseline="0" dirty="0" err="1" smtClean="0"/>
              <a:t>хиропрактики</a:t>
            </a:r>
            <a:r>
              <a:rPr lang="ru-RU" b="0" baseline="0" dirty="0" smtClean="0"/>
              <a:t> (форма альтернативной медицины).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5718-A607-4D1F-A38D-3F32907A2D2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1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5718-A607-4D1F-A38D-3F32907A2D2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1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2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4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7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5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6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8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9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5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36AB-980F-4B34-AA50-E6A2C427FC74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3E32-FB4D-463B-8DE1-FB1740018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directtalk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directtalk.ru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directtalk.ru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directtalk.ru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directtalk.ru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irecttal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irecttal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irecttal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channel/UCKVQWsb6kPY0sel-q-gtpNg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www.directtalk.ru/cat/reviews/" TargetMode="External"/><Relationship Id="rId7" Type="http://schemas.openxmlformats.org/officeDocument/2006/relationships/hyperlink" Target="http://vk.com/directtalk" TargetMode="External"/><Relationship Id="rId12" Type="http://schemas.openxmlformats.org/officeDocument/2006/relationships/image" Target="../media/image1.png"/><Relationship Id="rId2" Type="http://schemas.openxmlformats.org/officeDocument/2006/relationships/hyperlink" Target="http://www.directtalk.ru/cat/static/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directtalk.edu" TargetMode="External"/><Relationship Id="rId11" Type="http://schemas.openxmlformats.org/officeDocument/2006/relationships/hyperlink" Target="http://www.directtalk.ru/" TargetMode="External"/><Relationship Id="rId5" Type="http://schemas.openxmlformats.org/officeDocument/2006/relationships/hyperlink" Target="http://www.directtalk.ru/cat/news/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://www.directtalk.ru/cat/static/special-offers" TargetMode="External"/><Relationship Id="rId4" Type="http://schemas.openxmlformats.org/officeDocument/2006/relationships/hyperlink" Target="http://www.directtalk.ru/cat/publish/" TargetMode="External"/><Relationship Id="rId9" Type="http://schemas.openxmlformats.org/officeDocument/2006/relationships/hyperlink" Target="https://instagram.com/direct_talk/" TargetMode="Externa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instagram.com/direct_talk/" TargetMode="External"/><Relationship Id="rId2" Type="http://schemas.openxmlformats.org/officeDocument/2006/relationships/hyperlink" Target="http://www.directtal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channel/UCKVQWsb6kPY0sel-q-gtpNg" TargetMode="External"/><Relationship Id="rId5" Type="http://schemas.openxmlformats.org/officeDocument/2006/relationships/hyperlink" Target="http://vk.com/directtalk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facebook.com/directtalk.edu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irecttal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directtalk.ru/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iRtLfvn-jc&amp;feature=youtu.be" TargetMode="External"/><Relationship Id="rId5" Type="http://schemas.openxmlformats.org/officeDocument/2006/relationships/hyperlink" Target="http://youtu.be/KiRtLfvn-jc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directtalk.ru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directtalk.ru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Поступаем в австралийскую «Лигу плюща»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University of New South Wales (UNSW)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University of Queensland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Macquarie University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7" name="Picture 60" descr="logo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27" y="5070764"/>
            <a:ext cx="3273669" cy="121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556" y="330191"/>
            <a:ext cx="3060611" cy="9225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22" y="348213"/>
            <a:ext cx="3047777" cy="9045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00" y="330191"/>
            <a:ext cx="3430492" cy="898723"/>
          </a:xfrm>
          <a:prstGeom prst="rect">
            <a:avLst/>
          </a:prstGeom>
        </p:spPr>
      </p:pic>
      <p:pic>
        <p:nvPicPr>
          <p:cNvPr id="16" name="Picture 30" descr="PPP_ISYMB_CLP_Information_Blue.png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PPP_ISYMB_CLP_Mail_Blue.png"/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PPP_ISYMB_CLP_Phone_Blu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32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15698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85" y="317624"/>
            <a:ext cx="5277592" cy="7986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Студенческие визы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4991"/>
            <a:ext cx="5823857" cy="33787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1">
                  <a:lumMod val="25000"/>
                </a:schemeClr>
              </a:buCl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документы;</a:t>
            </a:r>
          </a:p>
          <a:p>
            <a:pPr>
              <a:lnSpc>
                <a:spcPct val="150000"/>
              </a:lnSpc>
              <a:buClr>
                <a:schemeClr val="bg1">
                  <a:lumMod val="25000"/>
                </a:schemeClr>
              </a:buCl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Мотивационное письмо;</a:t>
            </a:r>
          </a:p>
          <a:p>
            <a:pPr>
              <a:lnSpc>
                <a:spcPct val="150000"/>
              </a:lnSpc>
              <a:buClr>
                <a:schemeClr val="bg1">
                  <a:lumMod val="25000"/>
                </a:schemeClr>
              </a:buCl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работу во время обучения;</a:t>
            </a:r>
          </a:p>
          <a:p>
            <a:pPr>
              <a:lnSpc>
                <a:spcPct val="150000"/>
              </a:lnSpc>
              <a:buClr>
                <a:schemeClr val="bg1">
                  <a:lumMod val="25000"/>
                </a:schemeClr>
              </a:buCl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остаться в Австралии после обучения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0" descr="logo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067" y="993088"/>
            <a:ext cx="2498924" cy="166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809" y="2749493"/>
            <a:ext cx="5089517" cy="279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09" y="996211"/>
            <a:ext cx="2460223" cy="164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0" descr="PPP_ISYMB_CLP_Information_Blue.png"/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PPP_ISYMB_CLP_Mail_Blue.png"/>
          <p:cNvPicPr>
            <a:picLocks noChangeAspect="1"/>
          </p:cNvPicPr>
          <p:nvPr/>
        </p:nvPicPr>
        <p:blipFill>
          <a:blip r:embed="rId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2" descr="PPP_ISYMB_CLP_Phone_Blue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15721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59" y="317624"/>
            <a:ext cx="7023265" cy="79865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University of New South Wales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7" y="1219987"/>
            <a:ext cx="6477000" cy="38669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Сидней, Новый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Южный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Уэльс;</a:t>
            </a: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Universitas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21, ТОП-50 мира;</a:t>
            </a:r>
          </a:p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Ведущие специальности: IT, архитектура (№1 в Австралии), инженерные специальности (№39), медицина (№29), биология (№38), образование (№26), экономика и управление (ТОП-10 мира);</a:t>
            </a:r>
          </a:p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4, 9 и 12 месяцев</a:t>
            </a:r>
            <a:r>
              <a:rPr lang="en-US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подготовительной программы с дальнейшим переходом на первый курс.</a:t>
            </a:r>
          </a:p>
        </p:txBody>
      </p:sp>
      <p:pic>
        <p:nvPicPr>
          <p:cNvPr id="4" name="Picture 60" descr="logo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447" y="1733798"/>
            <a:ext cx="4739052" cy="45482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76" y="469578"/>
            <a:ext cx="3430492" cy="898723"/>
          </a:xfrm>
          <a:prstGeom prst="rect">
            <a:avLst/>
          </a:prstGeom>
        </p:spPr>
      </p:pic>
      <p:pic>
        <p:nvPicPr>
          <p:cNvPr id="15" name="Picture 30" descr="PPP_ISYMB_CLP_Information_Blue.png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PPP_ISYMB_CLP_Mail_Blue.png"/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PPP_ISYMB_CLP_Phone_Blu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21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23023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z2209760\Desktop\Sample Docs\Images\OurCampu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8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z2209760\Desktop\Sample Docs\Images\city_in_city_ma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963" y="576712"/>
            <a:ext cx="6103037" cy="31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Users\z2209760\Desktop\Sample Docs\Images\city_in_city_band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9420" y="2"/>
            <a:ext cx="6102580" cy="5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Bondi_Beach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8963" y="3728858"/>
            <a:ext cx="6103037" cy="31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10006964" y="3828247"/>
            <a:ext cx="1903984" cy="374235"/>
          </a:xfrm>
          <a:prstGeom prst="rect">
            <a:avLst/>
          </a:prstGeom>
          <a:solidFill>
            <a:srgbClr val="FFD70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5"/>
          <p:cNvSpPr/>
          <p:nvPr/>
        </p:nvSpPr>
        <p:spPr>
          <a:xfrm>
            <a:off x="10186962" y="3833150"/>
            <a:ext cx="1545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AU" altLang="en-US" dirty="0">
                <a:latin typeface="Helvetica" pitchFamily="-84" charset="0"/>
                <a:sym typeface="Helvetica" pitchFamily="-84" charset="0"/>
              </a:rPr>
              <a:t>Bondi Beach</a:t>
            </a:r>
            <a:endParaRPr lang="en-US" altLang="ja-JP" dirty="0">
              <a:latin typeface="Helvetica" pitchFamily="-84" charset="0"/>
              <a:sym typeface="Helvetic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59" y="317624"/>
            <a:ext cx="7023265" cy="79865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University of Queensland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6" y="1314991"/>
            <a:ext cx="6370122" cy="385077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Брисбен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Квинсленд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3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Universitas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21;</a:t>
            </a:r>
          </a:p>
          <a:p>
            <a:pPr>
              <a:lnSpc>
                <a:spcPct val="13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 школа №1 в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Австралии и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№47 в мире (US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3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и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12 месяцев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подготовительной программы с дальнейшим переходом на первый курс.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0" descr="logo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515" y="520485"/>
            <a:ext cx="3047777" cy="9045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068" y="1659576"/>
            <a:ext cx="4920304" cy="4577938"/>
          </a:xfrm>
          <a:prstGeom prst="rect">
            <a:avLst/>
          </a:prstGeom>
        </p:spPr>
      </p:pic>
      <p:pic>
        <p:nvPicPr>
          <p:cNvPr id="15" name="Picture 30" descr="PPP_ISYMB_CLP_Information_Blue.png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1" descr="PPP_ISYMB_CLP_Mail_Blue.png"/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PPP_ISYMB_CLP_Phone_Blu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16153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4868883" y="3792619"/>
            <a:ext cx="1947553" cy="3742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5"/>
          <p:cNvSpPr/>
          <p:nvPr/>
        </p:nvSpPr>
        <p:spPr>
          <a:xfrm>
            <a:off x="4880759" y="3773772"/>
            <a:ext cx="1947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dirty="0">
                <a:latin typeface="Helvetica" pitchFamily="-84" charset="0"/>
                <a:sym typeface="Helvetica" pitchFamily="-84" charset="0"/>
              </a:rPr>
              <a:t>St Lucia Campus</a:t>
            </a: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2539340" y="275544"/>
            <a:ext cx="2246416" cy="3742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mmet Bold" pitchFamily="50" charset="0"/>
                <a:ea typeface="ヒラギノ角ゴ ProN W6" pitchFamily="-84" charset="-128"/>
                <a:sym typeface="Sommet Bold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5"/>
          <p:cNvSpPr/>
          <p:nvPr/>
        </p:nvSpPr>
        <p:spPr>
          <a:xfrm>
            <a:off x="2551216" y="256697"/>
            <a:ext cx="2519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dirty="0" smtClean="0">
                <a:latin typeface="Helvetica" pitchFamily="-84" charset="0"/>
                <a:sym typeface="Helvetica" pitchFamily="-84" charset="0"/>
              </a:rPr>
              <a:t>City </a:t>
            </a:r>
            <a:r>
              <a:rPr lang="en-AU" altLang="en-US" dirty="0" err="1" smtClean="0">
                <a:latin typeface="Helvetica" pitchFamily="-84" charset="0"/>
                <a:sym typeface="Helvetica" pitchFamily="-84" charset="0"/>
              </a:rPr>
              <a:t>Center</a:t>
            </a:r>
            <a:r>
              <a:rPr lang="en-AU" altLang="en-US" dirty="0" smtClean="0">
                <a:latin typeface="Helvetica" pitchFamily="-84" charset="0"/>
                <a:sym typeface="Helvetica" pitchFamily="-84" charset="0"/>
              </a:rPr>
              <a:t> – 6.1 </a:t>
            </a:r>
            <a:r>
              <a:rPr lang="ru-RU" altLang="en-US" dirty="0" smtClean="0">
                <a:latin typeface="Helvetica" pitchFamily="-84" charset="0"/>
                <a:sym typeface="Helvetica" pitchFamily="-84" charset="0"/>
              </a:rPr>
              <a:t>км</a:t>
            </a:r>
            <a:endParaRPr lang="en-AU" altLang="en-US" dirty="0">
              <a:latin typeface="Helvetica" pitchFamily="-84" charset="0"/>
              <a:sym typeface="Helvetica" pitchFamily="-84" charset="0"/>
            </a:endParaRPr>
          </a:p>
        </p:txBody>
      </p:sp>
      <p:cxnSp>
        <p:nvCxnSpPr>
          <p:cNvPr id="16" name="Скругленная соединительная линия 15"/>
          <p:cNvCxnSpPr/>
          <p:nvPr/>
        </p:nvCxnSpPr>
        <p:spPr>
          <a:xfrm rot="16200000" flipV="1">
            <a:off x="3373275" y="713201"/>
            <a:ext cx="2955595" cy="293320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arrow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792" y="2262927"/>
            <a:ext cx="3516208" cy="234356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791" y="4607626"/>
            <a:ext cx="3516209" cy="225037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791" y="1"/>
            <a:ext cx="3516209" cy="23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59" y="317624"/>
            <a:ext cx="7023265" cy="79865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Macquarie University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6" y="1326868"/>
            <a:ext cx="6370122" cy="37913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Сидней,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Новый Южный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Уэльс;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ТОП-10 в Австралии, ТОП-30 университетов мира, младше 50 лет;</a:t>
            </a:r>
          </a:p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MBA - №1 в Австралии;</a:t>
            </a:r>
          </a:p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Ведущие специальности: геология, горное дело, образование и педагогические науки (ТОП-50);</a:t>
            </a:r>
          </a:p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подготовительной программы с дальнейшим переходом на первый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курс;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bg1">
                  <a:lumMod val="25000"/>
                </a:schemeClr>
              </a:buClr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9-12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дипломной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программы с дальнейшим переходом на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курс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0" descr="logo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24" y="562974"/>
            <a:ext cx="3194462" cy="9629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1" y="1733798"/>
            <a:ext cx="4822176" cy="4561348"/>
          </a:xfrm>
          <a:prstGeom prst="rect">
            <a:avLst/>
          </a:prstGeom>
        </p:spPr>
      </p:pic>
      <p:pic>
        <p:nvPicPr>
          <p:cNvPr id="16" name="Picture 30" descr="PPP_ISYMB_CLP_Information_Blue.png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PPP_ISYMB_CLP_Mail_Blue.png"/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PPP_ISYMB_CLP_Phone_Blu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21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14272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798"/>
          <a:stretch/>
        </p:blipFill>
        <p:spPr>
          <a:xfrm>
            <a:off x="0" y="0"/>
            <a:ext cx="6995886" cy="68741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18"/>
          <a:stretch/>
        </p:blipFill>
        <p:spPr>
          <a:xfrm>
            <a:off x="6981371" y="0"/>
            <a:ext cx="5210629" cy="68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31" y="258249"/>
            <a:ext cx="10515600" cy="7986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Спасибо за внимание</a:t>
            </a:r>
            <a:r>
              <a:rPr lang="en-US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!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60" descr="logo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8048" y="1279447"/>
            <a:ext cx="10945395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Участникам семинара в подарок: 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Индивидуальные (повторные) консультации лично в офисе, по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E-mail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телефону и скайпу;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Визовая поддержка;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Заверение документов для подачи заявки в вузы; 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Скидка на услуги;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Предварительная оценка приемной комиссии.</a:t>
            </a:r>
          </a:p>
        </p:txBody>
      </p:sp>
      <p:pic>
        <p:nvPicPr>
          <p:cNvPr id="13" name="Picture 30" descr="PPP_ISYMB_CLP_Information_Blue.png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PPP_ISYMB_CLP_Mail_Blue.png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 descr="PPP_ISYMB_CLP_Phone_Blu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27050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Бюро международных образовательных программ «Прямой разговор»</a:t>
            </a:r>
            <a:endParaRPr lang="ru-RU" sz="48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37538" y="2669784"/>
            <a:ext cx="5039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</a:rPr>
              <a:t> Без посредников и накруток;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7537" y="3045896"/>
            <a:ext cx="5039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</a:rPr>
              <a:t> По ценам учебных заведений;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37538" y="3433121"/>
            <a:ext cx="4516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000000"/>
                </a:solidFill>
              </a:rPr>
              <a:t> Индивидуальный подход;</a:t>
            </a:r>
            <a:endParaRPr lang="en-US" altLang="ru-RU" sz="24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37538" y="3850509"/>
            <a:ext cx="4873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</a:rPr>
              <a:t> Качественное обслуживание;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37537" y="4248846"/>
            <a:ext cx="432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</a:rPr>
              <a:t> Гибкая система скидок;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37538" y="4655121"/>
            <a:ext cx="7580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</a:rPr>
              <a:t> 95% довольных клиентов обращаются снова.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37538" y="1884221"/>
            <a:ext cx="5443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</a:rPr>
              <a:t> Работаем для Вас с 1990 года;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37538" y="2282559"/>
            <a:ext cx="8975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</a:rPr>
              <a:t> Полное сопровождение: зачисление, проживание, виза;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pic>
        <p:nvPicPr>
          <p:cNvPr id="22" name="Picture 60" descr="logo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1" name="Picture 30" descr="PPP_ISYMB_CLP_Information_Blue.png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PP_ISYMB_CLP_Mail_Blue.png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PPP_ISYMB_CLP_Phone_Blu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35635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08" y="258249"/>
            <a:ext cx="10515600" cy="7986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Услуги «под ключ»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95" y="1136862"/>
            <a:ext cx="11198431" cy="40189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750" b="1" dirty="0" err="1"/>
              <a:t>Pазработка</a:t>
            </a:r>
            <a:r>
              <a:rPr lang="ru-RU" sz="1750" b="1" dirty="0"/>
              <a:t> стратегии образования </a:t>
            </a:r>
            <a:r>
              <a:rPr lang="ru-RU" sz="1750" dirty="0"/>
              <a:t>на несколько лет от школы, языковых курсов до получения магистерской степени;</a:t>
            </a:r>
          </a:p>
          <a:p>
            <a:pPr>
              <a:defRPr/>
            </a:pPr>
            <a:r>
              <a:rPr lang="ru-RU" sz="1750" b="1" dirty="0"/>
              <a:t>Подбор учебного заведения и программы </a:t>
            </a:r>
            <a:r>
              <a:rPr lang="ru-RU" sz="1750" dirty="0"/>
              <a:t>с хорошей репутацией в соответствии с выбранной специальностью, финансовыми возможностями клиента, способностями к обучению, и в стране, которая будет предпочтительна;</a:t>
            </a:r>
          </a:p>
          <a:p>
            <a:pPr>
              <a:defRPr/>
            </a:pPr>
            <a:r>
              <a:rPr lang="ru-RU" sz="1750" b="1" dirty="0"/>
              <a:t>Осуществление процедуры зачисления в учебное заведение</a:t>
            </a:r>
            <a:r>
              <a:rPr lang="ru-RU" sz="1750" dirty="0"/>
              <a:t>;</a:t>
            </a:r>
          </a:p>
          <a:p>
            <a:pPr>
              <a:defRPr/>
            </a:pPr>
            <a:r>
              <a:rPr lang="ru-RU" sz="1750" b="1" dirty="0"/>
              <a:t>Оформление страховки, визы и подготовка клиента к интервью в посольстве</a:t>
            </a:r>
            <a:r>
              <a:rPr lang="ru-RU" sz="1750" dirty="0"/>
              <a:t>;</a:t>
            </a:r>
          </a:p>
          <a:p>
            <a:pPr>
              <a:defRPr/>
            </a:pPr>
            <a:r>
              <a:rPr lang="ru-RU" sz="1750" b="1" dirty="0"/>
              <a:t>Бронирование проживания, авиабилета, трансферов </a:t>
            </a:r>
            <a:r>
              <a:rPr lang="ru-RU" sz="1750" dirty="0"/>
              <a:t>к месту обучения и проживания;</a:t>
            </a:r>
          </a:p>
          <a:p>
            <a:pPr>
              <a:defRPr/>
            </a:pPr>
            <a:r>
              <a:rPr lang="ru-RU" sz="1750" b="1" dirty="0"/>
              <a:t>Решение вопросов связанных с опекунством для несовершеннолетних</a:t>
            </a:r>
            <a:r>
              <a:rPr lang="ru-RU" sz="1750" dirty="0"/>
              <a:t>;</a:t>
            </a:r>
          </a:p>
          <a:p>
            <a:pPr>
              <a:defRPr/>
            </a:pPr>
            <a:r>
              <a:rPr lang="ru-RU" sz="1750" b="1" dirty="0"/>
              <a:t>Кураторство</a:t>
            </a:r>
            <a:r>
              <a:rPr lang="ru-RU" sz="1750" dirty="0"/>
              <a:t> в течение периода нахождения клиента за рубежом и оказание содействия в случае необходимости;</a:t>
            </a:r>
          </a:p>
          <a:p>
            <a:pPr>
              <a:defRPr/>
            </a:pPr>
            <a:r>
              <a:rPr lang="ru-RU" sz="1750" b="1" dirty="0"/>
              <a:t>Проведение необходимых консультаций </a:t>
            </a:r>
            <a:r>
              <a:rPr lang="ru-RU" sz="1750" dirty="0"/>
              <a:t>перед отправкой клиента за рубеж;</a:t>
            </a:r>
          </a:p>
          <a:p>
            <a:pPr>
              <a:defRPr/>
            </a:pPr>
            <a:r>
              <a:rPr lang="ru-RU" sz="1750" b="1" dirty="0"/>
              <a:t>Помощь в переводе в другое учебное заведение</a:t>
            </a:r>
            <a:r>
              <a:rPr lang="ru-RU" sz="1750" dirty="0"/>
              <a:t> в случае необходимости.</a:t>
            </a:r>
          </a:p>
        </p:txBody>
      </p:sp>
      <p:pic>
        <p:nvPicPr>
          <p:cNvPr id="4" name="Picture 60" descr="logo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30" descr="PPP_ISYMB_CLP_Information_Blue.png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PPP_ISYMB_CLP_Mail_Blue.png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 descr="PPP_ISYMB_CLP_Phone_Blu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25839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41" y="258249"/>
            <a:ext cx="10515600" cy="7986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курсе событий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95" y="1136862"/>
            <a:ext cx="11198431" cy="40189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smtClean="0"/>
              <a:t>Мы проводим </a:t>
            </a:r>
            <a:r>
              <a:rPr lang="ru-RU" altLang="ru-RU" sz="2000" b="1" dirty="0" smtClean="0"/>
              <a:t>регулярные открытые семинары </a:t>
            </a:r>
            <a:r>
              <a:rPr lang="ru-RU" altLang="ru-RU" sz="2000" dirty="0" smtClean="0"/>
              <a:t>с участием представителей учебных заведений, посольства, студентов и их родителей (см. </a:t>
            </a:r>
            <a:r>
              <a:rPr lang="ru-RU" altLang="ru-RU" sz="2000" b="1" dirty="0" smtClean="0">
                <a:hlinkClick r:id="rId2"/>
              </a:rPr>
              <a:t>«Календарь событий»</a:t>
            </a:r>
            <a:r>
              <a:rPr lang="ru-RU" altLang="ru-RU" sz="2000" dirty="0" smtClean="0"/>
              <a:t>).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smtClean="0"/>
              <a:t>Вы всегда </a:t>
            </a:r>
            <a:r>
              <a:rPr lang="ru-RU" altLang="ru-RU" sz="2000" b="1" dirty="0" smtClean="0"/>
              <a:t>первыми узнаёте достоверную информацию </a:t>
            </a:r>
            <a:r>
              <a:rPr lang="ru-RU" altLang="ru-RU" sz="2000" dirty="0" smtClean="0"/>
              <a:t>об изменениях в рейтингах, вступительных требованиях, политике учебных заведений, визовом режиме и об успехах выпускников из </a:t>
            </a:r>
            <a:r>
              <a:rPr lang="ru-RU" altLang="ru-RU" sz="2000" b="1" dirty="0" smtClean="0">
                <a:hlinkClick r:id="rId3"/>
              </a:rPr>
              <a:t>отзывов студентов</a:t>
            </a:r>
            <a:r>
              <a:rPr lang="ru-RU" altLang="ru-RU" sz="2000" b="1" dirty="0" smtClean="0"/>
              <a:t>, </a:t>
            </a:r>
            <a:r>
              <a:rPr lang="ru-RU" altLang="ru-RU" sz="2000" b="1" dirty="0" smtClean="0">
                <a:hlinkClick r:id="rId4"/>
              </a:rPr>
              <a:t>публикаций</a:t>
            </a:r>
            <a:r>
              <a:rPr lang="ru-RU" altLang="ru-RU" sz="2000" b="1" dirty="0" smtClean="0"/>
              <a:t> и </a:t>
            </a:r>
            <a:r>
              <a:rPr lang="ru-RU" altLang="ru-RU" sz="2000" b="1" dirty="0" smtClean="0">
                <a:hlinkClick r:id="rId5"/>
              </a:rPr>
              <a:t>новостей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на нашем сайте и в социальных </a:t>
            </a:r>
            <a:r>
              <a:rPr lang="ru-RU" alt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сетях: </a:t>
            </a:r>
            <a:r>
              <a:rPr lang="en-US" altLang="ru-RU" sz="2000" b="1" u="sng" dirty="0" smtClean="0">
                <a:cs typeface="Times New Roman" panose="02020603050405020304" pitchFamily="18" charset="0"/>
                <a:hlinkClick r:id="rId6"/>
              </a:rPr>
              <a:t>Facebook</a:t>
            </a:r>
            <a:r>
              <a:rPr lang="en-US" altLang="ru-RU" sz="2000" b="1" dirty="0" smtClean="0">
                <a:cs typeface="Times New Roman" panose="02020603050405020304" pitchFamily="18" charset="0"/>
              </a:rPr>
              <a:t> | </a:t>
            </a:r>
            <a:r>
              <a:rPr lang="en-US" altLang="ru-RU" sz="2000" b="1" u="sng" dirty="0" err="1" smtClean="0">
                <a:cs typeface="Times New Roman" panose="02020603050405020304" pitchFamily="18" charset="0"/>
                <a:hlinkClick r:id="rId7"/>
              </a:rPr>
              <a:t>Vkontakte</a:t>
            </a:r>
            <a:r>
              <a:rPr lang="en-US" altLang="ru-RU" sz="2000" b="1" dirty="0" smtClean="0">
                <a:cs typeface="Times New Roman" panose="02020603050405020304" pitchFamily="18" charset="0"/>
              </a:rPr>
              <a:t> | </a:t>
            </a:r>
            <a:r>
              <a:rPr lang="en-US" altLang="ru-RU" sz="2000" b="1" u="sng" dirty="0" err="1" smtClean="0">
                <a:cs typeface="Times New Roman" panose="02020603050405020304" pitchFamily="18" charset="0"/>
                <a:hlinkClick r:id="rId8"/>
              </a:rPr>
              <a:t>Youtube</a:t>
            </a:r>
            <a:r>
              <a:rPr lang="en-US" altLang="ru-RU" sz="2000" b="1" dirty="0" smtClean="0">
                <a:cs typeface="Times New Roman" panose="02020603050405020304" pitchFamily="18" charset="0"/>
              </a:rPr>
              <a:t> | </a:t>
            </a:r>
            <a:r>
              <a:rPr lang="ru-RU" altLang="ru-RU" sz="2000" b="1" u="sng" dirty="0" err="1" smtClean="0">
                <a:cs typeface="Times New Roman" panose="02020603050405020304" pitchFamily="18" charset="0"/>
                <a:hlinkClick r:id="rId9"/>
              </a:rPr>
              <a:t>Инстаграм</a:t>
            </a:r>
            <a:r>
              <a:rPr lang="ru-RU" altLang="ru-RU" sz="2000" dirty="0" smtClean="0"/>
              <a:t>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dirty="0" smtClean="0"/>
              <a:t>И напоследок, мы всегда радуем наших клиентов эксклюзивными предложениями, гибкими </a:t>
            </a:r>
            <a:r>
              <a:rPr lang="ru-RU" altLang="ru-RU" sz="2000" b="1" dirty="0" smtClean="0"/>
              <a:t>скидками и приятными бонусами</a:t>
            </a:r>
            <a:r>
              <a:rPr lang="en-US" altLang="ru-RU" sz="2000" dirty="0" smtClean="0"/>
              <a:t> (</a:t>
            </a:r>
            <a:r>
              <a:rPr lang="ru-RU" altLang="ru-RU" sz="2000" dirty="0" smtClean="0"/>
              <a:t>см. </a:t>
            </a:r>
            <a:r>
              <a:rPr lang="ru-RU" altLang="ru-RU" sz="2000" b="1" dirty="0" smtClean="0">
                <a:hlinkClick r:id="rId10"/>
              </a:rPr>
              <a:t>«Акции»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. </a:t>
            </a:r>
            <a:endParaRPr lang="ru-RU" altLang="ru-RU" sz="2000" dirty="0"/>
          </a:p>
        </p:txBody>
      </p:sp>
      <p:pic>
        <p:nvPicPr>
          <p:cNvPr id="4" name="Picture 60" descr="logo.png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30" descr="PPP_ISYMB_CLP_Information_Blue.png"/>
          <p:cNvPicPr>
            <a:picLocks noChangeAspect="1"/>
          </p:cNvPicPr>
          <p:nvPr/>
        </p:nvPicPr>
        <p:blipFill>
          <a:blip r:embed="rId1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PPP_ISYMB_CLP_Mail_Blue.png"/>
          <p:cNvPicPr>
            <a:picLocks noChangeAspect="1"/>
          </p:cNvPicPr>
          <p:nvPr/>
        </p:nvPicPr>
        <p:blipFill>
          <a:blip r:embed="rId1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 descr="PPP_ISYMB_CLP_Phone_Blue.png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5738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logo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92531" y="260852"/>
            <a:ext cx="9711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300" dirty="0">
                <a:solidFill>
                  <a:srgbClr val="202020"/>
                </a:solidFill>
                <a:latin typeface="helvetica" panose="020B0604020202020204" pitchFamily="34" charset="0"/>
              </a:rPr>
              <a:t>Читайте нас в социальных сетях:</a:t>
            </a:r>
            <a:r>
              <a:rPr lang="ru-RU" sz="3600" dirty="0">
                <a:solidFill>
                  <a:srgbClr val="000000"/>
                </a:solidFill>
              </a:rPr>
              <a:t/>
            </a:r>
            <a:br>
              <a:rPr lang="ru-RU" sz="3600" dirty="0">
                <a:solidFill>
                  <a:srgbClr val="000000"/>
                </a:solidFill>
              </a:rPr>
            </a:br>
            <a:r>
              <a:rPr lang="ru-RU" sz="3600" spc="80" dirty="0" err="1">
                <a:solidFill>
                  <a:srgbClr val="0000FF"/>
                </a:solidFill>
                <a:latin typeface="Helvetica" panose="020B0604020202020204" pitchFamily="34" charset="0"/>
                <a:hlinkClick r:id="rId4"/>
              </a:rPr>
              <a:t>Facebook</a:t>
            </a:r>
            <a:r>
              <a:rPr lang="ru-RU" sz="3600" spc="80" dirty="0">
                <a:solidFill>
                  <a:srgbClr val="202020"/>
                </a:solidFill>
                <a:latin typeface="helvetica" panose="020B0604020202020204" pitchFamily="34" charset="0"/>
              </a:rPr>
              <a:t> | </a:t>
            </a:r>
            <a:r>
              <a:rPr lang="ru-RU" sz="3600" spc="80" dirty="0" err="1">
                <a:solidFill>
                  <a:srgbClr val="2BAADF"/>
                </a:solidFill>
                <a:latin typeface="Helvetica" panose="020B0604020202020204" pitchFamily="34" charset="0"/>
                <a:hlinkClick r:id="rId5"/>
              </a:rPr>
              <a:t>Vkontakte</a:t>
            </a:r>
            <a:r>
              <a:rPr lang="ru-RU" sz="3600" spc="80" dirty="0">
                <a:solidFill>
                  <a:srgbClr val="202020"/>
                </a:solidFill>
                <a:latin typeface="helvetica" panose="020B0604020202020204" pitchFamily="34" charset="0"/>
              </a:rPr>
              <a:t> | </a:t>
            </a:r>
            <a:r>
              <a:rPr lang="ru-RU" sz="3600" spc="80" dirty="0" err="1">
                <a:solidFill>
                  <a:srgbClr val="2BAADF"/>
                </a:solidFill>
                <a:latin typeface="Helvetica" panose="020B0604020202020204" pitchFamily="34" charset="0"/>
                <a:hlinkClick r:id="rId6"/>
              </a:rPr>
              <a:t>Youtube</a:t>
            </a:r>
            <a:r>
              <a:rPr lang="ru-RU" sz="3600" spc="80" dirty="0">
                <a:solidFill>
                  <a:srgbClr val="202020"/>
                </a:solidFill>
                <a:latin typeface="helvetica" panose="020B0604020202020204" pitchFamily="34" charset="0"/>
              </a:rPr>
              <a:t> | </a:t>
            </a:r>
            <a:r>
              <a:rPr lang="en-US" sz="3600" spc="80" dirty="0" smtClean="0">
                <a:solidFill>
                  <a:srgbClr val="2BAADF"/>
                </a:solidFill>
                <a:latin typeface="Helvetica" panose="020B0604020202020204" pitchFamily="34" charset="0"/>
                <a:hlinkClick r:id="rId7"/>
              </a:rPr>
              <a:t>Instagram</a:t>
            </a:r>
            <a:endParaRPr lang="ru-RU" sz="3600" spc="8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269" y="2111729"/>
            <a:ext cx="1048591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</a:rPr>
              <a:t>Coming soon…!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spc="600" dirty="0">
                <a:solidFill>
                  <a:srgbClr val="003399"/>
                </a:solidFill>
              </a:rPr>
              <a:t>Конкурс в социальных сетях!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pc="600" dirty="0">
                <a:solidFill>
                  <a:srgbClr val="003399"/>
                </a:solidFill>
              </a:rPr>
              <a:t> </a:t>
            </a:r>
            <a:endParaRPr lang="ru-RU" sz="3200" b="1" spc="600" dirty="0">
              <a:solidFill>
                <a:srgbClr val="00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300" dirty="0" smtClean="0">
                <a:solidFill>
                  <a:srgbClr val="003399"/>
                </a:solidFill>
              </a:rPr>
              <a:t>ГЛАВНЫЙ ПРИЗ – ПОЕЗДКА В АМЕРИКУ!</a:t>
            </a:r>
            <a:endParaRPr lang="ru-RU" sz="4000" b="1" spc="300" dirty="0">
              <a:solidFill>
                <a:srgbClr val="003399"/>
              </a:solidFill>
            </a:endParaRPr>
          </a:p>
        </p:txBody>
      </p:sp>
      <p:pic>
        <p:nvPicPr>
          <p:cNvPr id="13" name="Picture 30" descr="PPP_ISYMB_CLP_Information_Blue.png"/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 descr="PPP_ISYMB_CLP_Mail_Blue.png"/>
          <p:cNvPicPr>
            <a:picLocks noChangeAspect="1"/>
          </p:cNvPicPr>
          <p:nvPr/>
        </p:nvPicPr>
        <p:blipFill>
          <a:blip r:embed="rId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 descr="PPP_ISYMB_CLP_Phone_Blue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40320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935" y="317624"/>
            <a:ext cx="10515600" cy="7986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семинаре принимали участие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89361"/>
            <a:ext cx="11155879" cy="4195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Елена</a:t>
            </a:r>
            <a:r>
              <a:rPr lang="en-US" sz="1800" b="1" dirty="0" smtClean="0"/>
              <a:t> </a:t>
            </a:r>
            <a:r>
              <a:rPr lang="ru-RU" sz="1800" b="1" dirty="0" smtClean="0"/>
              <a:t>Сурина</a:t>
            </a:r>
            <a:r>
              <a:rPr lang="ru-RU" sz="1800" dirty="0" smtClean="0"/>
              <a:t>, Исполнительный Директор Бюро Международных образовательных программ «</a:t>
            </a:r>
            <a:r>
              <a:rPr lang="ru-RU" sz="1800" dirty="0"/>
              <a:t>Прямой разговор</a:t>
            </a:r>
            <a:r>
              <a:rPr lang="ru-RU" sz="1800" dirty="0" smtClean="0"/>
              <a:t>»;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Наталия Коновалова</a:t>
            </a:r>
            <a:r>
              <a:rPr lang="ru-RU" sz="1800" dirty="0" smtClean="0"/>
              <a:t>, Управляющий отдела коммерческого развития Торгового представительства </a:t>
            </a:r>
            <a:r>
              <a:rPr lang="ru-RU" sz="1800" dirty="0"/>
              <a:t>посольства Австралии в </a:t>
            </a:r>
            <a:r>
              <a:rPr lang="ru-RU" sz="1800" dirty="0" smtClean="0"/>
              <a:t>России;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Игорь Ткачёв</a:t>
            </a:r>
            <a:r>
              <a:rPr lang="ru-RU" sz="1800" dirty="0" smtClean="0"/>
              <a:t>, отец </a:t>
            </a:r>
            <a:r>
              <a:rPr lang="ru-RU" sz="1800" dirty="0"/>
              <a:t>студента на данный момент обучающегося в </a:t>
            </a:r>
            <a:r>
              <a:rPr lang="en-US" sz="1800" dirty="0"/>
              <a:t>Macquarie </a:t>
            </a:r>
            <a:r>
              <a:rPr lang="en-US" sz="1800" dirty="0" smtClean="0"/>
              <a:t>University</a:t>
            </a:r>
            <a:r>
              <a:rPr lang="ru-RU" sz="1800" dirty="0" smtClean="0"/>
              <a:t>;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Кристина</a:t>
            </a:r>
            <a:r>
              <a:rPr lang="en-US" sz="1800" b="1" dirty="0" smtClean="0"/>
              <a:t> </a:t>
            </a:r>
            <a:r>
              <a:rPr lang="ru-RU" sz="1800" b="1" dirty="0" smtClean="0"/>
              <a:t>Алексеева</a:t>
            </a:r>
            <a:r>
              <a:rPr lang="ru-RU" sz="1800" dirty="0" smtClean="0"/>
              <a:t>, </a:t>
            </a:r>
            <a:r>
              <a:rPr lang="ru-RU" sz="1800" dirty="0"/>
              <a:t>Заместитель директора по работе с клиентами Бюро Международных образовательных программ </a:t>
            </a:r>
            <a:r>
              <a:rPr lang="ru-RU" sz="1800" dirty="0" smtClean="0"/>
              <a:t> «</a:t>
            </a:r>
            <a:r>
              <a:rPr lang="ru-RU" sz="1800" dirty="0"/>
              <a:t>Прямой разговор</a:t>
            </a:r>
            <a:r>
              <a:rPr lang="ru-RU" sz="1800" dirty="0" smtClean="0"/>
              <a:t>» с презентацией об университетах </a:t>
            </a:r>
            <a:r>
              <a:rPr lang="en-US" sz="1800" dirty="0" smtClean="0"/>
              <a:t>University of New South Wales (UNSW), University of Queensland</a:t>
            </a:r>
            <a:r>
              <a:rPr lang="ru-RU" sz="1800" dirty="0" smtClean="0"/>
              <a:t> и</a:t>
            </a:r>
            <a:r>
              <a:rPr lang="en-US" sz="1800" dirty="0" smtClean="0"/>
              <a:t> Macquarie University</a:t>
            </a:r>
            <a:r>
              <a:rPr lang="ru-RU" sz="1800" dirty="0" smtClean="0"/>
              <a:t>;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Джим Зубик </a:t>
            </a:r>
            <a:r>
              <a:rPr lang="ru-RU" sz="1800" dirty="0" smtClean="0"/>
              <a:t>(</a:t>
            </a:r>
            <a:r>
              <a:rPr lang="en-US" sz="1800" dirty="0" smtClean="0"/>
              <a:t>Jim </a:t>
            </a:r>
            <a:r>
              <a:rPr lang="en-US" sz="1800" dirty="0" err="1" smtClean="0"/>
              <a:t>Zubic</a:t>
            </a:r>
            <a:r>
              <a:rPr lang="ru-RU" sz="1800" dirty="0" smtClean="0"/>
              <a:t>)</a:t>
            </a:r>
            <a:r>
              <a:rPr lang="en-US" sz="1800" dirty="0" smtClean="0"/>
              <a:t>, </a:t>
            </a:r>
            <a:r>
              <a:rPr lang="ru-RU" sz="1800" dirty="0" smtClean="0"/>
              <a:t>Директор по стратегии, политике и проектам по работе с иностранными студентами с презентацией </a:t>
            </a:r>
            <a:r>
              <a:rPr lang="en-US" sz="1800" dirty="0" smtClean="0"/>
              <a:t>Monash University</a:t>
            </a:r>
            <a:r>
              <a:rPr lang="ru-RU" sz="1800" dirty="0" smtClean="0"/>
              <a:t>; 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Екатерина </a:t>
            </a:r>
            <a:r>
              <a:rPr lang="ru-RU" sz="1800" b="1" dirty="0" err="1" smtClean="0"/>
              <a:t>Марчишина</a:t>
            </a:r>
            <a:r>
              <a:rPr lang="ru-RU" sz="1800" dirty="0" smtClean="0"/>
              <a:t>, выпускница </a:t>
            </a:r>
            <a:r>
              <a:rPr lang="en-US" sz="1800" dirty="0"/>
              <a:t>Monash </a:t>
            </a:r>
            <a:r>
              <a:rPr lang="en-US" sz="1800" dirty="0" smtClean="0"/>
              <a:t>University</a:t>
            </a:r>
            <a:r>
              <a:rPr lang="ru-RU" sz="1800" dirty="0" smtClean="0"/>
              <a:t>; 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/>
              <a:t>Изабель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Бристоу</a:t>
            </a:r>
            <a:r>
              <a:rPr lang="ru-RU" sz="1800" b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Isabelle</a:t>
            </a:r>
            <a:r>
              <a:rPr lang="ru-RU" sz="1800" dirty="0" smtClean="0"/>
              <a:t> </a:t>
            </a:r>
            <a:r>
              <a:rPr lang="ru-RU" sz="1800" dirty="0" err="1" smtClean="0"/>
              <a:t>Bristow</a:t>
            </a:r>
            <a:r>
              <a:rPr lang="ru-RU" sz="1800" dirty="0" smtClean="0"/>
              <a:t>)</a:t>
            </a:r>
            <a:r>
              <a:rPr lang="en-US" sz="1800" dirty="0" smtClean="0"/>
              <a:t>, </a:t>
            </a:r>
            <a:r>
              <a:rPr lang="ru-RU" sz="1800" dirty="0" smtClean="0"/>
              <a:t>Региональный директор по России, Восточной Европе и Центральная Азия, </a:t>
            </a:r>
            <a:r>
              <a:rPr lang="en-US" sz="1800" dirty="0" smtClean="0"/>
              <a:t>Study Group</a:t>
            </a:r>
            <a:r>
              <a:rPr lang="ru-RU" sz="1800" dirty="0" smtClean="0"/>
              <a:t>;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Юлия Дудник</a:t>
            </a:r>
            <a:r>
              <a:rPr lang="en-US" sz="1800" dirty="0" smtClean="0"/>
              <a:t>, </a:t>
            </a:r>
            <a:r>
              <a:rPr lang="ru-RU" sz="1800" dirty="0" smtClean="0"/>
              <a:t>Менеджер по работе со студентами</a:t>
            </a:r>
            <a:r>
              <a:rPr lang="en-US" sz="1800" dirty="0" smtClean="0"/>
              <a:t>, Study Group, Russia</a:t>
            </a:r>
            <a:r>
              <a:rPr lang="ru-RU" sz="1800" dirty="0" smtClean="0"/>
              <a:t> с презентацией </a:t>
            </a:r>
            <a:r>
              <a:rPr lang="en-US" sz="1800" dirty="0"/>
              <a:t>University of Sydney, University of Western Australia</a:t>
            </a:r>
            <a:r>
              <a:rPr lang="ru-RU" sz="1800" dirty="0"/>
              <a:t> и </a:t>
            </a:r>
            <a:r>
              <a:rPr lang="en-US" sz="1800" dirty="0"/>
              <a:t>Australian National </a:t>
            </a:r>
            <a:r>
              <a:rPr lang="en-US" sz="1800" dirty="0" smtClean="0"/>
              <a:t>University</a:t>
            </a:r>
            <a:r>
              <a:rPr lang="ru-RU" sz="1800" dirty="0" smtClean="0"/>
              <a:t>.</a:t>
            </a:r>
            <a:r>
              <a:rPr lang="en-US" sz="1800" dirty="0" smtClean="0"/>
              <a:t>  </a:t>
            </a:r>
            <a:endParaRPr lang="ru-RU" sz="1800" dirty="0"/>
          </a:p>
        </p:txBody>
      </p:sp>
      <p:pic>
        <p:nvPicPr>
          <p:cNvPr id="4" name="Picture 60" descr="logo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30" descr="PPP_ISYMB_CLP_Information_Blue.png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PPP_ISYMB_CLP_Mail_Blue.png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 descr="PPP_ISYMB_CLP_Phone_Blu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8682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189" y="317624"/>
            <a:ext cx="5277592" cy="7986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Австралия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4991"/>
            <a:ext cx="10515600" cy="3850779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25000"/>
                </a:schemeClr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университетов в топ-100 мира;</a:t>
            </a: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400 000 иностранных студентов в год;</a:t>
            </a: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 мирового значения;</a:t>
            </a: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экономика;</a:t>
            </a: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Экзотическая страна;</a:t>
            </a: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Дружелюбные и приветливые люди;</a:t>
            </a: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Многонациональная среда;</a:t>
            </a: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удовлетворяют разным финансовым возможностям и предпочтениям;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Динамичная жизнь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множество спортивных, развлекательных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 мероприятий.</a:t>
            </a:r>
          </a:p>
        </p:txBody>
      </p:sp>
      <p:pic>
        <p:nvPicPr>
          <p:cNvPr id="4" name="Picture 60" descr="logo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hlinkClick r:id="rId5"/>
          </p:cNvPr>
          <p:cNvSpPr txBox="1"/>
          <p:nvPr/>
        </p:nvSpPr>
        <p:spPr>
          <a:xfrm>
            <a:off x="7409986" y="469345"/>
            <a:ext cx="3516032" cy="4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chemeClr val="tx1"/>
              </a:buClr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buClr>
                <a:schemeClr val="tx1"/>
              </a:buClr>
              <a:defRPr sz="3200"/>
            </a:lvl2pPr>
            <a:lvl3pPr eaLnBrk="1" hangingPunct="1">
              <a:buClr>
                <a:schemeClr val="tx1"/>
              </a:buClr>
              <a:defRPr sz="3200"/>
            </a:lvl3pPr>
            <a:lvl4pPr eaLnBrk="1" hangingPunct="1">
              <a:buClr>
                <a:schemeClr val="tx1"/>
              </a:buClr>
              <a:defRPr sz="3200"/>
            </a:lvl4pPr>
            <a:lvl5pPr eaLnBrk="1" hangingPunct="1">
              <a:buClr>
                <a:schemeClr val="tx1"/>
              </a:buClr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9pPr>
          </a:lstStyle>
          <a:p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hlinkClick r:id="rId6"/>
              </a:rPr>
              <a:t>СМОТРЕТЬ ВИДЕО</a:t>
            </a:r>
            <a:endParaRPr lang="ru-RU" sz="20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764" y="1310686"/>
            <a:ext cx="5460979" cy="2635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30" descr="PPP_ISYMB_CLP_Information_Blue.png"/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1" descr="PPP_ISYMB_CLP_Mail_Blue.png"/>
          <p:cNvPicPr>
            <a:picLocks noChangeAspect="1"/>
          </p:cNvPicPr>
          <p:nvPr/>
        </p:nvPicPr>
        <p:blipFill>
          <a:blip r:embed="rId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2" descr="PPP_ISYMB_CLP_Phone_Blue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33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38723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85" y="317624"/>
            <a:ext cx="5277592" cy="7986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Высшее образование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4991"/>
            <a:ext cx="5194465" cy="3850779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25000"/>
                </a:schemeClr>
              </a:buClr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Магистратура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Колледжи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Университеты</a:t>
            </a: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 английского языка</a:t>
            </a: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Академические требования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25000"/>
                </a:schemeClr>
              </a:buClr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 для поступления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0" descr="logo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764" y="1430975"/>
            <a:ext cx="4903333" cy="326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0" descr="PPP_ISYMB_CLP_Information_Blue.png"/>
          <p:cNvPicPr>
            <a:picLocks noChangeAspect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 descr="PPP_ISYMB_CLP_Mail_Blue.png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 descr="PPP_ISYMB_CLP_Phone_Blue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4737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85" y="270124"/>
            <a:ext cx="9172698" cy="7986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Процесс оформления и документы</a:t>
            </a:r>
            <a:endParaRPr lang="ru-RU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60" descr="logo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29527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052"/>
            <a:ext cx="12192000" cy="385948"/>
          </a:xfrm>
          <a:prstGeom prst="rect">
            <a:avLst/>
          </a:prstGeom>
          <a:solidFill>
            <a:srgbClr val="00A64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 bwMode="auto">
          <a:xfrm>
            <a:off x="903847" y="1180771"/>
            <a:ext cx="6090718" cy="26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на программу: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Подача заявки;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Оплата административных сборов;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Перевод аттестата/диплома с вкладышем;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теста </a:t>
            </a:r>
            <a:r>
              <a:rPr lang="en-US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IELTS/TOEFL</a:t>
            </a: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  <a:r>
              <a:rPr lang="en-US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/CV</a:t>
            </a: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Рекомендательные письма;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Мотивационное письмо;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из банка. </a:t>
            </a:r>
            <a:endParaRPr lang="en-US" alt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800" y="2522176"/>
            <a:ext cx="5574645" cy="3331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848951" y="3395224"/>
            <a:ext cx="5326391" cy="20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AutoNum type="arabicPeriod" startAt="2"/>
            </a:pPr>
            <a:r>
              <a:rPr lang="ru-RU" altLang="ru-RU" sz="1400" dirty="0"/>
              <a:t>Оформление на визу:</a:t>
            </a:r>
          </a:p>
          <a:p>
            <a:pPr lvl="1">
              <a:lnSpc>
                <a:spcPct val="90000"/>
              </a:lnSpc>
            </a:pPr>
            <a:r>
              <a:rPr lang="ru-RU" altLang="ru-RU" sz="1400" dirty="0"/>
              <a:t>Заполнение опросника;</a:t>
            </a:r>
          </a:p>
          <a:p>
            <a:pPr lvl="1">
              <a:lnSpc>
                <a:spcPct val="90000"/>
              </a:lnSpc>
            </a:pPr>
            <a:r>
              <a:rPr lang="ru-RU" altLang="ru-RU" sz="1400" dirty="0"/>
              <a:t>Сбор необходимых документов; </a:t>
            </a:r>
          </a:p>
          <a:p>
            <a:pPr lvl="1">
              <a:lnSpc>
                <a:spcPct val="90000"/>
              </a:lnSpc>
            </a:pPr>
            <a:r>
              <a:rPr lang="ru-RU" altLang="ru-RU" sz="1400" dirty="0"/>
              <a:t>Оплата визового сбора;</a:t>
            </a:r>
          </a:p>
          <a:p>
            <a:pPr lvl="1">
              <a:lnSpc>
                <a:spcPct val="90000"/>
              </a:lnSpc>
            </a:pPr>
            <a:r>
              <a:rPr lang="ru-RU" altLang="ru-RU" sz="1400" dirty="0"/>
              <a:t>Запись на собеседование;</a:t>
            </a:r>
          </a:p>
          <a:p>
            <a:pPr lvl="1">
              <a:lnSpc>
                <a:spcPct val="90000"/>
              </a:lnSpc>
            </a:pPr>
            <a:r>
              <a:rPr lang="ru-RU" altLang="ru-RU" sz="1400" dirty="0"/>
              <a:t>Подготовка к собеседованию</a:t>
            </a:r>
          </a:p>
          <a:p>
            <a:pPr lvl="1">
              <a:lnSpc>
                <a:spcPct val="90000"/>
              </a:lnSpc>
            </a:pPr>
            <a:r>
              <a:rPr lang="ru-RU" altLang="ru-RU" sz="1400" dirty="0"/>
              <a:t>Прохождение собеседования. </a:t>
            </a:r>
            <a:endParaRPr lang="en-US" altLang="ru-RU" sz="1400" dirty="0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 bwMode="auto">
          <a:xfrm>
            <a:off x="6381007" y="1198986"/>
            <a:ext cx="4358233" cy="117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AutoNum type="arabicPeriod" startAt="3"/>
            </a:pPr>
            <a:r>
              <a:rPr lang="ru-RU" altLang="ru-RU" sz="1400" dirty="0"/>
              <a:t>Оформление размещения/проживания:</a:t>
            </a:r>
          </a:p>
          <a:p>
            <a:pPr lvl="1">
              <a:lnSpc>
                <a:spcPct val="90000"/>
              </a:lnSpc>
            </a:pPr>
            <a:r>
              <a:rPr lang="ru-RU" altLang="ru-RU" sz="1400" dirty="0"/>
              <a:t>Подача заявки;</a:t>
            </a:r>
          </a:p>
          <a:p>
            <a:pPr lvl="1">
              <a:lnSpc>
                <a:spcPct val="90000"/>
              </a:lnSpc>
            </a:pPr>
            <a:r>
              <a:rPr lang="ru-RU" altLang="ru-RU" sz="1400" dirty="0"/>
              <a:t>Оплата регистрационного сбора/депозита; </a:t>
            </a:r>
          </a:p>
          <a:p>
            <a:pPr lvl="1">
              <a:lnSpc>
                <a:spcPct val="90000"/>
              </a:lnSpc>
            </a:pPr>
            <a:r>
              <a:rPr lang="ru-RU" altLang="ru-RU" sz="1400" dirty="0"/>
              <a:t>Оформление трансфера от аэропорта. </a:t>
            </a:r>
            <a:endParaRPr lang="en-US" altLang="ru-RU" sz="1400" dirty="0"/>
          </a:p>
        </p:txBody>
      </p:sp>
      <p:pic>
        <p:nvPicPr>
          <p:cNvPr id="16" name="Picture 30" descr="PPP_ISYMB_CLP_Information_Blue.png"/>
          <p:cNvPicPr>
            <a:picLocks noChangeAspect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573" y="6514628"/>
            <a:ext cx="365530" cy="3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PPP_ISYMB_CLP_Mail_Blue.png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874" y="6519666"/>
            <a:ext cx="375146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PPP_ISYMB_CLP_Phone_Blue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189" y="6516090"/>
            <a:ext cx="401176" cy="3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547154" y="6485455"/>
            <a:ext cx="177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+7 495 995 95 14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7638921" y="6492340"/>
            <a:ext cx="2431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seminar@directtalk.ru</a:t>
            </a:r>
          </a:p>
        </p:txBody>
      </p: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0257997" y="6478011"/>
            <a:ext cx="19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www.directtalk.ru</a:t>
            </a:r>
            <a:endParaRPr lang="en-US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52310" y="6472052"/>
            <a:ext cx="519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Селезнёвская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д.11А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2,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511 </a:t>
            </a:r>
          </a:p>
        </p:txBody>
      </p:sp>
    </p:spTree>
    <p:extLst>
      <p:ext uri="{BB962C8B-B14F-4D97-AF65-F5344CB8AC3E}">
        <p14:creationId xmlns:p14="http://schemas.microsoft.com/office/powerpoint/2010/main" val="41959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3829</Words>
  <Application>Microsoft Office PowerPoint</Application>
  <PresentationFormat>Широкоэкранный</PresentationFormat>
  <Paragraphs>302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MS PGothic</vt:lpstr>
      <vt:lpstr>MS PGothic</vt:lpstr>
      <vt:lpstr>Arial</vt:lpstr>
      <vt:lpstr>Baskerville Old Face</vt:lpstr>
      <vt:lpstr>Calibri</vt:lpstr>
      <vt:lpstr>Calibri Light</vt:lpstr>
      <vt:lpstr>Cambria Math</vt:lpstr>
      <vt:lpstr>Helvetica</vt:lpstr>
      <vt:lpstr>Helvetica</vt:lpstr>
      <vt:lpstr>Sommet Bold</vt:lpstr>
      <vt:lpstr>Times New Roman</vt:lpstr>
      <vt:lpstr>Wingdings</vt:lpstr>
      <vt:lpstr>ヒラギノ角ゴ ProN W6</vt:lpstr>
      <vt:lpstr>Тема Office</vt:lpstr>
      <vt:lpstr>Поступаем в австралийскую «Лигу плюща»</vt:lpstr>
      <vt:lpstr>Бюро международных образовательных программ «Прямой разговор»</vt:lpstr>
      <vt:lpstr>Услуги «под ключ»</vt:lpstr>
      <vt:lpstr>В курсе событий</vt:lpstr>
      <vt:lpstr>Презентация PowerPoint</vt:lpstr>
      <vt:lpstr>В семинаре принимали участие</vt:lpstr>
      <vt:lpstr>Австралия</vt:lpstr>
      <vt:lpstr>Высшее образование</vt:lpstr>
      <vt:lpstr>Процесс оформления и документы</vt:lpstr>
      <vt:lpstr>Студенческие визы</vt:lpstr>
      <vt:lpstr>University of New South Wales</vt:lpstr>
      <vt:lpstr>Презентация PowerPoint</vt:lpstr>
      <vt:lpstr>University of Queensland</vt:lpstr>
      <vt:lpstr>Презентация PowerPoint</vt:lpstr>
      <vt:lpstr>Macquarie University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Поступаем в австралийскую «Лигу плюща»</dc:title>
  <dc:creator>Великобритания</dc:creator>
  <cp:lastModifiedBy>Константин</cp:lastModifiedBy>
  <cp:revision>87</cp:revision>
  <cp:lastPrinted>2015-10-27T14:26:33Z</cp:lastPrinted>
  <dcterms:created xsi:type="dcterms:W3CDTF">2015-10-27T10:39:46Z</dcterms:created>
  <dcterms:modified xsi:type="dcterms:W3CDTF">2015-10-30T19:57:17Z</dcterms:modified>
</cp:coreProperties>
</file>