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2" r:id="rId3"/>
    <p:sldId id="281" r:id="rId4"/>
    <p:sldId id="260" r:id="rId5"/>
    <p:sldId id="287" r:id="rId6"/>
    <p:sldId id="288" r:id="rId7"/>
    <p:sldId id="262" r:id="rId8"/>
    <p:sldId id="261" r:id="rId9"/>
    <p:sldId id="277" r:id="rId10"/>
    <p:sldId id="278" r:id="rId11"/>
    <p:sldId id="283" r:id="rId12"/>
    <p:sldId id="265" r:id="rId13"/>
    <p:sldId id="267" r:id="rId14"/>
    <p:sldId id="268" r:id="rId15"/>
    <p:sldId id="272" r:id="rId16"/>
    <p:sldId id="284" r:id="rId17"/>
    <p:sldId id="285" r:id="rId18"/>
    <p:sldId id="289" r:id="rId19"/>
    <p:sldId id="279" r:id="rId20"/>
    <p:sldId id="269" r:id="rId21"/>
    <p:sldId id="270" r:id="rId22"/>
    <p:sldId id="271" r:id="rId23"/>
    <p:sldId id="275" r:id="rId24"/>
  </p:sldIdLst>
  <p:sldSz cx="9144000" cy="5143500" type="screen16x9"/>
  <p:notesSz cx="7053263" cy="93091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A5"/>
    <a:srgbClr val="F8AD3A"/>
    <a:srgbClr val="74B6D8"/>
    <a:srgbClr val="74B6D7"/>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0943" autoAdjust="0"/>
  </p:normalViewPr>
  <p:slideViewPr>
    <p:cSldViewPr>
      <p:cViewPr varScale="1">
        <p:scale>
          <a:sx n="157" d="100"/>
          <a:sy n="157" d="100"/>
        </p:scale>
        <p:origin x="150" y="43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3494" tIns="46747" rIns="93494" bIns="4674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94614" y="0"/>
            <a:ext cx="3057053" cy="465773"/>
          </a:xfrm>
          <a:prstGeom prst="rect">
            <a:avLst/>
          </a:prstGeom>
        </p:spPr>
        <p:txBody>
          <a:bodyPr vert="horz" wrap="square" lIns="93494" tIns="46747" rIns="93494" bIns="46747" numCol="1" anchor="t" anchorCtr="0" compatLnSpc="1">
            <a:prstTxWarp prst="textNoShape">
              <a:avLst/>
            </a:prstTxWarp>
          </a:bodyPr>
          <a:lstStyle>
            <a:lvl1pPr algn="r">
              <a:defRPr sz="1200" smtClean="0">
                <a:latin typeface="Calibri" charset="0"/>
                <a:cs typeface="Arial" charset="0"/>
              </a:defRPr>
            </a:lvl1pPr>
          </a:lstStyle>
          <a:p>
            <a:pPr>
              <a:defRPr/>
            </a:pPr>
            <a:fld id="{923A4186-F2BC-E74D-8B62-B3602EA9E6CD}" type="datetimeFigureOut">
              <a:rPr lang="en-US"/>
              <a:pPr>
                <a:defRPr/>
              </a:pPr>
              <a:t>9/29/2015</a:t>
            </a:fld>
            <a:endParaRPr lang="en-US"/>
          </a:p>
        </p:txBody>
      </p:sp>
      <p:sp>
        <p:nvSpPr>
          <p:cNvPr id="4" name="Footer Placeholder 3"/>
          <p:cNvSpPr>
            <a:spLocks noGrp="1"/>
          </p:cNvSpPr>
          <p:nvPr>
            <p:ph type="ftr" sz="quarter" idx="2"/>
          </p:nvPr>
        </p:nvSpPr>
        <p:spPr>
          <a:xfrm>
            <a:off x="0" y="8841738"/>
            <a:ext cx="3057053" cy="465773"/>
          </a:xfrm>
          <a:prstGeom prst="rect">
            <a:avLst/>
          </a:prstGeom>
        </p:spPr>
        <p:txBody>
          <a:bodyPr vert="horz" lIns="93494" tIns="46747" rIns="93494" bIns="4674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94614" y="8841738"/>
            <a:ext cx="3057053" cy="465773"/>
          </a:xfrm>
          <a:prstGeom prst="rect">
            <a:avLst/>
          </a:prstGeom>
        </p:spPr>
        <p:txBody>
          <a:bodyPr vert="horz" wrap="square" lIns="93494" tIns="46747" rIns="93494" bIns="46747" numCol="1" anchor="b" anchorCtr="0" compatLnSpc="1">
            <a:prstTxWarp prst="textNoShape">
              <a:avLst/>
            </a:prstTxWarp>
          </a:bodyPr>
          <a:lstStyle>
            <a:lvl1pPr algn="r">
              <a:defRPr sz="1200" smtClean="0">
                <a:latin typeface="Calibri" charset="0"/>
                <a:cs typeface="Arial" charset="0"/>
              </a:defRPr>
            </a:lvl1pPr>
          </a:lstStyle>
          <a:p>
            <a:pPr>
              <a:defRPr/>
            </a:pPr>
            <a:fld id="{650ADEB9-6F66-5E44-BC15-555DEE44FE34}" type="slidenum">
              <a:rPr lang="en-US"/>
              <a:pPr>
                <a:defRPr/>
              </a:pPr>
              <a:t>‹#›</a:t>
            </a:fld>
            <a:endParaRPr lang="en-US"/>
          </a:p>
        </p:txBody>
      </p:sp>
    </p:spTree>
    <p:extLst>
      <p:ext uri="{BB962C8B-B14F-4D97-AF65-F5344CB8AC3E}">
        <p14:creationId xmlns:p14="http://schemas.microsoft.com/office/powerpoint/2010/main" val="26304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3494" tIns="46747" rIns="93494" bIns="4674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94614" y="0"/>
            <a:ext cx="3057053" cy="465773"/>
          </a:xfrm>
          <a:prstGeom prst="rect">
            <a:avLst/>
          </a:prstGeom>
        </p:spPr>
        <p:txBody>
          <a:bodyPr vert="horz" wrap="square" lIns="93494" tIns="46747" rIns="93494" bIns="46747" numCol="1" anchor="t" anchorCtr="0" compatLnSpc="1">
            <a:prstTxWarp prst="textNoShape">
              <a:avLst/>
            </a:prstTxWarp>
          </a:bodyPr>
          <a:lstStyle>
            <a:lvl1pPr algn="r">
              <a:defRPr sz="1200" smtClean="0">
                <a:latin typeface="Calibri" charset="0"/>
                <a:cs typeface="Arial" charset="0"/>
              </a:defRPr>
            </a:lvl1pPr>
          </a:lstStyle>
          <a:p>
            <a:pPr>
              <a:defRPr/>
            </a:pPr>
            <a:fld id="{2B40D5FF-5BAF-6349-A756-33FAF5C28426}" type="datetimeFigureOut">
              <a:rPr lang="en-US"/>
              <a:pPr>
                <a:defRPr/>
              </a:pPr>
              <a:t>9/29/2015</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4" tIns="46747" rIns="93494" bIns="46747" rtlCol="0" anchor="ctr"/>
          <a:lstStyle/>
          <a:p>
            <a:pPr lvl="0"/>
            <a:endParaRPr lang="en-US" noProof="0"/>
          </a:p>
        </p:txBody>
      </p:sp>
      <p:sp>
        <p:nvSpPr>
          <p:cNvPr id="5" name="Notes Placeholder 4"/>
          <p:cNvSpPr>
            <a:spLocks noGrp="1"/>
          </p:cNvSpPr>
          <p:nvPr>
            <p:ph type="body" sz="quarter" idx="3"/>
          </p:nvPr>
        </p:nvSpPr>
        <p:spPr>
          <a:xfrm>
            <a:off x="705965" y="4422459"/>
            <a:ext cx="5641333" cy="4188778"/>
          </a:xfrm>
          <a:prstGeom prst="rect">
            <a:avLst/>
          </a:prstGeom>
        </p:spPr>
        <p:txBody>
          <a:bodyPr vert="horz" lIns="93494" tIns="46747" rIns="93494" bIns="467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1738"/>
            <a:ext cx="3057053" cy="465773"/>
          </a:xfrm>
          <a:prstGeom prst="rect">
            <a:avLst/>
          </a:prstGeom>
        </p:spPr>
        <p:txBody>
          <a:bodyPr vert="horz" lIns="93494" tIns="46747" rIns="93494" bIns="4674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94614" y="8841738"/>
            <a:ext cx="3057053" cy="465773"/>
          </a:xfrm>
          <a:prstGeom prst="rect">
            <a:avLst/>
          </a:prstGeom>
        </p:spPr>
        <p:txBody>
          <a:bodyPr vert="horz" wrap="square" lIns="93494" tIns="46747" rIns="93494" bIns="46747" numCol="1" anchor="b" anchorCtr="0" compatLnSpc="1">
            <a:prstTxWarp prst="textNoShape">
              <a:avLst/>
            </a:prstTxWarp>
          </a:bodyPr>
          <a:lstStyle>
            <a:lvl1pPr algn="r">
              <a:defRPr sz="1200" smtClean="0">
                <a:latin typeface="Calibri" charset="0"/>
                <a:cs typeface="Arial" charset="0"/>
              </a:defRPr>
            </a:lvl1pPr>
          </a:lstStyle>
          <a:p>
            <a:pPr>
              <a:defRPr/>
            </a:pPr>
            <a:fld id="{17CD5BBB-B3BD-0947-87F6-D1EDC2DC925F}" type="slidenum">
              <a:rPr lang="en-US"/>
              <a:pPr>
                <a:defRPr/>
              </a:pPr>
              <a:t>‹#›</a:t>
            </a:fld>
            <a:endParaRPr lang="en-US"/>
          </a:p>
        </p:txBody>
      </p:sp>
    </p:spTree>
    <p:extLst>
      <p:ext uri="{BB962C8B-B14F-4D97-AF65-F5344CB8AC3E}">
        <p14:creationId xmlns:p14="http://schemas.microsoft.com/office/powerpoint/2010/main" val="4292895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091ED2-B177-A844-AA23-71C0C0795FC6}"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66804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10</a:t>
            </a:fld>
            <a:endParaRPr lang="en-US" sz="1200">
              <a:latin typeface="Calibri" charset="0"/>
            </a:endParaRPr>
          </a:p>
        </p:txBody>
      </p:sp>
    </p:spTree>
    <p:extLst>
      <p:ext uri="{BB962C8B-B14F-4D97-AF65-F5344CB8AC3E}">
        <p14:creationId xmlns:p14="http://schemas.microsoft.com/office/powerpoint/2010/main" val="99309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11</a:t>
            </a:fld>
            <a:endParaRPr lang="en-US" sz="1200">
              <a:latin typeface="Calibri" charset="0"/>
            </a:endParaRPr>
          </a:p>
        </p:txBody>
      </p:sp>
    </p:spTree>
    <p:extLst>
      <p:ext uri="{BB962C8B-B14F-4D97-AF65-F5344CB8AC3E}">
        <p14:creationId xmlns:p14="http://schemas.microsoft.com/office/powerpoint/2010/main" val="312888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211089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13</a:t>
            </a:fld>
            <a:endParaRPr lang="en-US" sz="1200">
              <a:latin typeface="Calibri" charset="0"/>
            </a:endParaRPr>
          </a:p>
        </p:txBody>
      </p:sp>
    </p:spTree>
    <p:extLst>
      <p:ext uri="{BB962C8B-B14F-4D97-AF65-F5344CB8AC3E}">
        <p14:creationId xmlns:p14="http://schemas.microsoft.com/office/powerpoint/2010/main" val="304812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70687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15</a:t>
            </a:fld>
            <a:endParaRPr lang="en-US" sz="1200">
              <a:latin typeface="Calibri" charset="0"/>
            </a:endParaRPr>
          </a:p>
        </p:txBody>
      </p:sp>
    </p:spTree>
    <p:extLst>
      <p:ext uri="{BB962C8B-B14F-4D97-AF65-F5344CB8AC3E}">
        <p14:creationId xmlns:p14="http://schemas.microsoft.com/office/powerpoint/2010/main" val="150378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16</a:t>
            </a:fld>
            <a:endParaRPr lang="en-US" sz="1200">
              <a:latin typeface="Calibri" charset="0"/>
            </a:endParaRPr>
          </a:p>
        </p:txBody>
      </p:sp>
    </p:spTree>
    <p:extLst>
      <p:ext uri="{BB962C8B-B14F-4D97-AF65-F5344CB8AC3E}">
        <p14:creationId xmlns:p14="http://schemas.microsoft.com/office/powerpoint/2010/main" val="344166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643824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18</a:t>
            </a:fld>
            <a:endParaRPr lang="en-US" sz="1200">
              <a:latin typeface="Calibri" charset="0"/>
            </a:endParaRPr>
          </a:p>
        </p:txBody>
      </p:sp>
    </p:spTree>
    <p:extLst>
      <p:ext uri="{BB962C8B-B14F-4D97-AF65-F5344CB8AC3E}">
        <p14:creationId xmlns:p14="http://schemas.microsoft.com/office/powerpoint/2010/main" val="41207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19</a:t>
            </a:fld>
            <a:endParaRPr lang="en-US" sz="1200">
              <a:latin typeface="Calibri" charset="0"/>
            </a:endParaRPr>
          </a:p>
        </p:txBody>
      </p:sp>
    </p:spTree>
    <p:extLst>
      <p:ext uri="{BB962C8B-B14F-4D97-AF65-F5344CB8AC3E}">
        <p14:creationId xmlns:p14="http://schemas.microsoft.com/office/powerpoint/2010/main" val="193379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2</a:t>
            </a:fld>
            <a:endParaRPr lang="en-US" sz="1200">
              <a:latin typeface="Calibri" charset="0"/>
            </a:endParaRPr>
          </a:p>
        </p:txBody>
      </p:sp>
    </p:spTree>
    <p:extLst>
      <p:ext uri="{BB962C8B-B14F-4D97-AF65-F5344CB8AC3E}">
        <p14:creationId xmlns:p14="http://schemas.microsoft.com/office/powerpoint/2010/main" val="426525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20</a:t>
            </a:fld>
            <a:endParaRPr lang="en-US" sz="1200">
              <a:latin typeface="Calibri" charset="0"/>
            </a:endParaRPr>
          </a:p>
        </p:txBody>
      </p:sp>
    </p:spTree>
    <p:extLst>
      <p:ext uri="{BB962C8B-B14F-4D97-AF65-F5344CB8AC3E}">
        <p14:creationId xmlns:p14="http://schemas.microsoft.com/office/powerpoint/2010/main" val="397739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21</a:t>
            </a:fld>
            <a:endParaRPr lang="en-US" sz="1200">
              <a:latin typeface="Calibri" charset="0"/>
            </a:endParaRPr>
          </a:p>
        </p:txBody>
      </p:sp>
    </p:spTree>
    <p:extLst>
      <p:ext uri="{BB962C8B-B14F-4D97-AF65-F5344CB8AC3E}">
        <p14:creationId xmlns:p14="http://schemas.microsoft.com/office/powerpoint/2010/main" val="3055929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22</a:t>
            </a:fld>
            <a:endParaRPr lang="en-US" sz="1200">
              <a:latin typeface="Calibri" charset="0"/>
            </a:endParaRPr>
          </a:p>
        </p:txBody>
      </p:sp>
    </p:spTree>
    <p:extLst>
      <p:ext uri="{BB962C8B-B14F-4D97-AF65-F5344CB8AC3E}">
        <p14:creationId xmlns:p14="http://schemas.microsoft.com/office/powerpoint/2010/main" val="817406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23</a:t>
            </a:fld>
            <a:endParaRPr lang="en-US" sz="1200">
              <a:latin typeface="Calibri" charset="0"/>
            </a:endParaRPr>
          </a:p>
        </p:txBody>
      </p:sp>
    </p:spTree>
    <p:extLst>
      <p:ext uri="{BB962C8B-B14F-4D97-AF65-F5344CB8AC3E}">
        <p14:creationId xmlns:p14="http://schemas.microsoft.com/office/powerpoint/2010/main" val="411668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229992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4</a:t>
            </a:fld>
            <a:endParaRPr lang="en-US" sz="1200">
              <a:latin typeface="Calibri" charset="0"/>
            </a:endParaRPr>
          </a:p>
        </p:txBody>
      </p:sp>
    </p:spTree>
    <p:extLst>
      <p:ext uri="{BB962C8B-B14F-4D97-AF65-F5344CB8AC3E}">
        <p14:creationId xmlns:p14="http://schemas.microsoft.com/office/powerpoint/2010/main" val="118977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5</a:t>
            </a:fld>
            <a:endParaRPr lang="en-US" sz="1200">
              <a:latin typeface="Calibri" charset="0"/>
            </a:endParaRPr>
          </a:p>
        </p:txBody>
      </p:sp>
    </p:spTree>
    <p:extLst>
      <p:ext uri="{BB962C8B-B14F-4D97-AF65-F5344CB8AC3E}">
        <p14:creationId xmlns:p14="http://schemas.microsoft.com/office/powerpoint/2010/main" val="169631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6</a:t>
            </a:fld>
            <a:endParaRPr lang="en-US" sz="1200">
              <a:latin typeface="Calibri" charset="0"/>
            </a:endParaRPr>
          </a:p>
        </p:txBody>
      </p:sp>
    </p:spTree>
    <p:extLst>
      <p:ext uri="{BB962C8B-B14F-4D97-AF65-F5344CB8AC3E}">
        <p14:creationId xmlns:p14="http://schemas.microsoft.com/office/powerpoint/2010/main" val="426884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7</a:t>
            </a:fld>
            <a:endParaRPr lang="en-US" sz="1200">
              <a:latin typeface="Calibri" charset="0"/>
            </a:endParaRPr>
          </a:p>
        </p:txBody>
      </p:sp>
    </p:spTree>
    <p:extLst>
      <p:ext uri="{BB962C8B-B14F-4D97-AF65-F5344CB8AC3E}">
        <p14:creationId xmlns:p14="http://schemas.microsoft.com/office/powerpoint/2010/main" val="70592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8</a:t>
            </a:fld>
            <a:endParaRPr lang="en-US" sz="1200">
              <a:latin typeface="Calibri" charset="0"/>
            </a:endParaRPr>
          </a:p>
        </p:txBody>
      </p:sp>
    </p:spTree>
    <p:extLst>
      <p:ext uri="{BB962C8B-B14F-4D97-AF65-F5344CB8AC3E}">
        <p14:creationId xmlns:p14="http://schemas.microsoft.com/office/powerpoint/2010/main" val="3660893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5476" indent="-286722" eaLnBrk="0" hangingPunct="0">
              <a:defRPr sz="2400">
                <a:solidFill>
                  <a:schemeClr val="tx1"/>
                </a:solidFill>
                <a:latin typeface="Arial" charset="0"/>
                <a:ea typeface="ＭＳ Ｐゴシック" charset="0"/>
              </a:defRPr>
            </a:lvl2pPr>
            <a:lvl3pPr marL="1146886" indent="-229377" eaLnBrk="0" hangingPunct="0">
              <a:defRPr sz="2400">
                <a:solidFill>
                  <a:schemeClr val="tx1"/>
                </a:solidFill>
                <a:latin typeface="Arial" charset="0"/>
                <a:ea typeface="ＭＳ Ｐゴシック" charset="0"/>
              </a:defRPr>
            </a:lvl3pPr>
            <a:lvl4pPr marL="1605641" indent="-229377" eaLnBrk="0" hangingPunct="0">
              <a:defRPr sz="2400">
                <a:solidFill>
                  <a:schemeClr val="tx1"/>
                </a:solidFill>
                <a:latin typeface="Arial" charset="0"/>
                <a:ea typeface="ＭＳ Ｐゴシック" charset="0"/>
              </a:defRPr>
            </a:lvl4pPr>
            <a:lvl5pPr marL="2064395" indent="-229377" eaLnBrk="0" hangingPunct="0">
              <a:defRPr sz="2400">
                <a:solidFill>
                  <a:schemeClr val="tx1"/>
                </a:solidFill>
                <a:latin typeface="Arial" charset="0"/>
                <a:ea typeface="ＭＳ Ｐゴシック" charset="0"/>
              </a:defRPr>
            </a:lvl5pPr>
            <a:lvl6pPr marL="2523150" indent="-229377" eaLnBrk="0" fontAlgn="base" hangingPunct="0">
              <a:spcBef>
                <a:spcPct val="0"/>
              </a:spcBef>
              <a:spcAft>
                <a:spcPct val="0"/>
              </a:spcAft>
              <a:defRPr sz="2400">
                <a:solidFill>
                  <a:schemeClr val="tx1"/>
                </a:solidFill>
                <a:latin typeface="Arial" charset="0"/>
                <a:ea typeface="ＭＳ Ｐゴシック" charset="0"/>
              </a:defRPr>
            </a:lvl6pPr>
            <a:lvl7pPr marL="2981904" indent="-229377" eaLnBrk="0" fontAlgn="base" hangingPunct="0">
              <a:spcBef>
                <a:spcPct val="0"/>
              </a:spcBef>
              <a:spcAft>
                <a:spcPct val="0"/>
              </a:spcAft>
              <a:defRPr sz="2400">
                <a:solidFill>
                  <a:schemeClr val="tx1"/>
                </a:solidFill>
                <a:latin typeface="Arial" charset="0"/>
                <a:ea typeface="ＭＳ Ｐゴシック" charset="0"/>
              </a:defRPr>
            </a:lvl7pPr>
            <a:lvl8pPr marL="3440659" indent="-229377" eaLnBrk="0" fontAlgn="base" hangingPunct="0">
              <a:spcBef>
                <a:spcPct val="0"/>
              </a:spcBef>
              <a:spcAft>
                <a:spcPct val="0"/>
              </a:spcAft>
              <a:defRPr sz="2400">
                <a:solidFill>
                  <a:schemeClr val="tx1"/>
                </a:solidFill>
                <a:latin typeface="Arial" charset="0"/>
                <a:ea typeface="ＭＳ Ｐゴシック" charset="0"/>
              </a:defRPr>
            </a:lvl8pPr>
            <a:lvl9pPr marL="3899413" indent="-2293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167B88-DEAB-274E-AE70-C15DFEB7963A}" type="slidenum">
              <a:rPr lang="en-US" sz="1200">
                <a:latin typeface="Calibri" charset="0"/>
              </a:rPr>
              <a:pPr eaLnBrk="1" hangingPunct="1"/>
              <a:t>9</a:t>
            </a:fld>
            <a:endParaRPr lang="en-US" sz="1200">
              <a:latin typeface="Calibri" charset="0"/>
            </a:endParaRPr>
          </a:p>
        </p:txBody>
      </p:sp>
    </p:spTree>
    <p:extLst>
      <p:ext uri="{BB962C8B-B14F-4D97-AF65-F5344CB8AC3E}">
        <p14:creationId xmlns:p14="http://schemas.microsoft.com/office/powerpoint/2010/main" val="392309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F56518-B02B-4C48-A68E-A9481F191F0E}"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8E09C-2783-7341-B6A1-816507E0D229}" type="slidenum">
              <a:rPr lang="en-US"/>
              <a:pPr>
                <a:defRPr/>
              </a:pPr>
              <a:t>‹#›</a:t>
            </a:fld>
            <a:endParaRPr lang="en-US"/>
          </a:p>
        </p:txBody>
      </p:sp>
    </p:spTree>
    <p:extLst>
      <p:ext uri="{BB962C8B-B14F-4D97-AF65-F5344CB8AC3E}">
        <p14:creationId xmlns:p14="http://schemas.microsoft.com/office/powerpoint/2010/main" val="104933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879BD-169D-CB47-B8CB-A9563BD39420}"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70AF02-90A4-5C41-89F8-E72755626CDE}" type="slidenum">
              <a:rPr lang="en-US"/>
              <a:pPr>
                <a:defRPr/>
              </a:pPr>
              <a:t>‹#›</a:t>
            </a:fld>
            <a:endParaRPr lang="en-US"/>
          </a:p>
        </p:txBody>
      </p:sp>
    </p:spTree>
    <p:extLst>
      <p:ext uri="{BB962C8B-B14F-4D97-AF65-F5344CB8AC3E}">
        <p14:creationId xmlns:p14="http://schemas.microsoft.com/office/powerpoint/2010/main" val="39525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2B5A4-22AB-3142-824F-146EBBDDAEF2}"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620972-22D7-024C-9F1C-A3E4B1DA40A6}" type="slidenum">
              <a:rPr lang="en-US"/>
              <a:pPr>
                <a:defRPr/>
              </a:pPr>
              <a:t>‹#›</a:t>
            </a:fld>
            <a:endParaRPr lang="en-US"/>
          </a:p>
        </p:txBody>
      </p:sp>
    </p:spTree>
    <p:extLst>
      <p:ext uri="{BB962C8B-B14F-4D97-AF65-F5344CB8AC3E}">
        <p14:creationId xmlns:p14="http://schemas.microsoft.com/office/powerpoint/2010/main" val="199348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1657C6-5DEA-3042-8AD8-BCB9C3B0F7CA}"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61511-30C7-5F4C-B864-C05F16DF5B7E}" type="slidenum">
              <a:rPr lang="en-US"/>
              <a:pPr>
                <a:defRPr/>
              </a:pPr>
              <a:t>‹#›</a:t>
            </a:fld>
            <a:endParaRPr lang="en-US"/>
          </a:p>
        </p:txBody>
      </p:sp>
    </p:spTree>
    <p:extLst>
      <p:ext uri="{BB962C8B-B14F-4D97-AF65-F5344CB8AC3E}">
        <p14:creationId xmlns:p14="http://schemas.microsoft.com/office/powerpoint/2010/main" val="383276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DB227D-D57A-1A43-ACC9-D58E266711A1}"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0B157B-8D98-2248-894D-92157630B2BA}" type="slidenum">
              <a:rPr lang="en-US"/>
              <a:pPr>
                <a:defRPr/>
              </a:pPr>
              <a:t>‹#›</a:t>
            </a:fld>
            <a:endParaRPr lang="en-US"/>
          </a:p>
        </p:txBody>
      </p:sp>
    </p:spTree>
    <p:extLst>
      <p:ext uri="{BB962C8B-B14F-4D97-AF65-F5344CB8AC3E}">
        <p14:creationId xmlns:p14="http://schemas.microsoft.com/office/powerpoint/2010/main" val="381982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7B92C0-713C-7D46-9D76-CDD9E1658EF7}"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817E2A-50CF-824D-8E0F-AB1745E68521}" type="slidenum">
              <a:rPr lang="en-US"/>
              <a:pPr>
                <a:defRPr/>
              </a:pPr>
              <a:t>‹#›</a:t>
            </a:fld>
            <a:endParaRPr lang="en-US"/>
          </a:p>
        </p:txBody>
      </p:sp>
    </p:spTree>
    <p:extLst>
      <p:ext uri="{BB962C8B-B14F-4D97-AF65-F5344CB8AC3E}">
        <p14:creationId xmlns:p14="http://schemas.microsoft.com/office/powerpoint/2010/main" val="297225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C0F364-ACA2-9D45-94EA-2A450EAEA50B}" type="datetimeFigureOut">
              <a:rPr lang="en-US"/>
              <a:pPr>
                <a:defRPr/>
              </a:pPr>
              <a:t>9/29/2015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A3484C-7E07-F444-9841-36FFBBC9401A}" type="slidenum">
              <a:rPr lang="en-US"/>
              <a:pPr>
                <a:defRPr/>
              </a:pPr>
              <a:t>‹#›</a:t>
            </a:fld>
            <a:endParaRPr lang="en-US"/>
          </a:p>
        </p:txBody>
      </p:sp>
    </p:spTree>
    <p:extLst>
      <p:ext uri="{BB962C8B-B14F-4D97-AF65-F5344CB8AC3E}">
        <p14:creationId xmlns:p14="http://schemas.microsoft.com/office/powerpoint/2010/main" val="304684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2D4C93-5287-E040-A194-58336F0DED2B}" type="datetimeFigureOut">
              <a:rPr lang="en-US"/>
              <a:pPr>
                <a:defRPr/>
              </a:pPr>
              <a:t>9/29/2015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ACD383-A91E-2345-9C86-629247AAE36D}" type="slidenum">
              <a:rPr lang="en-US"/>
              <a:pPr>
                <a:defRPr/>
              </a:pPr>
              <a:t>‹#›</a:t>
            </a:fld>
            <a:endParaRPr lang="en-US"/>
          </a:p>
        </p:txBody>
      </p:sp>
    </p:spTree>
    <p:extLst>
      <p:ext uri="{BB962C8B-B14F-4D97-AF65-F5344CB8AC3E}">
        <p14:creationId xmlns:p14="http://schemas.microsoft.com/office/powerpoint/2010/main" val="314274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AABD08-1274-4747-B2DD-3186B74B3598}" type="datetimeFigureOut">
              <a:rPr lang="en-US"/>
              <a:pPr>
                <a:defRPr/>
              </a:pPr>
              <a:t>9/29/2015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73CC2D-6DCC-744B-8A7E-15380507EBD4}" type="slidenum">
              <a:rPr lang="en-US"/>
              <a:pPr>
                <a:defRPr/>
              </a:pPr>
              <a:t>‹#›</a:t>
            </a:fld>
            <a:endParaRPr lang="en-US"/>
          </a:p>
        </p:txBody>
      </p:sp>
    </p:spTree>
    <p:extLst>
      <p:ext uri="{BB962C8B-B14F-4D97-AF65-F5344CB8AC3E}">
        <p14:creationId xmlns:p14="http://schemas.microsoft.com/office/powerpoint/2010/main" val="39883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5887B0-D744-E54A-ADA9-61BF65F27F57}"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A39AC-B463-E143-9343-76025E55EA57}" type="slidenum">
              <a:rPr lang="en-US"/>
              <a:pPr>
                <a:defRPr/>
              </a:pPr>
              <a:t>‹#›</a:t>
            </a:fld>
            <a:endParaRPr lang="en-US"/>
          </a:p>
        </p:txBody>
      </p:sp>
    </p:spTree>
    <p:extLst>
      <p:ext uri="{BB962C8B-B14F-4D97-AF65-F5344CB8AC3E}">
        <p14:creationId xmlns:p14="http://schemas.microsoft.com/office/powerpoint/2010/main" val="72123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ED75F-E03E-5644-BEBC-2A36DFC915AD}"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6C6F9-8E1C-0A4C-9470-25F54818763F}" type="slidenum">
              <a:rPr lang="en-US"/>
              <a:pPr>
                <a:defRPr/>
              </a:pPr>
              <a:t>‹#›</a:t>
            </a:fld>
            <a:endParaRPr lang="en-US"/>
          </a:p>
        </p:txBody>
      </p:sp>
    </p:spTree>
    <p:extLst>
      <p:ext uri="{BB962C8B-B14F-4D97-AF65-F5344CB8AC3E}">
        <p14:creationId xmlns:p14="http://schemas.microsoft.com/office/powerpoint/2010/main" val="18365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Arial" charset="0"/>
              </a:defRPr>
            </a:lvl1pPr>
          </a:lstStyle>
          <a:p>
            <a:pPr>
              <a:defRPr/>
            </a:pPr>
            <a:fld id="{476E8F4F-36D4-EE4B-9580-02E273B69FC4}" type="datetimeFigureOut">
              <a:rPr lang="en-US"/>
              <a:pPr>
                <a:defRPr/>
              </a:pPr>
              <a:t>9/29/2015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a:defRPr/>
            </a:pPr>
            <a:fld id="{54BBCBE2-B4AF-7A44-B4F6-BF416E1CF3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800350"/>
            <a:ext cx="9144000" cy="18859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3" name="Subtitle 2"/>
          <p:cNvSpPr>
            <a:spLocks noGrp="1"/>
          </p:cNvSpPr>
          <p:nvPr>
            <p:ph type="subTitle" idx="1"/>
          </p:nvPr>
        </p:nvSpPr>
        <p:spPr>
          <a:xfrm>
            <a:off x="1143000" y="3903434"/>
            <a:ext cx="7467600" cy="514350"/>
          </a:xfrm>
        </p:spPr>
        <p:txBody>
          <a:bodyPr rtlCol="0">
            <a:noAutofit/>
          </a:bodyPr>
          <a:lstStyle/>
          <a:p>
            <a:pPr algn="r" eaLnBrk="1" fontAlgn="auto" hangingPunct="1">
              <a:spcAft>
                <a:spcPts val="0"/>
              </a:spcAft>
              <a:buFont typeface="Arial" pitchFamily="34" charset="0"/>
              <a:buNone/>
              <a:defRPr/>
            </a:pPr>
            <a:r>
              <a:rPr lang="en-US" sz="2800" b="1" spc="-50" dirty="0" smtClean="0">
                <a:solidFill>
                  <a:schemeClr val="tx2"/>
                </a:solidFill>
                <a:latin typeface="Franklin Gothic Book" pitchFamily="34" charset="0"/>
                <a:ea typeface="+mn-ea"/>
                <a:cs typeface="+mn-cs"/>
              </a:rPr>
              <a:t>Office of International Education and ESL Institute</a:t>
            </a:r>
            <a:endParaRPr lang="en-US" sz="2800" b="1" spc="-50" dirty="0">
              <a:solidFill>
                <a:schemeClr val="tx2"/>
              </a:solidFill>
              <a:latin typeface="Franklin Gothic Book" pitchFamily="34" charset="0"/>
              <a:ea typeface="+mn-ea"/>
              <a:cs typeface="+mn-cs"/>
            </a:endParaRPr>
          </a:p>
        </p:txBody>
      </p:sp>
      <p:sp>
        <p:nvSpPr>
          <p:cNvPr id="15364" name="TextBox 4"/>
          <p:cNvSpPr txBox="1">
            <a:spLocks noChangeArrowheads="1"/>
          </p:cNvSpPr>
          <p:nvPr/>
        </p:nvSpPr>
        <p:spPr bwMode="auto">
          <a:xfrm>
            <a:off x="120908" y="3145788"/>
            <a:ext cx="88706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dirty="0" smtClean="0">
                <a:solidFill>
                  <a:srgbClr val="004990"/>
                </a:solidFill>
                <a:latin typeface="Franklin Gothic Book"/>
                <a:cs typeface="Franklin Gothic Book"/>
              </a:rPr>
              <a:t>University of Wisconsin - Stout</a:t>
            </a:r>
            <a:endParaRPr lang="en-US" sz="4800" dirty="0">
              <a:solidFill>
                <a:srgbClr val="004990"/>
              </a:solidFill>
              <a:latin typeface="Franklin Gothic Book"/>
              <a:cs typeface="Franklin Gothic Book"/>
            </a:endParaRPr>
          </a:p>
        </p:txBody>
      </p:sp>
      <p:sp>
        <p:nvSpPr>
          <p:cNvPr id="7" name="Rectangle 6"/>
          <p:cNvSpPr/>
          <p:nvPr/>
        </p:nvSpPr>
        <p:spPr>
          <a:xfrm>
            <a:off x="76200" y="4550569"/>
            <a:ext cx="9144000" cy="592931"/>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5" descr="SHIELD.psd"/>
          <p:cNvPicPr>
            <a:picLocks noChangeAspect="1"/>
          </p:cNvPicPr>
          <p:nvPr/>
        </p:nvPicPr>
        <p:blipFill>
          <a:blip r:embed="rId3" cstate="print">
            <a:duotone>
              <a:schemeClr val="bg2">
                <a:shade val="45000"/>
                <a:satMod val="135000"/>
              </a:schemeClr>
              <a:prstClr val="white"/>
            </a:duotone>
          </a:blip>
          <a:stretch>
            <a:fillRect/>
          </a:stretch>
        </p:blipFill>
        <p:spPr bwMode="auto">
          <a:xfrm>
            <a:off x="-1" y="4229101"/>
            <a:ext cx="1143001" cy="914400"/>
          </a:xfrm>
          <a:prstGeom prst="rect">
            <a:avLst/>
          </a:prstGeom>
          <a:noFill/>
          <a:ln>
            <a:noFill/>
          </a:ln>
        </p:spPr>
      </p:pic>
      <p:sp>
        <p:nvSpPr>
          <p:cNvPr id="15367" name="TextBox 6"/>
          <p:cNvSpPr txBox="1">
            <a:spLocks noChangeArrowheads="1"/>
          </p:cNvSpPr>
          <p:nvPr/>
        </p:nvSpPr>
        <p:spPr bwMode="auto">
          <a:xfrm>
            <a:off x="1295400" y="4617244"/>
            <a:ext cx="43989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solidFill>
                  <a:schemeClr val="bg1"/>
                </a:solidFill>
                <a:latin typeface="Franklin Gothic Book" charset="0"/>
              </a:rPr>
              <a:t>OFFICE OF INTERNATIONAL EDUCATION</a:t>
            </a:r>
            <a:r>
              <a:rPr lang="en-US" sz="1100" dirty="0">
                <a:solidFill>
                  <a:schemeClr val="bg1"/>
                </a:solidFill>
                <a:latin typeface="Franklin Gothic Book" charset="0"/>
              </a:rPr>
              <a:t/>
            </a:r>
            <a:br>
              <a:rPr lang="en-US" sz="1100" dirty="0">
                <a:solidFill>
                  <a:schemeClr val="bg1"/>
                </a:solidFill>
                <a:latin typeface="Franklin Gothic Book" charset="0"/>
              </a:rPr>
            </a:br>
            <a:r>
              <a:rPr lang="en-US" sz="1100" dirty="0">
                <a:solidFill>
                  <a:schemeClr val="bg1"/>
                </a:solidFill>
                <a:latin typeface="Franklin Gothic Book" charset="0"/>
              </a:rPr>
              <a:t>Inspiring Innovation.  Learn more at </a:t>
            </a:r>
            <a:r>
              <a:rPr lang="en-US" sz="1100" dirty="0" smtClean="0">
                <a:solidFill>
                  <a:schemeClr val="bg1"/>
                </a:solidFill>
                <a:latin typeface="Franklin Gothic Demi" charset="0"/>
              </a:rPr>
              <a:t>www.uwstout.edu/oie</a:t>
            </a:r>
            <a:endParaRPr lang="en-US" sz="1100" dirty="0">
              <a:solidFill>
                <a:schemeClr val="bg1"/>
              </a:solidFill>
              <a:latin typeface="Franklin Gothic Demi" charset="0"/>
            </a:endParaRPr>
          </a:p>
        </p:txBody>
      </p:sp>
      <p:pic>
        <p:nvPicPr>
          <p:cNvPr id="15368" name="Picture 3" descr="2012_04939.JPG"/>
          <p:cNvPicPr>
            <a:picLocks noChangeAspect="1"/>
          </p:cNvPicPr>
          <p:nvPr/>
        </p:nvPicPr>
        <p:blipFill>
          <a:blip r:embed="rId4" cstate="email">
            <a:extLst>
              <a:ext uri="{28A0092B-C50C-407E-A947-70E740481C1C}">
                <a14:useLocalDpi xmlns:a14="http://schemas.microsoft.com/office/drawing/2010/main" val="0"/>
              </a:ext>
            </a:extLst>
          </a:blip>
          <a:srcRect r="13123" b="-835"/>
          <a:stretch>
            <a:fillRect/>
          </a:stretch>
        </p:blipFill>
        <p:spPr bwMode="auto">
          <a:xfrm>
            <a:off x="-76200" y="-80962"/>
            <a:ext cx="4897438"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76800" y="-8334"/>
            <a:ext cx="2057400" cy="1551385"/>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4876800" y="1600200"/>
            <a:ext cx="2057400" cy="1143000"/>
          </a:xfrm>
          <a:prstGeom prst="rect">
            <a:avLst/>
          </a:prstGeom>
          <a:solidFill>
            <a:srgbClr val="004990"/>
          </a:solidFill>
          <a:effectLst/>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371" name="TextBox 8"/>
          <p:cNvSpPr txBox="1">
            <a:spLocks noChangeArrowheads="1"/>
          </p:cNvSpPr>
          <p:nvPr/>
        </p:nvSpPr>
        <p:spPr bwMode="auto">
          <a:xfrm>
            <a:off x="28575" y="55840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0" name="Rectangle 19"/>
          <p:cNvSpPr/>
          <p:nvPr/>
        </p:nvSpPr>
        <p:spPr>
          <a:xfrm>
            <a:off x="0" y="3038021"/>
            <a:ext cx="45783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Rectangle 20"/>
          <p:cNvSpPr/>
          <p:nvPr/>
        </p:nvSpPr>
        <p:spPr>
          <a:xfrm>
            <a:off x="8610600" y="4171950"/>
            <a:ext cx="533400" cy="56704"/>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val="0"/>
              </a:ext>
            </a:extLst>
          </a:blip>
          <a:srcRect l="6214" t="3797" r="4471" b="7178"/>
          <a:stretch/>
        </p:blipFill>
        <p:spPr>
          <a:xfrm>
            <a:off x="7024635" y="-39434"/>
            <a:ext cx="2119366" cy="2839784"/>
          </a:xfrm>
          <a:prstGeom prst="rect">
            <a:avLst/>
          </a:prstGeom>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Book" panose="020B0503020102020204" pitchFamily="34" charset="0"/>
                <a:cs typeface="Arial"/>
              </a:rPr>
              <a:t> Popular Master’s Programs </a:t>
            </a:r>
            <a:endParaRPr lang="en-US" sz="4000" b="1" dirty="0">
              <a:solidFill>
                <a:srgbClr val="004990"/>
              </a:solidFill>
              <a:latin typeface="Franklin Gothic Book" panose="020B05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3962400" y="1531478"/>
            <a:ext cx="7010400" cy="2031325"/>
          </a:xfrm>
          <a:prstGeom prst="rect">
            <a:avLst/>
          </a:prstGeom>
          <a:noFill/>
        </p:spPr>
        <p:txBody>
          <a:bodyPr wrap="square" rtlCol="0">
            <a:spAutoFit/>
          </a:bodyPr>
          <a:lstStyle/>
          <a:p>
            <a:endParaRPr lang="en-US" dirty="0">
              <a:latin typeface="Franklin Gothic Book" panose="020B0503020102020204" pitchFamily="34" charset="0"/>
            </a:endParaRPr>
          </a:p>
          <a:p>
            <a:pPr marL="285750" indent="-285750">
              <a:buFontTx/>
              <a:buChar char="-"/>
            </a:pPr>
            <a:r>
              <a:rPr lang="en-US" dirty="0" smtClean="0">
                <a:latin typeface="Franklin Gothic Book" panose="020B0503020102020204" pitchFamily="34" charset="0"/>
              </a:rPr>
              <a:t>Applied Psychology</a:t>
            </a:r>
          </a:p>
          <a:p>
            <a:pPr marL="285750" indent="-285750">
              <a:buFontTx/>
              <a:buChar char="-"/>
            </a:pPr>
            <a:r>
              <a:rPr lang="en-US" dirty="0" smtClean="0">
                <a:latin typeface="Franklin Gothic Book" panose="020B0503020102020204" pitchFamily="34" charset="0"/>
              </a:rPr>
              <a:t>Food and Nutritional Sciences</a:t>
            </a:r>
          </a:p>
          <a:p>
            <a:pPr marL="285750" indent="-285750">
              <a:buFontTx/>
              <a:buChar char="-"/>
            </a:pPr>
            <a:r>
              <a:rPr lang="en-US" dirty="0" smtClean="0">
                <a:latin typeface="Franklin Gothic Book" panose="020B0503020102020204" pitchFamily="34" charset="0"/>
              </a:rPr>
              <a:t>Industrial and Applied Mathematics</a:t>
            </a:r>
          </a:p>
          <a:p>
            <a:pPr marL="285750" indent="-285750">
              <a:buFontTx/>
              <a:buChar char="-"/>
            </a:pPr>
            <a:r>
              <a:rPr lang="en-US" dirty="0" smtClean="0">
                <a:latin typeface="Franklin Gothic Book" panose="020B0503020102020204" pitchFamily="34" charset="0"/>
              </a:rPr>
              <a:t>Operations </a:t>
            </a:r>
            <a:r>
              <a:rPr lang="en-US" dirty="0" smtClean="0">
                <a:latin typeface="Franklin Gothic Book" panose="020B0503020102020204" pitchFamily="34" charset="0"/>
              </a:rPr>
              <a:t>and Supply Management</a:t>
            </a:r>
          </a:p>
          <a:p>
            <a:pPr marL="285750" indent="-285750">
              <a:buFontTx/>
              <a:buChar char="-"/>
            </a:pPr>
            <a:r>
              <a:rPr lang="en-US" dirty="0" smtClean="0">
                <a:latin typeface="Franklin Gothic Book" panose="020B0503020102020204" pitchFamily="34" charset="0"/>
              </a:rPr>
              <a:t>Risk Control</a:t>
            </a:r>
          </a:p>
          <a:p>
            <a:pPr marL="285750" indent="-285750">
              <a:buFontTx/>
              <a:buChar char="-"/>
            </a:pPr>
            <a:r>
              <a:rPr lang="en-US" dirty="0" smtClean="0">
                <a:latin typeface="Franklin Gothic Book" panose="020B0503020102020204" pitchFamily="34" charset="0"/>
              </a:rPr>
              <a:t>Masters </a:t>
            </a:r>
            <a:r>
              <a:rPr lang="en-US" dirty="0" smtClean="0">
                <a:latin typeface="Franklin Gothic Book" panose="020B0503020102020204" pitchFamily="34" charset="0"/>
              </a:rPr>
              <a:t>in Fine Arts in Design</a:t>
            </a:r>
            <a:endParaRPr lang="en-US" dirty="0">
              <a:latin typeface="Franklin Gothic Book" panose="020B0503020102020204" pitchFamily="34" charset="0"/>
            </a:endParaRPr>
          </a:p>
        </p:txBody>
      </p:sp>
      <p:sp>
        <p:nvSpPr>
          <p:cNvPr id="8" name="TextBox 7"/>
          <p:cNvSpPr txBox="1"/>
          <p:nvPr/>
        </p:nvSpPr>
        <p:spPr>
          <a:xfrm>
            <a:off x="2209800" y="4248150"/>
            <a:ext cx="6705600" cy="646331"/>
          </a:xfrm>
          <a:prstGeom prst="rect">
            <a:avLst/>
          </a:prstGeom>
          <a:noFill/>
        </p:spPr>
        <p:txBody>
          <a:bodyPr wrap="square" rtlCol="0">
            <a:spAutoFit/>
          </a:bodyPr>
          <a:lstStyle/>
          <a:p>
            <a:r>
              <a:rPr lang="en-US" dirty="0" smtClean="0">
                <a:latin typeface="Franklin Gothic Book" panose="020B0503020102020204" pitchFamily="34" charset="0"/>
              </a:rPr>
              <a:t>For all offered Master’s programs at UW- Stout go to: </a:t>
            </a:r>
            <a:r>
              <a:rPr lang="en-US" dirty="0">
                <a:latin typeface="Franklin Gothic Book" panose="020B0503020102020204" pitchFamily="34" charset="0"/>
              </a:rPr>
              <a:t>http://www.uwstout.edu/grad/prospect/programs.cfm</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0275" y="1428750"/>
            <a:ext cx="3579725" cy="2396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2881718"/>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004990"/>
                </a:solidFill>
                <a:latin typeface="Franklin Gothic Medium" panose="020B0603020102020204" pitchFamily="34" charset="0"/>
                <a:cs typeface="Arial"/>
              </a:rPr>
              <a:t> </a:t>
            </a:r>
            <a:r>
              <a:rPr lang="en-US" sz="4000" b="1" dirty="0" smtClean="0">
                <a:solidFill>
                  <a:srgbClr val="004990"/>
                </a:solidFill>
                <a:latin typeface="Franklin Gothic Medium" panose="020B0603020102020204" pitchFamily="34" charset="0"/>
                <a:cs typeface="Arial"/>
              </a:rPr>
              <a:t>ESL Institute</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736879" y="1222236"/>
            <a:ext cx="2362200" cy="1200329"/>
          </a:xfrm>
          <a:prstGeom prst="rect">
            <a:avLst/>
          </a:prstGeom>
          <a:noFill/>
        </p:spPr>
        <p:txBody>
          <a:bodyPr wrap="square" rtlCol="0">
            <a:spAutoFit/>
          </a:bodyPr>
          <a:lstStyle/>
          <a:p>
            <a:r>
              <a:rPr lang="en-US" b="1" dirty="0" smtClean="0">
                <a:latin typeface="Franklin Gothic Book" panose="020B0503020102020204" pitchFamily="34" charset="0"/>
              </a:rPr>
              <a:t>ESL </a:t>
            </a:r>
            <a:r>
              <a:rPr lang="en-US" b="1" dirty="0">
                <a:latin typeface="Franklin Gothic Book" panose="020B0503020102020204" pitchFamily="34" charset="0"/>
              </a:rPr>
              <a:t>Levels</a:t>
            </a:r>
            <a:r>
              <a:rPr lang="en-US" b="1" dirty="0" smtClean="0">
                <a:latin typeface="Franklin Gothic Book" panose="020B0503020102020204" pitchFamily="34" charset="0"/>
              </a:rPr>
              <a:t>:</a:t>
            </a:r>
            <a:endParaRPr lang="en-US" b="1" dirty="0">
              <a:latin typeface="Franklin Gothic Book" panose="020B0503020102020204" pitchFamily="34" charset="0"/>
            </a:endParaRPr>
          </a:p>
          <a:p>
            <a:pPr marL="285750" indent="-285750">
              <a:buFontTx/>
              <a:buChar char="-"/>
            </a:pPr>
            <a:r>
              <a:rPr lang="en-US" dirty="0" smtClean="0">
                <a:latin typeface="Franklin Gothic Book" panose="020B0503020102020204" pitchFamily="34" charset="0"/>
              </a:rPr>
              <a:t>1 Pre-academic</a:t>
            </a:r>
            <a:endParaRPr lang="en-US" b="1" dirty="0">
              <a:latin typeface="Franklin Gothic Book" panose="020B0503020102020204" pitchFamily="34" charset="0"/>
            </a:endParaRPr>
          </a:p>
          <a:p>
            <a:pPr marL="285750" indent="-285750">
              <a:buFontTx/>
              <a:buChar char="-"/>
            </a:pPr>
            <a:r>
              <a:rPr lang="en-US" dirty="0" smtClean="0">
                <a:latin typeface="Franklin Gothic Book" panose="020B0503020102020204" pitchFamily="34" charset="0"/>
              </a:rPr>
              <a:t>8 Academic </a:t>
            </a:r>
            <a:endParaRPr lang="en-US" dirty="0">
              <a:latin typeface="Franklin Gothic Book" panose="020B0503020102020204" pitchFamily="34" charset="0"/>
            </a:endParaRPr>
          </a:p>
          <a:p>
            <a:endParaRPr lang="en-US" dirty="0"/>
          </a:p>
        </p:txBody>
      </p:sp>
      <p:sp>
        <p:nvSpPr>
          <p:cNvPr id="5" name="TextBox 4"/>
          <p:cNvSpPr txBox="1"/>
          <p:nvPr/>
        </p:nvSpPr>
        <p:spPr>
          <a:xfrm>
            <a:off x="736879" y="2262460"/>
            <a:ext cx="3200400" cy="1754326"/>
          </a:xfrm>
          <a:prstGeom prst="rect">
            <a:avLst/>
          </a:prstGeom>
          <a:noFill/>
        </p:spPr>
        <p:txBody>
          <a:bodyPr wrap="square" rtlCol="0">
            <a:spAutoFit/>
          </a:bodyPr>
          <a:lstStyle/>
          <a:p>
            <a:r>
              <a:rPr lang="en-US" b="1" dirty="0" smtClean="0">
                <a:latin typeface="Franklin Gothic Book" panose="020B0503020102020204" pitchFamily="34" charset="0"/>
              </a:rPr>
              <a:t>Practice English Skills In:</a:t>
            </a:r>
          </a:p>
          <a:p>
            <a:pPr marL="285750" indent="-285750">
              <a:buFontTx/>
              <a:buChar char="-"/>
            </a:pPr>
            <a:r>
              <a:rPr lang="en-US" dirty="0" smtClean="0">
                <a:latin typeface="Franklin Gothic Book" panose="020B0503020102020204" pitchFamily="34" charset="0"/>
              </a:rPr>
              <a:t>Listening</a:t>
            </a:r>
          </a:p>
          <a:p>
            <a:pPr marL="285750" indent="-285750">
              <a:buFontTx/>
              <a:buChar char="-"/>
            </a:pPr>
            <a:r>
              <a:rPr lang="en-US" dirty="0" smtClean="0">
                <a:latin typeface="Franklin Gothic Book" panose="020B0503020102020204" pitchFamily="34" charset="0"/>
              </a:rPr>
              <a:t>Speaking</a:t>
            </a:r>
          </a:p>
          <a:p>
            <a:pPr marL="285750" indent="-285750">
              <a:buFontTx/>
              <a:buChar char="-"/>
            </a:pPr>
            <a:r>
              <a:rPr lang="en-US" dirty="0" smtClean="0">
                <a:latin typeface="Franklin Gothic Book" panose="020B0503020102020204" pitchFamily="34" charset="0"/>
              </a:rPr>
              <a:t>Grammar</a:t>
            </a:r>
          </a:p>
          <a:p>
            <a:pPr marL="285750" indent="-285750">
              <a:buFontTx/>
              <a:buChar char="-"/>
            </a:pPr>
            <a:r>
              <a:rPr lang="en-US" dirty="0" smtClean="0">
                <a:latin typeface="Franklin Gothic Book" panose="020B0503020102020204" pitchFamily="34" charset="0"/>
              </a:rPr>
              <a:t>Reading</a:t>
            </a:r>
          </a:p>
          <a:p>
            <a:pPr marL="285750" indent="-285750">
              <a:buFontTx/>
              <a:buChar char="-"/>
            </a:pPr>
            <a:r>
              <a:rPr lang="en-US" dirty="0" smtClean="0">
                <a:latin typeface="Franklin Gothic Book" panose="020B0503020102020204" pitchFamily="34" charset="0"/>
              </a:rPr>
              <a:t>Writing</a:t>
            </a:r>
            <a:endParaRPr lang="en-US" dirty="0">
              <a:latin typeface="Franklin Gothic Book" panose="020B0503020102020204" pitchFamily="34" charset="0"/>
            </a:endParaRPr>
          </a:p>
        </p:txBody>
      </p:sp>
      <p:pic>
        <p:nvPicPr>
          <p:cNvPr id="13"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 t="12238" r="2256" b="21121"/>
          <a:stretch/>
        </p:blipFill>
        <p:spPr bwMode="auto">
          <a:xfrm>
            <a:off x="4648200" y="1350903"/>
            <a:ext cx="4117364" cy="1859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60872" y="2867726"/>
            <a:ext cx="2981796" cy="199002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442668" y="4211419"/>
            <a:ext cx="2471784" cy="646331"/>
          </a:xfrm>
          <a:prstGeom prst="rect">
            <a:avLst/>
          </a:prstGeom>
          <a:noFill/>
        </p:spPr>
        <p:txBody>
          <a:bodyPr wrap="square" rtlCol="0">
            <a:spAutoFit/>
          </a:bodyPr>
          <a:lstStyle/>
          <a:p>
            <a:r>
              <a:rPr lang="en-US" dirty="0" smtClean="0">
                <a:latin typeface="Franklin Gothic Book" panose="020B0503020102020204" pitchFamily="34" charset="0"/>
              </a:rPr>
              <a:t>For details visit www.uwstout.edu/esl</a:t>
            </a:r>
            <a:endParaRPr lang="en-US" dirty="0">
              <a:latin typeface="Franklin Gothic Book" panose="020B0503020102020204" pitchFamily="34" charset="0"/>
            </a:endParaRPr>
          </a:p>
        </p:txBody>
      </p:sp>
      <p:sp>
        <p:nvSpPr>
          <p:cNvPr id="6" name="TextBox 5"/>
          <p:cNvSpPr txBox="1"/>
          <p:nvPr/>
        </p:nvSpPr>
        <p:spPr>
          <a:xfrm>
            <a:off x="5105400" y="826406"/>
            <a:ext cx="4419600" cy="369332"/>
          </a:xfrm>
          <a:prstGeom prst="rect">
            <a:avLst/>
          </a:prstGeom>
          <a:noFill/>
        </p:spPr>
        <p:txBody>
          <a:bodyPr wrap="square" rtlCol="0">
            <a:spAutoFit/>
          </a:bodyPr>
          <a:lstStyle/>
          <a:p>
            <a:r>
              <a:rPr lang="en-US" dirty="0" smtClean="0"/>
              <a:t>Conditional Admission Available!</a:t>
            </a:r>
            <a:endParaRPr lang="en-US" dirty="0"/>
          </a:p>
        </p:txBody>
      </p:sp>
    </p:spTree>
    <p:extLst>
      <p:ext uri="{BB962C8B-B14F-4D97-AF65-F5344CB8AC3E}">
        <p14:creationId xmlns:p14="http://schemas.microsoft.com/office/powerpoint/2010/main" val="1919420576"/>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004990"/>
                </a:solidFill>
                <a:latin typeface="Franklin Gothic Medium" panose="020B0603020102020204" pitchFamily="34" charset="0"/>
                <a:cs typeface="Arial"/>
              </a:rPr>
              <a:t> </a:t>
            </a:r>
            <a:r>
              <a:rPr lang="en-US" sz="4000" b="1" dirty="0" smtClean="0">
                <a:solidFill>
                  <a:srgbClr val="004990"/>
                </a:solidFill>
                <a:latin typeface="Franklin Gothic Medium" panose="020B0603020102020204" pitchFamily="34" charset="0"/>
                <a:cs typeface="Arial"/>
              </a:rPr>
              <a:t>ESL Institute</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4114800" y="1504950"/>
            <a:ext cx="4800600" cy="2431435"/>
          </a:xfrm>
          <a:prstGeom prst="rect">
            <a:avLst/>
          </a:prstGeom>
          <a:noFill/>
        </p:spPr>
        <p:txBody>
          <a:bodyPr wrap="square" rtlCol="0">
            <a:spAutoFit/>
          </a:bodyPr>
          <a:lstStyle/>
          <a:p>
            <a:r>
              <a:rPr lang="en-US" dirty="0" smtClean="0">
                <a:latin typeface="Franklin Gothic Book" panose="020B0503020102020204" pitchFamily="34" charset="0"/>
              </a:rPr>
              <a:t>MORE THAN LANGUAGE LEARNING</a:t>
            </a:r>
          </a:p>
          <a:p>
            <a:endParaRPr lang="en-US" sz="800" dirty="0" smtClean="0">
              <a:latin typeface="Franklin Gothic Book" panose="020B0503020102020204" pitchFamily="34" charset="0"/>
            </a:endParaRPr>
          </a:p>
          <a:p>
            <a:r>
              <a:rPr lang="en-US" dirty="0" smtClean="0">
                <a:latin typeface="Franklin Gothic Book" panose="020B0503020102020204" pitchFamily="34" charset="0"/>
              </a:rPr>
              <a:t>In addition to year round, intensive English study, the ESL Institute offers the</a:t>
            </a:r>
            <a:r>
              <a:rPr lang="en-US" b="1" dirty="0" smtClean="0">
                <a:latin typeface="Franklin Gothic Book" panose="020B0503020102020204" pitchFamily="34" charset="0"/>
              </a:rPr>
              <a:t> Summer American Culture and Language Program</a:t>
            </a:r>
            <a:r>
              <a:rPr lang="en-US" dirty="0" smtClean="0">
                <a:latin typeface="Franklin Gothic Book" panose="020B0503020102020204" pitchFamily="34" charset="0"/>
              </a:rPr>
              <a:t>.  </a:t>
            </a:r>
          </a:p>
          <a:p>
            <a:endParaRPr lang="en-US" dirty="0">
              <a:latin typeface="Franklin Gothic Book" panose="020B0503020102020204" pitchFamily="34" charset="0"/>
            </a:endParaRPr>
          </a:p>
          <a:p>
            <a:r>
              <a:rPr lang="en-US" dirty="0" smtClean="0">
                <a:latin typeface="Franklin Gothic Book" panose="020B0503020102020204" pitchFamily="34" charset="0"/>
              </a:rPr>
              <a:t>This program is full of excursions and activities designed to paint a more-complete image of American life for international students.</a:t>
            </a:r>
            <a:endParaRPr lang="en-US" dirty="0">
              <a:latin typeface="Franklin Gothic Book" panose="020B0503020102020204" pitchFamily="34" charset="0"/>
            </a:endParaRPr>
          </a:p>
        </p:txBody>
      </p:sp>
      <p:pic>
        <p:nvPicPr>
          <p:cNvPr id="6146" name="Picture 2" descr="D:\All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509" t="511" r="18955" b="12222"/>
          <a:stretch/>
        </p:blipFill>
        <p:spPr bwMode="auto">
          <a:xfrm>
            <a:off x="570353" y="1126927"/>
            <a:ext cx="3278895" cy="29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7650"/>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2015 - 2016 Estimated Costs*</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500326499"/>
              </p:ext>
            </p:extLst>
          </p:nvPr>
        </p:nvGraphicFramePr>
        <p:xfrm>
          <a:off x="1143000" y="1352550"/>
          <a:ext cx="6255497" cy="2688675"/>
        </p:xfrm>
        <a:graphic>
          <a:graphicData uri="http://schemas.openxmlformats.org/drawingml/2006/table">
            <a:tbl>
              <a:tblPr firstRow="1" bandRow="1">
                <a:tableStyleId>{5C22544A-7EE6-4342-B048-85BDC9FD1C3A}</a:tableStyleId>
              </a:tblPr>
              <a:tblGrid>
                <a:gridCol w="2846417"/>
                <a:gridCol w="1125327"/>
                <a:gridCol w="1092230"/>
                <a:gridCol w="1191523"/>
              </a:tblGrid>
              <a:tr h="755763">
                <a:tc>
                  <a:txBody>
                    <a:bodyPr/>
                    <a:lstStyle/>
                    <a:p>
                      <a:r>
                        <a:rPr lang="en-US" sz="1100" dirty="0" smtClean="0">
                          <a:latin typeface="Franklin Gothic Book" panose="020B0503020102020204" pitchFamily="34" charset="0"/>
                        </a:rPr>
                        <a:t>Expense</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Bachelor’s</a:t>
                      </a:r>
                    </a:p>
                    <a:p>
                      <a:r>
                        <a:rPr lang="en-US" sz="1100" dirty="0" smtClean="0">
                          <a:latin typeface="Franklin Gothic Book" panose="020B0503020102020204" pitchFamily="34" charset="0"/>
                        </a:rPr>
                        <a:t>30 Credits*</a:t>
                      </a:r>
                    </a:p>
                    <a:p>
                      <a:r>
                        <a:rPr lang="en-US" sz="1100" dirty="0" smtClean="0">
                          <a:latin typeface="Franklin Gothic Book" panose="020B0503020102020204" pitchFamily="34" charset="0"/>
                        </a:rPr>
                        <a:t>(Academic Year)</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Master’s</a:t>
                      </a:r>
                    </a:p>
                    <a:p>
                      <a:r>
                        <a:rPr lang="en-US" sz="1100" dirty="0" smtClean="0">
                          <a:latin typeface="Franklin Gothic Book" panose="020B0503020102020204" pitchFamily="34" charset="0"/>
                        </a:rPr>
                        <a:t>18 Credits**</a:t>
                      </a:r>
                    </a:p>
                    <a:p>
                      <a:r>
                        <a:rPr lang="en-US" sz="1100" dirty="0" smtClean="0">
                          <a:latin typeface="Franklin Gothic Book" panose="020B0503020102020204" pitchFamily="34" charset="0"/>
                        </a:rPr>
                        <a:t>(Academic Year)</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ESL Institute</a:t>
                      </a:r>
                    </a:p>
                    <a:p>
                      <a:r>
                        <a:rPr lang="en-US" sz="1100" dirty="0" smtClean="0">
                          <a:latin typeface="Franklin Gothic Book" panose="020B0503020102020204" pitchFamily="34" charset="0"/>
                        </a:rPr>
                        <a:t>24 Credits</a:t>
                      </a:r>
                    </a:p>
                    <a:p>
                      <a:r>
                        <a:rPr lang="en-US" sz="1100" dirty="0" smtClean="0">
                          <a:latin typeface="Franklin Gothic Book" panose="020B0503020102020204" pitchFamily="34" charset="0"/>
                        </a:rPr>
                        <a:t>(Academic Year)</a:t>
                      </a:r>
                      <a:endParaRPr lang="en-US" sz="1100" dirty="0">
                        <a:latin typeface="Franklin Gothic Book" panose="020B0503020102020204" pitchFamily="34" charset="0"/>
                      </a:endParaRPr>
                    </a:p>
                  </a:txBody>
                  <a:tcPr marL="79435" marR="79435" marT="39718" marB="39718"/>
                </a:tc>
              </a:tr>
              <a:tr h="322152">
                <a:tc>
                  <a:txBody>
                    <a:bodyPr/>
                    <a:lstStyle/>
                    <a:p>
                      <a:r>
                        <a:rPr lang="en-US" sz="1100" dirty="0" smtClean="0">
                          <a:latin typeface="Franklin Gothic Book" panose="020B0503020102020204" pitchFamily="34" charset="0"/>
                        </a:rPr>
                        <a:t>Tuition and Fees</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$17,609</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$15,745</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$10,407</a:t>
                      </a:r>
                      <a:endParaRPr lang="en-US" sz="1100" dirty="0">
                        <a:latin typeface="Franklin Gothic Book" panose="020B0503020102020204" pitchFamily="34" charset="0"/>
                      </a:endParaRPr>
                    </a:p>
                  </a:txBody>
                  <a:tcPr marL="79435" marR="79435" marT="39718" marB="39718"/>
                </a:tc>
              </a:tr>
              <a:tr h="322152">
                <a:tc>
                  <a:txBody>
                    <a:bodyPr/>
                    <a:lstStyle/>
                    <a:p>
                      <a:r>
                        <a:rPr lang="en-US" sz="1100" dirty="0" smtClean="0">
                          <a:latin typeface="Franklin Gothic Book" panose="020B0503020102020204" pitchFamily="34" charset="0"/>
                        </a:rPr>
                        <a:t>Housing</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a:t>
                      </a:r>
                      <a:r>
                        <a:rPr lang="en-US" sz="1100" dirty="0" smtClean="0">
                          <a:latin typeface="Franklin Gothic Book" panose="020B0503020102020204" pitchFamily="34" charset="0"/>
                        </a:rPr>
                        <a:t>3,960</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a:t>
                      </a:r>
                      <a:r>
                        <a:rPr lang="en-US" sz="1100" dirty="0" smtClean="0">
                          <a:latin typeface="Franklin Gothic Book" panose="020B0503020102020204" pitchFamily="34" charset="0"/>
                        </a:rPr>
                        <a:t>3,960</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a:t>
                      </a:r>
                      <a:r>
                        <a:rPr lang="en-US" sz="1100" dirty="0" smtClean="0">
                          <a:latin typeface="Franklin Gothic Book" panose="020B0503020102020204" pitchFamily="34" charset="0"/>
                        </a:rPr>
                        <a:t>3,960</a:t>
                      </a:r>
                      <a:endParaRPr lang="en-US" sz="1100" dirty="0">
                        <a:latin typeface="Franklin Gothic Book" panose="020B0503020102020204" pitchFamily="34" charset="0"/>
                      </a:endParaRPr>
                    </a:p>
                  </a:txBody>
                  <a:tcPr marL="79435" marR="79435" marT="39718" marB="39718"/>
                </a:tc>
              </a:tr>
              <a:tr h="322152">
                <a:tc>
                  <a:txBody>
                    <a:bodyPr/>
                    <a:lstStyle/>
                    <a:p>
                      <a:r>
                        <a:rPr lang="en-US" sz="1100" dirty="0" smtClean="0">
                          <a:latin typeface="Franklin Gothic Book" panose="020B0503020102020204" pitchFamily="34" charset="0"/>
                        </a:rPr>
                        <a:t>Food/Living Expenses</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$3,100</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$3,100</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$3,100</a:t>
                      </a:r>
                      <a:endParaRPr lang="en-US" sz="1100" dirty="0">
                        <a:latin typeface="Franklin Gothic Book" panose="020B0503020102020204" pitchFamily="34" charset="0"/>
                      </a:endParaRPr>
                    </a:p>
                  </a:txBody>
                  <a:tcPr marL="79435" marR="79435" marT="39718" marB="39718"/>
                </a:tc>
              </a:tr>
              <a:tr h="322152">
                <a:tc>
                  <a:txBody>
                    <a:bodyPr/>
                    <a:lstStyle/>
                    <a:p>
                      <a:r>
                        <a:rPr lang="en-US" sz="1100" dirty="0" smtClean="0">
                          <a:latin typeface="Franklin Gothic Book" panose="020B0503020102020204" pitchFamily="34" charset="0"/>
                        </a:rPr>
                        <a:t>Books, Supplies,</a:t>
                      </a:r>
                      <a:r>
                        <a:rPr lang="en-US" sz="1100" baseline="0" dirty="0" smtClean="0">
                          <a:latin typeface="Franklin Gothic Book" panose="020B0503020102020204" pitchFamily="34" charset="0"/>
                        </a:rPr>
                        <a:t> Other Costs</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$225</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$225</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$0</a:t>
                      </a:r>
                      <a:endParaRPr lang="en-US" sz="1100" dirty="0">
                        <a:latin typeface="Franklin Gothic Book" panose="020B0503020102020204" pitchFamily="34" charset="0"/>
                      </a:endParaRPr>
                    </a:p>
                  </a:txBody>
                  <a:tcPr marL="79435" marR="79435" marT="39718" marB="39718"/>
                </a:tc>
              </a:tr>
              <a:tr h="322152">
                <a:tc>
                  <a:txBody>
                    <a:bodyPr/>
                    <a:lstStyle/>
                    <a:p>
                      <a:r>
                        <a:rPr lang="en-US" sz="1100" dirty="0" smtClean="0">
                          <a:latin typeface="Franklin Gothic Book" panose="020B0503020102020204" pitchFamily="34" charset="0"/>
                        </a:rPr>
                        <a:t>Health Insurance</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a:t>
                      </a:r>
                      <a:r>
                        <a:rPr lang="en-US" sz="1100" dirty="0" smtClean="0">
                          <a:latin typeface="Franklin Gothic Book" panose="020B0503020102020204" pitchFamily="34" charset="0"/>
                        </a:rPr>
                        <a:t>1,427</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a:t>
                      </a:r>
                      <a:r>
                        <a:rPr lang="en-US" sz="1100" dirty="0" smtClean="0">
                          <a:latin typeface="Franklin Gothic Book" panose="020B0503020102020204" pitchFamily="34" charset="0"/>
                        </a:rPr>
                        <a:t>1,427</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a:t>
                      </a:r>
                      <a:r>
                        <a:rPr lang="en-US" sz="1100" dirty="0" smtClean="0">
                          <a:latin typeface="Franklin Gothic Book" panose="020B0503020102020204" pitchFamily="34" charset="0"/>
                        </a:rPr>
                        <a:t>1,427</a:t>
                      </a:r>
                      <a:endParaRPr lang="en-US" sz="1100" dirty="0">
                        <a:latin typeface="Franklin Gothic Book" panose="020B0503020102020204" pitchFamily="34" charset="0"/>
                      </a:endParaRPr>
                    </a:p>
                  </a:txBody>
                  <a:tcPr marL="79435" marR="79435" marT="39718" marB="39718"/>
                </a:tc>
              </a:tr>
              <a:tr h="322152">
                <a:tc>
                  <a:txBody>
                    <a:bodyPr/>
                    <a:lstStyle/>
                    <a:p>
                      <a:r>
                        <a:rPr lang="en-US" sz="1100" dirty="0" smtClean="0">
                          <a:latin typeface="Franklin Gothic Book" panose="020B0503020102020204" pitchFamily="34" charset="0"/>
                        </a:rPr>
                        <a:t>Total</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$26,321</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$24,457</a:t>
                      </a:r>
                      <a:endParaRPr lang="en-US" sz="1100" dirty="0">
                        <a:latin typeface="Franklin Gothic Book" panose="020B0503020102020204" pitchFamily="34" charset="0"/>
                      </a:endParaRPr>
                    </a:p>
                  </a:txBody>
                  <a:tcPr marL="79435" marR="79435" marT="39718" marB="39718"/>
                </a:tc>
                <a:tc>
                  <a:txBody>
                    <a:bodyPr/>
                    <a:lstStyle/>
                    <a:p>
                      <a:r>
                        <a:rPr lang="en-US" sz="1100" dirty="0" smtClean="0">
                          <a:latin typeface="Franklin Gothic Book" panose="020B0503020102020204" pitchFamily="34" charset="0"/>
                        </a:rPr>
                        <a:t>$18,894</a:t>
                      </a:r>
                      <a:endParaRPr lang="en-US" sz="1100" dirty="0">
                        <a:latin typeface="Franklin Gothic Book" panose="020B0503020102020204" pitchFamily="34" charset="0"/>
                      </a:endParaRPr>
                    </a:p>
                  </a:txBody>
                  <a:tcPr marL="79435" marR="79435" marT="39718" marB="39718"/>
                </a:tc>
              </a:tr>
            </a:tbl>
          </a:graphicData>
        </a:graphic>
      </p:graphicFrame>
      <p:sp>
        <p:nvSpPr>
          <p:cNvPr id="7" name="TextBox 6"/>
          <p:cNvSpPr txBox="1"/>
          <p:nvPr/>
        </p:nvSpPr>
        <p:spPr>
          <a:xfrm>
            <a:off x="2057400" y="4171950"/>
            <a:ext cx="6781800" cy="646331"/>
          </a:xfrm>
          <a:prstGeom prst="rect">
            <a:avLst/>
          </a:prstGeom>
          <a:noFill/>
        </p:spPr>
        <p:txBody>
          <a:bodyPr wrap="square" rtlCol="0">
            <a:spAutoFit/>
          </a:bodyPr>
          <a:lstStyle/>
          <a:p>
            <a:r>
              <a:rPr lang="en-US" sz="1200" dirty="0" smtClean="0">
                <a:latin typeface="Franklin Gothic Book" panose="020B0503020102020204" pitchFamily="34" charset="0"/>
              </a:rPr>
              <a:t>*15 credits per semester **9 credits per semester</a:t>
            </a:r>
          </a:p>
          <a:p>
            <a:r>
              <a:rPr lang="en-US" sz="1200" dirty="0" smtClean="0">
                <a:latin typeface="Franklin Gothic Book" panose="020B0503020102020204" pitchFamily="34" charset="0"/>
              </a:rPr>
              <a:t>Student tuition is calculated per credit  I  Graduate tuition credit varies from program to program</a:t>
            </a:r>
          </a:p>
          <a:p>
            <a:r>
              <a:rPr lang="en-US" sz="1200" dirty="0" smtClean="0">
                <a:latin typeface="Franklin Gothic Book" panose="020B0503020102020204" pitchFamily="34" charset="0"/>
              </a:rPr>
              <a:t>Current costs are available online at </a:t>
            </a:r>
            <a:r>
              <a:rPr lang="en-US" sz="1200" b="1" dirty="0" smtClean="0">
                <a:latin typeface="Franklin Gothic Book" panose="020B0503020102020204" pitchFamily="34" charset="0"/>
              </a:rPr>
              <a:t>www.uwstout.edu/oie/iss/finances.cfm</a:t>
            </a:r>
            <a:endParaRPr lang="en-US" sz="1200" b="1" dirty="0">
              <a:latin typeface="Franklin Gothic Book" panose="020B0503020102020204" pitchFamily="34" charset="0"/>
            </a:endParaRPr>
          </a:p>
        </p:txBody>
      </p:sp>
    </p:spTree>
    <p:extLst>
      <p:ext uri="{BB962C8B-B14F-4D97-AF65-F5344CB8AC3E}">
        <p14:creationId xmlns:p14="http://schemas.microsoft.com/office/powerpoint/2010/main" val="1969040307"/>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Scholarship Opportunity</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40820" y="1263952"/>
            <a:ext cx="6400799" cy="2585323"/>
          </a:xfrm>
          <a:prstGeom prst="rect">
            <a:avLst/>
          </a:prstGeom>
          <a:noFill/>
        </p:spPr>
        <p:txBody>
          <a:bodyPr wrap="square" rtlCol="0">
            <a:spAutoFit/>
          </a:bodyPr>
          <a:lstStyle/>
          <a:p>
            <a:pPr marL="285750" indent="-285750">
              <a:buFontTx/>
              <a:buChar char="-"/>
            </a:pPr>
            <a:r>
              <a:rPr lang="en-US" b="1" dirty="0" smtClean="0">
                <a:latin typeface="Franklin Gothic Book" panose="020B0503020102020204" pitchFamily="34" charset="0"/>
              </a:rPr>
              <a:t>Undergraduate Students</a:t>
            </a:r>
          </a:p>
          <a:p>
            <a:pPr marL="742950" lvl="1" indent="-285750">
              <a:buFontTx/>
              <a:buChar char="-"/>
            </a:pPr>
            <a:r>
              <a:rPr lang="en-US" dirty="0" smtClean="0">
                <a:solidFill>
                  <a:srgbClr val="0074A5"/>
                </a:solidFill>
                <a:latin typeface="Franklin Gothic Book" panose="020B0503020102020204" pitchFamily="34" charset="0"/>
              </a:rPr>
              <a:t>$5,000 </a:t>
            </a:r>
            <a:r>
              <a:rPr lang="en-US" dirty="0" smtClean="0">
                <a:latin typeface="Franklin Gothic Book" panose="020B0503020102020204" pitchFamily="34" charset="0"/>
              </a:rPr>
              <a:t>per academic year  GPA: 3.51 and greater</a:t>
            </a:r>
          </a:p>
          <a:p>
            <a:pPr marL="742950" lvl="1" indent="-285750">
              <a:buFontTx/>
              <a:buChar char="-"/>
            </a:pPr>
            <a:r>
              <a:rPr lang="en-US" dirty="0" smtClean="0">
                <a:solidFill>
                  <a:srgbClr val="0074A5"/>
                </a:solidFill>
                <a:latin typeface="Franklin Gothic Book" panose="020B0503020102020204" pitchFamily="34" charset="0"/>
              </a:rPr>
              <a:t>$4,000 </a:t>
            </a:r>
            <a:r>
              <a:rPr lang="en-US" dirty="0" smtClean="0">
                <a:latin typeface="Franklin Gothic Book" panose="020B0503020102020204" pitchFamily="34" charset="0"/>
              </a:rPr>
              <a:t>per academic year  GPA: 3.0 - 3.5</a:t>
            </a:r>
          </a:p>
          <a:p>
            <a:pPr marL="742950" lvl="1" indent="-285750">
              <a:buFontTx/>
              <a:buChar char="-"/>
            </a:pPr>
            <a:r>
              <a:rPr lang="en-US" dirty="0" smtClean="0">
                <a:solidFill>
                  <a:srgbClr val="0074A5"/>
                </a:solidFill>
                <a:latin typeface="Franklin Gothic Book" panose="020B0503020102020204" pitchFamily="34" charset="0"/>
              </a:rPr>
              <a:t>$3,000 </a:t>
            </a:r>
            <a:r>
              <a:rPr lang="en-US" dirty="0" smtClean="0">
                <a:latin typeface="Franklin Gothic Book" panose="020B0503020102020204" pitchFamily="34" charset="0"/>
              </a:rPr>
              <a:t>per academic year  GPA: 2.75-2.99</a:t>
            </a:r>
          </a:p>
          <a:p>
            <a:pPr marL="285750" indent="-285750">
              <a:buFontTx/>
              <a:buChar char="-"/>
            </a:pPr>
            <a:r>
              <a:rPr lang="en-US" b="1" dirty="0" smtClean="0">
                <a:latin typeface="Franklin Gothic Book" panose="020B0503020102020204" pitchFamily="34" charset="0"/>
              </a:rPr>
              <a:t>Graduate Students</a:t>
            </a:r>
          </a:p>
          <a:p>
            <a:pPr marL="742950" lvl="1" indent="-285750">
              <a:buFontTx/>
              <a:buChar char="-"/>
            </a:pPr>
            <a:r>
              <a:rPr lang="en-US" dirty="0" smtClean="0">
                <a:solidFill>
                  <a:srgbClr val="0074A5"/>
                </a:solidFill>
                <a:latin typeface="Franklin Gothic Book" panose="020B0503020102020204" pitchFamily="34" charset="0"/>
              </a:rPr>
              <a:t>$7,000 </a:t>
            </a:r>
            <a:r>
              <a:rPr lang="en-US" dirty="0" smtClean="0">
                <a:latin typeface="Franklin Gothic Book" panose="020B0503020102020204" pitchFamily="34" charset="0"/>
              </a:rPr>
              <a:t>for the FIRST academic year GPA 3.5-4.0</a:t>
            </a:r>
          </a:p>
          <a:p>
            <a:pPr marL="742950" lvl="1" indent="-285750">
              <a:buFontTx/>
              <a:buChar char="-"/>
            </a:pPr>
            <a:r>
              <a:rPr lang="en-US" dirty="0" smtClean="0">
                <a:solidFill>
                  <a:srgbClr val="0074A5"/>
                </a:solidFill>
                <a:latin typeface="Franklin Gothic Book" panose="020B0503020102020204" pitchFamily="34" charset="0"/>
              </a:rPr>
              <a:t>$6,000 </a:t>
            </a:r>
            <a:r>
              <a:rPr lang="en-US" dirty="0" smtClean="0">
                <a:latin typeface="Franklin Gothic Book" panose="020B0503020102020204" pitchFamily="34" charset="0"/>
              </a:rPr>
              <a:t>per academic year GPA 3.0-3.49 (or 4.0 after first year)</a:t>
            </a:r>
          </a:p>
          <a:p>
            <a:pPr marL="742950" lvl="1" indent="-285750">
              <a:buFontTx/>
              <a:buChar char="-"/>
            </a:pPr>
            <a:r>
              <a:rPr lang="en-US" dirty="0" smtClean="0">
                <a:solidFill>
                  <a:srgbClr val="0074A5"/>
                </a:solidFill>
                <a:latin typeface="Franklin Gothic Book" panose="020B0503020102020204" pitchFamily="34" charset="0"/>
              </a:rPr>
              <a:t>$5,000 </a:t>
            </a:r>
            <a:r>
              <a:rPr lang="en-US" dirty="0" smtClean="0">
                <a:latin typeface="Franklin Gothic Book" panose="020B0503020102020204" pitchFamily="34" charset="0"/>
              </a:rPr>
              <a:t>per academic year  GPA: 2.75-2.99</a:t>
            </a:r>
            <a:endParaRPr lang="en-US" dirty="0"/>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7765" t="16961" r="13370" b="8180"/>
          <a:stretch/>
        </p:blipFill>
        <p:spPr>
          <a:xfrm>
            <a:off x="6248400" y="1645963"/>
            <a:ext cx="2438400" cy="198795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262554" y="4466019"/>
            <a:ext cx="6096000" cy="369332"/>
          </a:xfrm>
          <a:prstGeom prst="rect">
            <a:avLst/>
          </a:prstGeom>
          <a:noFill/>
        </p:spPr>
        <p:txBody>
          <a:bodyPr wrap="square" rtlCol="0">
            <a:spAutoFit/>
          </a:bodyPr>
          <a:lstStyle/>
          <a:p>
            <a:r>
              <a:rPr lang="en-US" dirty="0" smtClean="0">
                <a:latin typeface="Franklin Gothic Book" panose="020B0503020102020204" pitchFamily="34" charset="0"/>
              </a:rPr>
              <a:t>*Dependent on availability</a:t>
            </a:r>
            <a:endParaRPr lang="en-US" dirty="0">
              <a:latin typeface="Franklin Gothic Book" panose="020B0503020102020204" pitchFamily="34" charset="0"/>
            </a:endParaRPr>
          </a:p>
        </p:txBody>
      </p:sp>
    </p:spTree>
    <p:extLst>
      <p:ext uri="{BB962C8B-B14F-4D97-AF65-F5344CB8AC3E}">
        <p14:creationId xmlns:p14="http://schemas.microsoft.com/office/powerpoint/2010/main" val="1758424914"/>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Academic &amp; Support Services</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422275" y="1581150"/>
            <a:ext cx="4987926" cy="2031325"/>
          </a:xfrm>
          <a:prstGeom prst="rect">
            <a:avLst/>
          </a:prstGeom>
          <a:noFill/>
        </p:spPr>
        <p:txBody>
          <a:bodyPr wrap="square" rtlCol="0">
            <a:spAutoFit/>
          </a:bodyPr>
          <a:lstStyle/>
          <a:p>
            <a:pPr marL="285750" indent="-285750">
              <a:buFontTx/>
              <a:buChar char="-"/>
            </a:pPr>
            <a:r>
              <a:rPr lang="en-US" dirty="0" smtClean="0">
                <a:latin typeface="Franklin Gothic Book" panose="020B0503020102020204" pitchFamily="34" charset="0"/>
              </a:rPr>
              <a:t>Help students explore different majors</a:t>
            </a:r>
          </a:p>
          <a:p>
            <a:pPr marL="285750" indent="-285750">
              <a:buFontTx/>
              <a:buChar char="-"/>
            </a:pPr>
            <a:r>
              <a:rPr lang="en-US" dirty="0" smtClean="0">
                <a:latin typeface="Franklin Gothic Book" panose="020B0503020102020204" pitchFamily="34" charset="0"/>
              </a:rPr>
              <a:t>Writing Center</a:t>
            </a:r>
          </a:p>
          <a:p>
            <a:pPr marL="285750" indent="-285750">
              <a:buFontTx/>
              <a:buChar char="-"/>
            </a:pPr>
            <a:r>
              <a:rPr lang="en-US" dirty="0" smtClean="0">
                <a:latin typeface="Franklin Gothic Book" panose="020B0503020102020204" pitchFamily="34" charset="0"/>
              </a:rPr>
              <a:t>Guidance for transfer students</a:t>
            </a:r>
          </a:p>
          <a:p>
            <a:pPr marL="285750" indent="-285750">
              <a:buFontTx/>
              <a:buChar char="-"/>
            </a:pPr>
            <a:r>
              <a:rPr lang="en-US" dirty="0" smtClean="0">
                <a:latin typeface="Franklin Gothic Book" panose="020B0503020102020204" pitchFamily="34" charset="0"/>
              </a:rPr>
              <a:t>Career counseling</a:t>
            </a:r>
          </a:p>
          <a:p>
            <a:pPr marL="285750" indent="-285750">
              <a:buFontTx/>
              <a:buChar char="-"/>
            </a:pPr>
            <a:r>
              <a:rPr lang="en-US" dirty="0" smtClean="0">
                <a:latin typeface="Franklin Gothic Book" panose="020B0503020102020204" pitchFamily="34" charset="0"/>
              </a:rPr>
              <a:t>Internship opportunities</a:t>
            </a:r>
          </a:p>
          <a:p>
            <a:pPr marL="285750" indent="-285750">
              <a:buFontTx/>
              <a:buChar char="-"/>
            </a:pPr>
            <a:r>
              <a:rPr lang="en-US" dirty="0" smtClean="0">
                <a:latin typeface="Franklin Gothic Book" panose="020B0503020102020204" pitchFamily="34" charset="0"/>
              </a:rPr>
              <a:t>Corporate career conferences</a:t>
            </a:r>
          </a:p>
          <a:p>
            <a:pPr marL="285750" indent="-285750">
              <a:buFontTx/>
              <a:buChar char="-"/>
            </a:pPr>
            <a:r>
              <a:rPr lang="en-US" dirty="0" smtClean="0">
                <a:latin typeface="Franklin Gothic Book" panose="020B0503020102020204" pitchFamily="34" charset="0"/>
              </a:rPr>
              <a:t>Graduate school information</a:t>
            </a:r>
          </a:p>
        </p:txBody>
      </p:sp>
      <p:pic>
        <p:nvPicPr>
          <p:cNvPr id="3074" name="Picture 2" descr="http://www.uwstout.edu/spotlight/images/kinga471x288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958015"/>
            <a:ext cx="4049643" cy="2476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00055"/>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International Student Services</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533400" y="1352550"/>
            <a:ext cx="3048000" cy="2308324"/>
          </a:xfrm>
          <a:prstGeom prst="rect">
            <a:avLst/>
          </a:prstGeom>
          <a:noFill/>
        </p:spPr>
        <p:txBody>
          <a:bodyPr wrap="square" rtlCol="0">
            <a:spAutoFit/>
          </a:bodyPr>
          <a:lstStyle/>
          <a:p>
            <a:pPr marL="285750" indent="-285750">
              <a:buFontTx/>
              <a:buChar char="-"/>
            </a:pPr>
            <a:r>
              <a:rPr lang="en-US" dirty="0" smtClean="0">
                <a:latin typeface="Franklin Gothic Book" panose="020B0503020102020204" pitchFamily="34" charset="0"/>
              </a:rPr>
              <a:t>Orientation program</a:t>
            </a:r>
          </a:p>
          <a:p>
            <a:pPr marL="285750" indent="-285750">
              <a:buFontTx/>
              <a:buChar char="-"/>
            </a:pPr>
            <a:r>
              <a:rPr lang="en-US" dirty="0" smtClean="0">
                <a:latin typeface="Franklin Gothic Book" panose="020B0503020102020204" pitchFamily="34" charset="0"/>
              </a:rPr>
              <a:t>Class registration</a:t>
            </a:r>
          </a:p>
          <a:p>
            <a:pPr marL="285750" indent="-285750">
              <a:buFontTx/>
              <a:buChar char="-"/>
            </a:pPr>
            <a:r>
              <a:rPr lang="en-US" dirty="0" smtClean="0">
                <a:latin typeface="Franklin Gothic Book" panose="020B0503020102020204" pitchFamily="34" charset="0"/>
              </a:rPr>
              <a:t>Immigration status</a:t>
            </a:r>
          </a:p>
          <a:p>
            <a:pPr marL="285750" indent="-285750">
              <a:buFontTx/>
              <a:buChar char="-"/>
            </a:pPr>
            <a:r>
              <a:rPr lang="en-US" dirty="0" smtClean="0">
                <a:latin typeface="Franklin Gothic Book" panose="020B0503020102020204" pitchFamily="34" charset="0"/>
              </a:rPr>
              <a:t>Resident Hall check-in</a:t>
            </a:r>
          </a:p>
          <a:p>
            <a:pPr marL="285750" indent="-285750">
              <a:buFontTx/>
              <a:buChar char="-"/>
            </a:pPr>
            <a:r>
              <a:rPr lang="en-US" dirty="0" smtClean="0">
                <a:latin typeface="Franklin Gothic Book" panose="020B0503020102020204" pitchFamily="34" charset="0"/>
              </a:rPr>
              <a:t>Health insurance</a:t>
            </a:r>
          </a:p>
          <a:p>
            <a:pPr marL="285750" indent="-285750">
              <a:buFontTx/>
              <a:buChar char="-"/>
            </a:pPr>
            <a:r>
              <a:rPr lang="en-US" dirty="0" smtClean="0">
                <a:latin typeface="Franklin Gothic Book" panose="020B0503020102020204" pitchFamily="34" charset="0"/>
              </a:rPr>
              <a:t>Friendship </a:t>
            </a:r>
            <a:r>
              <a:rPr lang="en-US" dirty="0">
                <a:latin typeface="Franklin Gothic Book" panose="020B0503020102020204" pitchFamily="34" charset="0"/>
              </a:rPr>
              <a:t>Family </a:t>
            </a:r>
            <a:r>
              <a:rPr lang="en-US" dirty="0" smtClean="0">
                <a:latin typeface="Franklin Gothic Book" panose="020B0503020102020204" pitchFamily="34" charset="0"/>
              </a:rPr>
              <a:t>Program</a:t>
            </a:r>
          </a:p>
          <a:p>
            <a:pPr marL="285750" indent="-285750">
              <a:buFontTx/>
              <a:buChar char="-"/>
            </a:pPr>
            <a:r>
              <a:rPr lang="en-US" dirty="0" smtClean="0">
                <a:latin typeface="Franklin Gothic Book" panose="020B0503020102020204" pitchFamily="34" charset="0"/>
              </a:rPr>
              <a:t>American culture immersion course</a:t>
            </a:r>
            <a:endParaRPr lang="en-US" dirty="0">
              <a:latin typeface="Franklin Gothic Book" panose="020B0503020102020204" pitchFamily="34" charset="0"/>
            </a:endParaRPr>
          </a:p>
        </p:txBody>
      </p:sp>
      <p:pic>
        <p:nvPicPr>
          <p:cNvPr id="512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660" r="17568"/>
          <a:stretch/>
        </p:blipFill>
        <p:spPr bwMode="auto">
          <a:xfrm>
            <a:off x="3935503" y="1408327"/>
            <a:ext cx="2286000" cy="1925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856537" y="2864328"/>
            <a:ext cx="2729932" cy="1819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val="0"/>
              </a:ext>
            </a:extLst>
          </a:blip>
          <a:srcRect t="10297" b="20179"/>
          <a:stretch/>
        </p:blipFill>
        <p:spPr>
          <a:xfrm>
            <a:off x="6709077" y="1329107"/>
            <a:ext cx="1891404" cy="1753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274002"/>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International Student Activities</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228600" y="1428750"/>
            <a:ext cx="4610100" cy="2862322"/>
          </a:xfrm>
          <a:prstGeom prst="rect">
            <a:avLst/>
          </a:prstGeom>
          <a:noFill/>
        </p:spPr>
        <p:txBody>
          <a:bodyPr wrap="square" rtlCol="0">
            <a:spAutoFit/>
          </a:bodyPr>
          <a:lstStyle/>
          <a:p>
            <a:pPr marL="285750" indent="-285750">
              <a:buFontTx/>
              <a:buChar char="-"/>
            </a:pPr>
            <a:r>
              <a:rPr lang="en-US" dirty="0" smtClean="0">
                <a:latin typeface="Franklin Gothic Book" panose="020B0503020102020204" pitchFamily="34" charset="0"/>
              </a:rPr>
              <a:t>Trips – festivals, fairs, malls and more!</a:t>
            </a:r>
          </a:p>
          <a:p>
            <a:pPr marL="285750" indent="-285750">
              <a:buFontTx/>
              <a:buChar char="-"/>
            </a:pPr>
            <a:r>
              <a:rPr lang="en-US" dirty="0" smtClean="0">
                <a:latin typeface="Franklin Gothic Book" panose="020B0503020102020204" pitchFamily="34" charset="0"/>
              </a:rPr>
              <a:t>Activities – holiday events, potlucks, community events, films, soccer . . .</a:t>
            </a:r>
          </a:p>
          <a:p>
            <a:pPr marL="285750" indent="-285750">
              <a:buFontTx/>
              <a:buChar char="-"/>
            </a:pPr>
            <a:r>
              <a:rPr lang="en-US" dirty="0" smtClean="0">
                <a:latin typeface="Franklin Gothic Book" panose="020B0503020102020204" pitchFamily="34" charset="0"/>
              </a:rPr>
              <a:t>International Week</a:t>
            </a:r>
          </a:p>
          <a:p>
            <a:pPr marL="285750" indent="-285750">
              <a:buFontTx/>
              <a:buChar char="-"/>
            </a:pPr>
            <a:r>
              <a:rPr lang="en-US" dirty="0" smtClean="0">
                <a:latin typeface="Franklin Gothic Book" panose="020B0503020102020204" pitchFamily="34" charset="0"/>
              </a:rPr>
              <a:t>English conversation hours</a:t>
            </a:r>
          </a:p>
          <a:p>
            <a:pPr marL="285750" indent="-285750">
              <a:buFontTx/>
              <a:buChar char="-"/>
            </a:pPr>
            <a:r>
              <a:rPr lang="en-US" dirty="0">
                <a:latin typeface="Franklin Gothic Book" panose="020B0503020102020204" pitchFamily="34" charset="0"/>
              </a:rPr>
              <a:t>International Relations </a:t>
            </a:r>
            <a:r>
              <a:rPr lang="en-US" dirty="0" smtClean="0">
                <a:latin typeface="Franklin Gothic Book" panose="020B0503020102020204" pitchFamily="34" charset="0"/>
              </a:rPr>
              <a:t>Club</a:t>
            </a:r>
          </a:p>
          <a:p>
            <a:pPr marL="285750" indent="-285750">
              <a:buFontTx/>
              <a:buChar char="-"/>
            </a:pPr>
            <a:r>
              <a:rPr lang="en-US" dirty="0" smtClean="0">
                <a:latin typeface="Franklin Gothic Book" panose="020B0503020102020204" pitchFamily="34" charset="0"/>
              </a:rPr>
              <a:t>Participate in one of the 145</a:t>
            </a:r>
          </a:p>
          <a:p>
            <a:r>
              <a:rPr lang="en-US" dirty="0">
                <a:latin typeface="Franklin Gothic Book" panose="020B0503020102020204" pitchFamily="34" charset="0"/>
              </a:rPr>
              <a:t>	</a:t>
            </a:r>
            <a:r>
              <a:rPr lang="en-US" dirty="0" smtClean="0">
                <a:latin typeface="Franklin Gothic Book" panose="020B0503020102020204" pitchFamily="34" charset="0"/>
              </a:rPr>
              <a:t>student clubs or start</a:t>
            </a:r>
          </a:p>
          <a:p>
            <a:r>
              <a:rPr lang="en-US" dirty="0">
                <a:latin typeface="Franklin Gothic Book" panose="020B0503020102020204" pitchFamily="34" charset="0"/>
              </a:rPr>
              <a:t>	</a:t>
            </a:r>
            <a:r>
              <a:rPr lang="en-US" dirty="0" smtClean="0">
                <a:latin typeface="Franklin Gothic Book" panose="020B0503020102020204" pitchFamily="34" charset="0"/>
              </a:rPr>
              <a:t>your own!</a:t>
            </a:r>
          </a:p>
          <a:p>
            <a:pPr marL="285750" indent="-285750">
              <a:buFontTx/>
              <a:buChar char="-"/>
            </a:pPr>
            <a:endParaRPr lang="en-US" dirty="0" smtClean="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15802" t="6490" b="5660"/>
          <a:stretch/>
        </p:blipFill>
        <p:spPr>
          <a:xfrm>
            <a:off x="5791200" y="1432931"/>
            <a:ext cx="2998786" cy="175997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26969" t="7094" r="-412" b="17374"/>
          <a:stretch/>
        </p:blipFill>
        <p:spPr>
          <a:xfrm>
            <a:off x="4343400" y="2384020"/>
            <a:ext cx="1676400" cy="22987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84259" y="3031361"/>
            <a:ext cx="213360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9597985"/>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t="2411"/>
          <a:stretch/>
        </p:blipFill>
        <p:spPr>
          <a:xfrm>
            <a:off x="2895600" y="943229"/>
            <a:ext cx="6096000" cy="322872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 y="741639"/>
            <a:ext cx="3429000" cy="22886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1190669"/>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Campus Housing</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8369" t="21852" r="6024" b="17362"/>
          <a:stretch/>
        </p:blipFill>
        <p:spPr>
          <a:xfrm>
            <a:off x="3218328" y="1544418"/>
            <a:ext cx="5503789" cy="293233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5654" y="2389822"/>
            <a:ext cx="3109546" cy="1477328"/>
          </a:xfrm>
          <a:prstGeom prst="rect">
            <a:avLst/>
          </a:prstGeom>
          <a:noFill/>
        </p:spPr>
        <p:txBody>
          <a:bodyPr wrap="square" rtlCol="0">
            <a:spAutoFit/>
          </a:bodyPr>
          <a:lstStyle/>
          <a:p>
            <a:r>
              <a:rPr lang="en-US" dirty="0" smtClean="0">
                <a:latin typeface="Franklin Gothic Book" panose="020B0503020102020204" pitchFamily="34" charset="0"/>
              </a:rPr>
              <a:t>Convenient to:</a:t>
            </a:r>
          </a:p>
          <a:p>
            <a:pPr marL="285750" indent="-285750">
              <a:buFont typeface="Arial" panose="020B0604020202020204" pitchFamily="34" charset="0"/>
              <a:buChar char="•"/>
            </a:pPr>
            <a:r>
              <a:rPr lang="en-US" dirty="0" smtClean="0">
                <a:latin typeface="Franklin Gothic Book" panose="020B0503020102020204" pitchFamily="34" charset="0"/>
              </a:rPr>
              <a:t>Classrooms</a:t>
            </a:r>
          </a:p>
          <a:p>
            <a:pPr marL="285750" indent="-285750">
              <a:buFont typeface="Arial" panose="020B0604020202020204" pitchFamily="34" charset="0"/>
              <a:buChar char="•"/>
            </a:pPr>
            <a:r>
              <a:rPr lang="en-US" dirty="0" smtClean="0">
                <a:latin typeface="Franklin Gothic Book" panose="020B0503020102020204" pitchFamily="34" charset="0"/>
              </a:rPr>
              <a:t>Cafeterias</a:t>
            </a:r>
          </a:p>
          <a:p>
            <a:pPr marL="285750" indent="-285750">
              <a:buFont typeface="Arial" panose="020B0604020202020204" pitchFamily="34" charset="0"/>
              <a:buChar char="•"/>
            </a:pPr>
            <a:r>
              <a:rPr lang="en-US" dirty="0" smtClean="0">
                <a:latin typeface="Franklin Gothic Book" panose="020B0503020102020204" pitchFamily="34" charset="0"/>
              </a:rPr>
              <a:t>Student center</a:t>
            </a:r>
          </a:p>
          <a:p>
            <a:pPr marL="285750" indent="-285750">
              <a:buFont typeface="Arial" panose="020B0604020202020204" pitchFamily="34" charset="0"/>
              <a:buChar char="•"/>
            </a:pPr>
            <a:r>
              <a:rPr lang="en-US" dirty="0" smtClean="0">
                <a:latin typeface="Franklin Gothic Book" panose="020B0503020102020204" pitchFamily="34" charset="0"/>
              </a:rPr>
              <a:t>Athletic facilities</a:t>
            </a:r>
          </a:p>
        </p:txBody>
      </p:sp>
      <p:sp>
        <p:nvSpPr>
          <p:cNvPr id="4" name="TextBox 3"/>
          <p:cNvSpPr txBox="1"/>
          <p:nvPr/>
        </p:nvSpPr>
        <p:spPr>
          <a:xfrm>
            <a:off x="76200" y="1544419"/>
            <a:ext cx="2590800" cy="369332"/>
          </a:xfrm>
          <a:prstGeom prst="rect">
            <a:avLst/>
          </a:prstGeom>
          <a:noFill/>
        </p:spPr>
        <p:txBody>
          <a:bodyPr wrap="square" rtlCol="0">
            <a:spAutoFit/>
          </a:bodyPr>
          <a:lstStyle/>
          <a:p>
            <a:pPr algn="ctr"/>
            <a:r>
              <a:rPr lang="en-US" b="1" dirty="0" smtClean="0">
                <a:latin typeface="Franklin Gothic Medium" panose="020B0603020102020204" pitchFamily="34" charset="0"/>
              </a:rPr>
              <a:t>OPEN ALL YEAR ROUND</a:t>
            </a:r>
            <a:endParaRPr lang="en-US" b="1" dirty="0">
              <a:latin typeface="Franklin Gothic Medium" panose="020B0603020102020204" pitchFamily="34" charset="0"/>
            </a:endParaRPr>
          </a:p>
        </p:txBody>
      </p:sp>
    </p:spTree>
    <p:extLst>
      <p:ext uri="{BB962C8B-B14F-4D97-AF65-F5344CB8AC3E}">
        <p14:creationId xmlns:p14="http://schemas.microsoft.com/office/powerpoint/2010/main" val="1591368727"/>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6517" y="2882794"/>
            <a:ext cx="2881993" cy="1921329"/>
          </a:xfrm>
          <a:prstGeom prst="rect">
            <a:avLst/>
          </a:prstGeom>
          <a:ln>
            <a:noFill/>
          </a:ln>
          <a:effectLst>
            <a:outerShdw blurRad="292100" dist="139700" dir="2700000" algn="tl" rotWithShape="0">
              <a:srgbClr val="333333">
                <a:alpha val="65000"/>
              </a:srgbClr>
            </a:outerShdw>
          </a:effectLst>
        </p:spPr>
      </p:pic>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8382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Menomonie, Wisconsin - USA</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117231" y="1325808"/>
            <a:ext cx="3048000" cy="3048000"/>
          </a:xfrm>
        </p:spPr>
        <p:txBody>
          <a:bodyPr/>
          <a:lstStyle/>
          <a:p>
            <a:pPr marL="0" indent="0">
              <a:buNone/>
            </a:pPr>
            <a:endParaRPr lang="en-US" sz="800" dirty="0" smtClean="0">
              <a:latin typeface="Franklin Gothic Book" charset="0"/>
            </a:endParaRPr>
          </a:p>
          <a:p>
            <a:pPr marL="0" indent="0">
              <a:buNone/>
            </a:pPr>
            <a:r>
              <a:rPr lang="en-US" sz="1800" dirty="0" smtClean="0">
                <a:latin typeface="Franklin Gothic Book" panose="020B0503020102020204" pitchFamily="34" charset="0"/>
              </a:rPr>
              <a:t>Named after a </a:t>
            </a:r>
            <a:r>
              <a:rPr lang="en-US" sz="1800" dirty="0" smtClean="0">
                <a:solidFill>
                  <a:schemeClr val="accent2"/>
                </a:solidFill>
                <a:latin typeface="Franklin Gothic Book" panose="020B0503020102020204" pitchFamily="34" charset="0"/>
              </a:rPr>
              <a:t>historic</a:t>
            </a:r>
            <a:r>
              <a:rPr lang="en-US" sz="1800" dirty="0" smtClean="0">
                <a:latin typeface="Franklin Gothic Book" panose="020B0503020102020204" pitchFamily="34" charset="0"/>
              </a:rPr>
              <a:t> Native American tribe, Menomonie is a city of 16,000 people.</a:t>
            </a:r>
          </a:p>
          <a:p>
            <a:pPr marL="0" indent="0">
              <a:buNone/>
            </a:pPr>
            <a:r>
              <a:rPr lang="en-US" sz="1800" dirty="0" smtClean="0">
                <a:latin typeface="Franklin Gothic Book" panose="020B0503020102020204" pitchFamily="34" charset="0"/>
              </a:rPr>
              <a:t>The community is </a:t>
            </a:r>
            <a:r>
              <a:rPr lang="en-US" sz="1800" dirty="0" smtClean="0">
                <a:solidFill>
                  <a:schemeClr val="accent2"/>
                </a:solidFill>
                <a:latin typeface="Franklin Gothic Book" panose="020B0503020102020204" pitchFamily="34" charset="0"/>
              </a:rPr>
              <a:t>safe</a:t>
            </a:r>
            <a:r>
              <a:rPr lang="en-US" sz="1800" dirty="0" smtClean="0">
                <a:latin typeface="Franklin Gothic Book" panose="020B0503020102020204" pitchFamily="34" charset="0"/>
              </a:rPr>
              <a:t>, </a:t>
            </a:r>
            <a:r>
              <a:rPr lang="en-US" sz="1800" dirty="0" smtClean="0">
                <a:solidFill>
                  <a:schemeClr val="accent2"/>
                </a:solidFill>
                <a:latin typeface="Franklin Gothic Book" panose="020B0503020102020204" pitchFamily="34" charset="0"/>
              </a:rPr>
              <a:t>friendly</a:t>
            </a:r>
            <a:r>
              <a:rPr lang="en-US" sz="1800" dirty="0" smtClean="0">
                <a:latin typeface="Franklin Gothic Book" panose="020B0503020102020204" pitchFamily="34" charset="0"/>
              </a:rPr>
              <a:t> and located just 96km east of the Minneapolis/St. Paul, </a:t>
            </a:r>
            <a:r>
              <a:rPr lang="en-US" sz="1800" dirty="0">
                <a:latin typeface="Franklin Gothic Book" panose="020B0503020102020204" pitchFamily="34" charset="0"/>
              </a:rPr>
              <a:t>Minnesota metropolitan </a:t>
            </a:r>
            <a:r>
              <a:rPr lang="en-US" sz="1800" dirty="0" smtClean="0">
                <a:latin typeface="Franklin Gothic Book" panose="020B0503020102020204" pitchFamily="34" charset="0"/>
              </a:rPr>
              <a:t>area.</a:t>
            </a:r>
          </a:p>
          <a:p>
            <a:pPr marL="0" indent="0">
              <a:buNone/>
            </a:pPr>
            <a:endParaRPr lang="en-US" sz="1800" dirty="0" smtClean="0">
              <a:latin typeface="Franklin Gothic Book" charset="0"/>
            </a:endParaRPr>
          </a:p>
          <a:p>
            <a:pPr marL="0" indent="0">
              <a:buNone/>
            </a:pPr>
            <a:endParaRPr lang="en-US" sz="18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b="7760"/>
          <a:stretch/>
        </p:blipFill>
        <p:spPr>
          <a:xfrm>
            <a:off x="6781800" y="1924050"/>
            <a:ext cx="2065648" cy="287671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10100" y="1432183"/>
            <a:ext cx="2555213" cy="1692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3208573"/>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How To Apply</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8834"/>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422275" y="1352550"/>
            <a:ext cx="7959725" cy="2769989"/>
          </a:xfrm>
          <a:prstGeom prst="rect">
            <a:avLst/>
          </a:prstGeom>
          <a:noFill/>
        </p:spPr>
        <p:txBody>
          <a:bodyPr wrap="square" rtlCol="0">
            <a:spAutoFit/>
          </a:bodyPr>
          <a:lstStyle/>
          <a:p>
            <a:pPr marL="514350" indent="-514350" eaLnBrk="1" fontAlgn="auto" hangingPunct="1">
              <a:spcAft>
                <a:spcPts val="0"/>
              </a:spcAft>
              <a:buFont typeface="+mj-lt"/>
              <a:buAutoNum type="arabicPeriod"/>
              <a:defRPr/>
            </a:pPr>
            <a:r>
              <a:rPr lang="en-US" dirty="0">
                <a:latin typeface="Franklin Gothic Book" panose="020B0503020102020204" pitchFamily="34" charset="0"/>
              </a:rPr>
              <a:t>Complete the International Student Application for  </a:t>
            </a:r>
            <a:r>
              <a:rPr lang="en-US" dirty="0" smtClean="0">
                <a:latin typeface="Franklin Gothic Book" panose="020B0503020102020204" pitchFamily="34" charset="0"/>
              </a:rPr>
              <a:t>Admission </a:t>
            </a:r>
            <a:endParaRPr lang="en-US" dirty="0">
              <a:latin typeface="Franklin Gothic Book" panose="020B0503020102020204" pitchFamily="34" charset="0"/>
            </a:endParaRPr>
          </a:p>
          <a:p>
            <a:pPr marL="514350" indent="-514350" eaLnBrk="1" fontAlgn="auto" hangingPunct="1">
              <a:spcAft>
                <a:spcPts val="0"/>
              </a:spcAft>
              <a:buFont typeface="+mj-lt"/>
              <a:buAutoNum type="arabicPeriod"/>
              <a:defRPr/>
            </a:pPr>
            <a:r>
              <a:rPr lang="en-US" dirty="0">
                <a:latin typeface="Franklin Gothic Book" panose="020B0503020102020204" pitchFamily="34" charset="0"/>
              </a:rPr>
              <a:t>Application fee </a:t>
            </a:r>
          </a:p>
          <a:p>
            <a:pPr marL="514350" indent="-514350" eaLnBrk="1" fontAlgn="auto" hangingPunct="1">
              <a:spcAft>
                <a:spcPts val="0"/>
              </a:spcAft>
              <a:buFont typeface="+mj-lt"/>
              <a:buAutoNum type="arabicPeriod"/>
              <a:defRPr/>
            </a:pPr>
            <a:r>
              <a:rPr lang="en-US" dirty="0">
                <a:latin typeface="Franklin Gothic Book" panose="020B0503020102020204" pitchFamily="34" charset="0"/>
              </a:rPr>
              <a:t>Proof of English proficiency through a TOEFL or IELTS score </a:t>
            </a:r>
          </a:p>
          <a:p>
            <a:pPr lvl="1" eaLnBrk="1" fontAlgn="auto" hangingPunct="1">
              <a:spcAft>
                <a:spcPts val="0"/>
              </a:spcAft>
              <a:buFont typeface="Arial" pitchFamily="34" charset="0"/>
              <a:buChar char="•"/>
              <a:defRPr/>
            </a:pPr>
            <a:r>
              <a:rPr lang="en-US" sz="3000" b="1" i="1" u="sng" dirty="0">
                <a:latin typeface="Franklin Gothic Book" panose="020B0503020102020204" pitchFamily="34" charset="0"/>
              </a:rPr>
              <a:t>Or</a:t>
            </a:r>
            <a:r>
              <a:rPr lang="en-US" dirty="0">
                <a:latin typeface="Franklin Gothic Book" panose="020B0503020102020204" pitchFamily="34" charset="0"/>
              </a:rPr>
              <a:t> </a:t>
            </a:r>
            <a:r>
              <a:rPr lang="en-US" dirty="0" smtClean="0">
                <a:latin typeface="Franklin Gothic Book" panose="020B0503020102020204" pitchFamily="34" charset="0"/>
              </a:rPr>
              <a:t>successfully complete studies at the </a:t>
            </a:r>
            <a:r>
              <a:rPr lang="en-US" dirty="0">
                <a:latin typeface="Franklin Gothic Book" panose="020B0503020102020204" pitchFamily="34" charset="0"/>
              </a:rPr>
              <a:t>University of </a:t>
            </a:r>
            <a:r>
              <a:rPr lang="en-US" dirty="0" smtClean="0">
                <a:latin typeface="Franklin Gothic Book" panose="020B0503020102020204" pitchFamily="34" charset="0"/>
              </a:rPr>
              <a:t>Wisconsin - Stout </a:t>
            </a:r>
            <a:r>
              <a:rPr lang="en-US" dirty="0">
                <a:latin typeface="Franklin Gothic Book" panose="020B0503020102020204" pitchFamily="34" charset="0"/>
              </a:rPr>
              <a:t>English as a </a:t>
            </a:r>
            <a:r>
              <a:rPr lang="en-US" dirty="0" smtClean="0">
                <a:latin typeface="Franklin Gothic Book" panose="020B0503020102020204" pitchFamily="34" charset="0"/>
              </a:rPr>
              <a:t>Second Language </a:t>
            </a:r>
            <a:r>
              <a:rPr lang="en-US" dirty="0">
                <a:latin typeface="Franklin Gothic Book" panose="020B0503020102020204" pitchFamily="34" charset="0"/>
              </a:rPr>
              <a:t>Institute</a:t>
            </a:r>
          </a:p>
          <a:p>
            <a:pPr marL="514350" indent="-514350" eaLnBrk="1" fontAlgn="auto" hangingPunct="1">
              <a:spcAft>
                <a:spcPts val="0"/>
              </a:spcAft>
              <a:buFont typeface="+mj-lt"/>
              <a:buAutoNum type="arabicPeriod"/>
              <a:defRPr/>
            </a:pPr>
            <a:r>
              <a:rPr lang="en-US" dirty="0">
                <a:latin typeface="Franklin Gothic Book" panose="020B0503020102020204" pitchFamily="34" charset="0"/>
              </a:rPr>
              <a:t>Bank statement to use as documented evidence of sufficient financial resources</a:t>
            </a:r>
          </a:p>
          <a:p>
            <a:pPr marL="514350" indent="-514350" eaLnBrk="1" fontAlgn="auto" hangingPunct="1">
              <a:spcAft>
                <a:spcPts val="0"/>
              </a:spcAft>
              <a:buFont typeface="+mj-lt"/>
              <a:buAutoNum type="arabicPeriod"/>
              <a:defRPr/>
            </a:pPr>
            <a:r>
              <a:rPr lang="en-US" dirty="0">
                <a:latin typeface="Franklin Gothic Book" panose="020B0503020102020204" pitchFamily="34" charset="0"/>
              </a:rPr>
              <a:t>Official transcripts (translated into English)</a:t>
            </a:r>
          </a:p>
          <a:p>
            <a:endParaRPr lang="en-US" dirty="0"/>
          </a:p>
        </p:txBody>
      </p:sp>
      <p:sp>
        <p:nvSpPr>
          <p:cNvPr id="5" name="TextBox 4"/>
          <p:cNvSpPr txBox="1"/>
          <p:nvPr/>
        </p:nvSpPr>
        <p:spPr>
          <a:xfrm>
            <a:off x="2286000" y="4330184"/>
            <a:ext cx="3657600" cy="369332"/>
          </a:xfrm>
          <a:prstGeom prst="rect">
            <a:avLst/>
          </a:prstGeom>
          <a:noFill/>
        </p:spPr>
        <p:txBody>
          <a:bodyPr wrap="square" rtlCol="0">
            <a:spAutoFit/>
          </a:bodyPr>
          <a:lstStyle/>
          <a:p>
            <a:r>
              <a:rPr lang="en-US" dirty="0" smtClean="0">
                <a:latin typeface="Franklin Gothic Book" panose="020B0503020102020204" pitchFamily="34" charset="0"/>
              </a:rPr>
              <a:t>Apply Online: apply.wisconsin.edu</a:t>
            </a:r>
            <a:endParaRPr lang="en-US" dirty="0">
              <a:latin typeface="Franklin Gothic Book" panose="020B0503020102020204" pitchFamily="34" charset="0"/>
            </a:endParaRPr>
          </a:p>
        </p:txBody>
      </p:sp>
    </p:spTree>
    <p:extLst>
      <p:ext uri="{BB962C8B-B14F-4D97-AF65-F5344CB8AC3E}">
        <p14:creationId xmlns:p14="http://schemas.microsoft.com/office/powerpoint/2010/main" val="216982707"/>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Required Language Scores</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422275" y="1352550"/>
            <a:ext cx="7959725" cy="3139321"/>
          </a:xfrm>
          <a:prstGeom prst="rect">
            <a:avLst/>
          </a:prstGeom>
          <a:noFill/>
        </p:spPr>
        <p:txBody>
          <a:bodyPr wrap="square" rtlCol="0">
            <a:spAutoFit/>
          </a:bodyPr>
          <a:lstStyle/>
          <a:p>
            <a:r>
              <a:rPr lang="en-US" b="1" dirty="0" smtClean="0">
                <a:latin typeface="Franklin Gothic Book" panose="020B0503020102020204" pitchFamily="34" charset="0"/>
              </a:rPr>
              <a:t>BACHELOR’S DEGREE REQUIREMENT</a:t>
            </a:r>
          </a:p>
          <a:p>
            <a:pPr marL="285750" indent="-285750">
              <a:buFontTx/>
              <a:buChar char="-"/>
            </a:pPr>
            <a:r>
              <a:rPr lang="en-US" dirty="0" smtClean="0">
                <a:latin typeface="Franklin Gothic Book" panose="020B0503020102020204" pitchFamily="34" charset="0"/>
              </a:rPr>
              <a:t>Minimum </a:t>
            </a:r>
            <a:r>
              <a:rPr lang="en-US" dirty="0">
                <a:latin typeface="Franklin Gothic Book" panose="020B0503020102020204" pitchFamily="34" charset="0"/>
              </a:rPr>
              <a:t>TOEFL score of </a:t>
            </a:r>
            <a:r>
              <a:rPr lang="en-US" dirty="0" smtClean="0">
                <a:latin typeface="Franklin Gothic Book" panose="020B0503020102020204" pitchFamily="34" charset="0"/>
              </a:rPr>
              <a:t>70 </a:t>
            </a:r>
          </a:p>
          <a:p>
            <a:pPr marL="285750" indent="-285750">
              <a:buFontTx/>
              <a:buChar char="-"/>
            </a:pPr>
            <a:r>
              <a:rPr lang="en-US" dirty="0" smtClean="0">
                <a:latin typeface="Franklin Gothic Book" panose="020B0503020102020204" pitchFamily="34" charset="0"/>
              </a:rPr>
              <a:t>Minimum </a:t>
            </a:r>
            <a:r>
              <a:rPr lang="en-US" dirty="0">
                <a:latin typeface="Franklin Gothic Book" panose="020B0503020102020204" pitchFamily="34" charset="0"/>
              </a:rPr>
              <a:t>IELTS score of </a:t>
            </a:r>
            <a:r>
              <a:rPr lang="en-US" dirty="0" smtClean="0">
                <a:latin typeface="Franklin Gothic Book" panose="020B0503020102020204" pitchFamily="34" charset="0"/>
              </a:rPr>
              <a:t>6.0 </a:t>
            </a:r>
          </a:p>
          <a:p>
            <a:pPr marL="742950" lvl="1" indent="-285750">
              <a:buFontTx/>
              <a:buChar char="-"/>
            </a:pPr>
            <a:r>
              <a:rPr lang="en-US" dirty="0" smtClean="0">
                <a:latin typeface="Franklin Gothic Book" panose="020B0503020102020204" pitchFamily="34" charset="0"/>
              </a:rPr>
              <a:t>Remedial English course required</a:t>
            </a:r>
            <a:endParaRPr lang="en-US" dirty="0">
              <a:latin typeface="Franklin Gothic Book" panose="020B0503020102020204" pitchFamily="34" charset="0"/>
            </a:endParaRPr>
          </a:p>
          <a:p>
            <a:r>
              <a:rPr lang="en-US" b="1" dirty="0" smtClean="0">
                <a:latin typeface="Franklin Gothic Book" panose="020B0503020102020204" pitchFamily="34" charset="0"/>
              </a:rPr>
              <a:t>MASTER’S DEGREE REQUIREMENT</a:t>
            </a:r>
          </a:p>
          <a:p>
            <a:pPr marL="285750" indent="-285750">
              <a:buFontTx/>
              <a:buChar char="-"/>
            </a:pPr>
            <a:r>
              <a:rPr lang="en-US" dirty="0" smtClean="0">
                <a:latin typeface="Franklin Gothic Book" panose="020B0503020102020204" pitchFamily="34" charset="0"/>
              </a:rPr>
              <a:t>Minimum </a:t>
            </a:r>
            <a:r>
              <a:rPr lang="en-US" dirty="0">
                <a:latin typeface="Franklin Gothic Book" panose="020B0503020102020204" pitchFamily="34" charset="0"/>
              </a:rPr>
              <a:t>TOEFL score of </a:t>
            </a:r>
            <a:r>
              <a:rPr lang="en-US" dirty="0" smtClean="0">
                <a:latin typeface="Franklin Gothic Book" panose="020B0503020102020204" pitchFamily="34" charset="0"/>
              </a:rPr>
              <a:t>70</a:t>
            </a:r>
            <a:endParaRPr lang="en-US" dirty="0" smtClean="0">
              <a:latin typeface="Franklin Gothic Book" panose="020B0503020102020204" pitchFamily="34" charset="0"/>
            </a:endParaRPr>
          </a:p>
          <a:p>
            <a:pPr marL="742950" lvl="1" indent="-285750">
              <a:buFontTx/>
              <a:buChar char="-"/>
            </a:pPr>
            <a:r>
              <a:rPr lang="en-US" dirty="0" smtClean="0">
                <a:latin typeface="Franklin Gothic Book" panose="020B0503020102020204" pitchFamily="34" charset="0"/>
              </a:rPr>
              <a:t>Applicants </a:t>
            </a:r>
            <a:r>
              <a:rPr lang="en-US" dirty="0">
                <a:latin typeface="Franklin Gothic Book" panose="020B0503020102020204" pitchFamily="34" charset="0"/>
              </a:rPr>
              <a:t>with TOEFL scores under 79 will be required to take at </a:t>
            </a:r>
            <a:r>
              <a:rPr lang="en-US" dirty="0" smtClean="0">
                <a:latin typeface="Franklin Gothic Book" panose="020B0503020102020204" pitchFamily="34" charset="0"/>
              </a:rPr>
              <a:t> least </a:t>
            </a:r>
            <a:r>
              <a:rPr lang="en-US" dirty="0">
                <a:latin typeface="Franklin Gothic Book" panose="020B0503020102020204" pitchFamily="34" charset="0"/>
              </a:rPr>
              <a:t>one advanced level language course through UW-Stout's </a:t>
            </a:r>
            <a:r>
              <a:rPr lang="en-US" dirty="0" smtClean="0">
                <a:latin typeface="Franklin Gothic Book" panose="020B0503020102020204" pitchFamily="34" charset="0"/>
              </a:rPr>
              <a:t>English as a Second Language program</a:t>
            </a:r>
          </a:p>
          <a:p>
            <a:pPr marL="285750" indent="-285750">
              <a:buFontTx/>
              <a:buChar char="-"/>
            </a:pPr>
            <a:r>
              <a:rPr lang="en-US" dirty="0" smtClean="0">
                <a:latin typeface="Franklin Gothic Book" panose="020B0503020102020204" pitchFamily="34" charset="0"/>
              </a:rPr>
              <a:t>Minimum </a:t>
            </a:r>
            <a:r>
              <a:rPr lang="en-US" dirty="0">
                <a:latin typeface="Franklin Gothic Book" panose="020B0503020102020204" pitchFamily="34" charset="0"/>
              </a:rPr>
              <a:t>IELTS score of 6.5</a:t>
            </a:r>
          </a:p>
          <a:p>
            <a:endParaRPr lang="en-US" dirty="0"/>
          </a:p>
        </p:txBody>
      </p:sp>
      <p:pic>
        <p:nvPicPr>
          <p:cNvPr id="1026" name="Picture 2" descr="http://nlc.cl/imagesnlc/2007/page_level_image1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352550"/>
            <a:ext cx="1667866"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17096"/>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Conditional Admission</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422275" y="1352550"/>
            <a:ext cx="7959725" cy="2677656"/>
          </a:xfrm>
          <a:prstGeom prst="rect">
            <a:avLst/>
          </a:prstGeom>
          <a:noFill/>
        </p:spPr>
        <p:txBody>
          <a:bodyPr wrap="square" rtlCol="0">
            <a:spAutoFit/>
          </a:bodyPr>
          <a:lstStyle/>
          <a:p>
            <a:r>
              <a:rPr lang="en-US" dirty="0">
                <a:latin typeface="Franklin Gothic Book" panose="020B0503020102020204" pitchFamily="34" charset="0"/>
              </a:rPr>
              <a:t>Students can apply for conditional admission if they submit all required documents except for the TOEFL or IELTS.  </a:t>
            </a:r>
            <a:endParaRPr lang="en-US" dirty="0" smtClean="0">
              <a:latin typeface="Franklin Gothic Book" panose="020B0503020102020204" pitchFamily="34" charset="0"/>
            </a:endParaRPr>
          </a:p>
          <a:p>
            <a:pPr marL="285750" indent="-285750">
              <a:buFontTx/>
              <a:buChar char="-"/>
            </a:pPr>
            <a:r>
              <a:rPr lang="en-US" dirty="0" smtClean="0">
                <a:latin typeface="Franklin Gothic Book" panose="020B0503020102020204" pitchFamily="34" charset="0"/>
              </a:rPr>
              <a:t>Students </a:t>
            </a:r>
            <a:r>
              <a:rPr lang="en-US" dirty="0">
                <a:latin typeface="Franklin Gothic Book" panose="020B0503020102020204" pitchFamily="34" charset="0"/>
              </a:rPr>
              <a:t>can retake the TOEFL/IELTS until they meet the minimum score </a:t>
            </a:r>
            <a:r>
              <a:rPr lang="en-US" dirty="0" smtClean="0">
                <a:latin typeface="Franklin Gothic Book" panose="020B0503020102020204" pitchFamily="34" charset="0"/>
              </a:rPr>
              <a:t>required</a:t>
            </a:r>
          </a:p>
          <a:p>
            <a:pPr marL="285750" indent="-285750">
              <a:buFontTx/>
              <a:buChar char="-"/>
            </a:pPr>
            <a:r>
              <a:rPr lang="en-US" dirty="0" smtClean="0">
                <a:latin typeface="Franklin Gothic Book" panose="020B0503020102020204" pitchFamily="34" charset="0"/>
              </a:rPr>
              <a:t>Students </a:t>
            </a:r>
            <a:r>
              <a:rPr lang="en-US" dirty="0">
                <a:latin typeface="Franklin Gothic Book" panose="020B0503020102020204" pitchFamily="34" charset="0"/>
              </a:rPr>
              <a:t>can </a:t>
            </a:r>
            <a:r>
              <a:rPr lang="en-US" dirty="0" smtClean="0">
                <a:latin typeface="Franklin Gothic Book" panose="020B0503020102020204" pitchFamily="34" charset="0"/>
              </a:rPr>
              <a:t>complete studies at </a:t>
            </a:r>
            <a:r>
              <a:rPr lang="en-US" dirty="0">
                <a:latin typeface="Franklin Gothic Book" panose="020B0503020102020204" pitchFamily="34" charset="0"/>
              </a:rPr>
              <a:t>the English as a Second Language </a:t>
            </a:r>
            <a:r>
              <a:rPr lang="en-US" dirty="0" smtClean="0">
                <a:latin typeface="Franklin Gothic Book" panose="020B0503020102020204" pitchFamily="34" charset="0"/>
              </a:rPr>
              <a:t>Institute</a:t>
            </a:r>
          </a:p>
          <a:p>
            <a:pPr marL="285750" indent="-285750">
              <a:buFontTx/>
              <a:buChar char="-"/>
            </a:pPr>
            <a:endParaRPr lang="en-US" dirty="0">
              <a:latin typeface="Franklin Gothic Book" panose="020B0503020102020204" pitchFamily="34" charset="0"/>
            </a:endParaRPr>
          </a:p>
          <a:p>
            <a:r>
              <a:rPr lang="en-US" sz="1200" dirty="0" smtClean="0">
                <a:latin typeface="Franklin Gothic Book" panose="020B0503020102020204" pitchFamily="34" charset="0"/>
              </a:rPr>
              <a:t>*   Please </a:t>
            </a:r>
            <a:r>
              <a:rPr lang="en-US" sz="1200" dirty="0">
                <a:latin typeface="Franklin Gothic Book" panose="020B0503020102020204" pitchFamily="34" charset="0"/>
              </a:rPr>
              <a:t>note that not all graduate programs offer conditional admission.  For details, please review </a:t>
            </a:r>
            <a:r>
              <a:rPr lang="en-US" sz="1200" dirty="0" smtClean="0">
                <a:latin typeface="Franklin Gothic Book" panose="020B0503020102020204" pitchFamily="34" charset="0"/>
              </a:rPr>
              <a:t>the graduate </a:t>
            </a:r>
            <a:r>
              <a:rPr lang="en-US" sz="1200" dirty="0">
                <a:latin typeface="Franklin Gothic Book" panose="020B0503020102020204" pitchFamily="34" charset="0"/>
              </a:rPr>
              <a:t>program's specific website or consult with the graduate admissions office at gradschool@uwstout.edu</a:t>
            </a:r>
            <a:r>
              <a:rPr lang="en-US" sz="1200" dirty="0" smtClean="0">
                <a:latin typeface="Franklin Gothic Book" panose="020B0503020102020204" pitchFamily="34" charset="0"/>
              </a:rPr>
              <a:t>.</a:t>
            </a:r>
            <a:endParaRPr lang="en-US" sz="1200" dirty="0">
              <a:latin typeface="Franklin Gothic Book" panose="020B0503020102020204" pitchFamily="34" charset="0"/>
            </a:endParaRPr>
          </a:p>
          <a:p>
            <a:r>
              <a:rPr lang="en-US" dirty="0" smtClean="0"/>
              <a:t>  </a:t>
            </a:r>
            <a:endParaRPr lang="en-US" dirty="0"/>
          </a:p>
          <a:p>
            <a:endParaRPr lang="en-US" dirty="0"/>
          </a:p>
        </p:txBody>
      </p:sp>
    </p:spTree>
    <p:extLst>
      <p:ext uri="{BB962C8B-B14F-4D97-AF65-F5344CB8AC3E}">
        <p14:creationId xmlns:p14="http://schemas.microsoft.com/office/powerpoint/2010/main" val="3395943124"/>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830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Contact Us!</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4800600" y="1581150"/>
            <a:ext cx="3657600" cy="2862322"/>
          </a:xfrm>
          <a:prstGeom prst="rect">
            <a:avLst/>
          </a:prstGeom>
          <a:noFill/>
        </p:spPr>
        <p:txBody>
          <a:bodyPr wrap="square" rtlCol="0">
            <a:spAutoFit/>
          </a:bodyPr>
          <a:lstStyle/>
          <a:p>
            <a:r>
              <a:rPr lang="en-US" dirty="0" smtClean="0">
                <a:latin typeface="Franklin Gothic Book" panose="020B0503020102020204" pitchFamily="34" charset="0"/>
              </a:rPr>
              <a:t>Office of International Education</a:t>
            </a:r>
          </a:p>
          <a:p>
            <a:r>
              <a:rPr lang="en-US" dirty="0" smtClean="0">
                <a:latin typeface="Franklin Gothic Book" panose="020B0503020102020204" pitchFamily="34" charset="0"/>
              </a:rPr>
              <a:t>200 Main Street East</a:t>
            </a:r>
          </a:p>
          <a:p>
            <a:r>
              <a:rPr lang="en-US" dirty="0" smtClean="0">
                <a:latin typeface="Franklin Gothic Book" panose="020B0503020102020204" pitchFamily="34" charset="0"/>
              </a:rPr>
              <a:t>Menomonie, Wisconsin 54571</a:t>
            </a:r>
          </a:p>
          <a:p>
            <a:endParaRPr lang="en-US" dirty="0">
              <a:latin typeface="Franklin Gothic Book" panose="020B0503020102020204" pitchFamily="34" charset="0"/>
            </a:endParaRPr>
          </a:p>
          <a:p>
            <a:r>
              <a:rPr lang="en-US" dirty="0" smtClean="0">
                <a:latin typeface="Franklin Gothic Book" panose="020B0503020102020204" pitchFamily="34" charset="0"/>
              </a:rPr>
              <a:t>Phone: (715) 232-2132</a:t>
            </a:r>
          </a:p>
          <a:p>
            <a:endParaRPr lang="en-US" dirty="0" smtClean="0">
              <a:latin typeface="Franklin Gothic Book" panose="020B0503020102020204" pitchFamily="34" charset="0"/>
            </a:endParaRPr>
          </a:p>
          <a:p>
            <a:r>
              <a:rPr lang="en-US" dirty="0" smtClean="0">
                <a:latin typeface="Franklin Gothic Book" panose="020B0503020102020204" pitchFamily="34" charset="0"/>
              </a:rPr>
              <a:t>OIE email: globaled@uwstout.edu</a:t>
            </a:r>
          </a:p>
          <a:p>
            <a:r>
              <a:rPr lang="en-US" dirty="0" smtClean="0">
                <a:latin typeface="Franklin Gothic Book" panose="020B0503020102020204" pitchFamily="34" charset="0"/>
              </a:rPr>
              <a:t>ESL email: learnesl@uwstout.edu</a:t>
            </a:r>
          </a:p>
          <a:p>
            <a:endParaRPr lang="en-US" dirty="0"/>
          </a:p>
          <a:p>
            <a:endParaRPr lang="en-US" dirty="0"/>
          </a:p>
        </p:txBody>
      </p:sp>
      <p:pic>
        <p:nvPicPr>
          <p:cNvPr id="14" name="Picture 2" descr="S:\INTERNATIONAL\Pictures\2012 End of the Year Pictur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657350"/>
            <a:ext cx="3886200" cy="2185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71735"/>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8382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Menomonie, Wisconsin - USA</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2776559"/>
            <a:ext cx="3978100" cy="2044212"/>
          </a:xfrm>
          <a:prstGeom prst="rect">
            <a:avLst/>
          </a:prstGeom>
          <a:ln>
            <a:noFill/>
          </a:ln>
          <a:effectLst>
            <a:outerShdw blurRad="292100" dist="139700" dir="2700000" algn="tl" rotWithShape="0">
              <a:srgbClr val="333333">
                <a:alpha val="65000"/>
              </a:srgbClr>
            </a:outerShdw>
          </a:effectLst>
          <a:extLst/>
        </p:spPr>
      </p:pic>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val="0"/>
              </a:ext>
            </a:extLst>
          </a:blip>
          <a:srcRect l="12333" t="22458" r="7656" b="23009"/>
          <a:stretch/>
        </p:blipFill>
        <p:spPr>
          <a:xfrm>
            <a:off x="152400" y="1389224"/>
            <a:ext cx="5117123" cy="2615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8812452"/>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004990"/>
                </a:solidFill>
                <a:latin typeface="Franklin Gothic Medium" panose="020B0603020102020204" pitchFamily="34" charset="0"/>
                <a:cs typeface="Arial"/>
              </a:rPr>
              <a:t> </a:t>
            </a:r>
            <a:r>
              <a:rPr lang="en-US" sz="4000" b="1" dirty="0" smtClean="0">
                <a:solidFill>
                  <a:srgbClr val="004990"/>
                </a:solidFill>
                <a:latin typeface="Franklin Gothic Medium" panose="020B0603020102020204" pitchFamily="34" charset="0"/>
                <a:cs typeface="Arial"/>
              </a:rPr>
              <a:t>Enrollment at a Glance</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10000" r="9120" b="1112"/>
          <a:stretch/>
        </p:blipFill>
        <p:spPr>
          <a:xfrm>
            <a:off x="7424128" y="1377997"/>
            <a:ext cx="1399110" cy="128299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3793" t="11721" r="21185" b="33774"/>
          <a:stretch/>
        </p:blipFill>
        <p:spPr>
          <a:xfrm>
            <a:off x="6553200" y="2272308"/>
            <a:ext cx="1940585" cy="128299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val="0"/>
              </a:ext>
            </a:extLst>
          </a:blip>
          <a:srcRect l="34354" t="7216" r="10886" b="20398"/>
          <a:stretch/>
        </p:blipFill>
        <p:spPr>
          <a:xfrm>
            <a:off x="7665738" y="3355258"/>
            <a:ext cx="1432523" cy="12573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390626" y="1538937"/>
            <a:ext cx="3810000" cy="2031325"/>
          </a:xfrm>
          <a:prstGeom prst="rect">
            <a:avLst/>
          </a:prstGeom>
          <a:noFill/>
        </p:spPr>
        <p:txBody>
          <a:bodyPr wrap="square" rtlCol="0">
            <a:spAutoFit/>
          </a:bodyPr>
          <a:lstStyle/>
          <a:p>
            <a:r>
              <a:rPr lang="en-US" dirty="0" smtClean="0">
                <a:latin typeface="Franklin Gothic Book" panose="020B0503020102020204" pitchFamily="34" charset="0"/>
              </a:rPr>
              <a:t>The University of Wisconsin-Stout is a comprehensive, </a:t>
            </a:r>
            <a:r>
              <a:rPr lang="en-US" dirty="0" smtClean="0">
                <a:solidFill>
                  <a:srgbClr val="0074A5"/>
                </a:solidFill>
                <a:latin typeface="Franklin Gothic Book" panose="020B0503020102020204" pitchFamily="34" charset="0"/>
              </a:rPr>
              <a:t>career-focused</a:t>
            </a:r>
            <a:r>
              <a:rPr lang="en-US" dirty="0" smtClean="0">
                <a:latin typeface="Franklin Gothic Book" panose="020B0503020102020204" pitchFamily="34" charset="0"/>
              </a:rPr>
              <a:t> polytechnic university where students, faculty, and staff use </a:t>
            </a:r>
            <a:r>
              <a:rPr lang="en-US" dirty="0" smtClean="0">
                <a:solidFill>
                  <a:srgbClr val="0074A5"/>
                </a:solidFill>
                <a:latin typeface="Franklin Gothic Book" panose="020B0503020102020204" pitchFamily="34" charset="0"/>
              </a:rPr>
              <a:t>applied learning</a:t>
            </a:r>
            <a:r>
              <a:rPr lang="en-US" dirty="0" smtClean="0">
                <a:latin typeface="Franklin Gothic Book" panose="020B0503020102020204" pitchFamily="34" charset="0"/>
              </a:rPr>
              <a:t>, scientific theory and research to </a:t>
            </a:r>
            <a:r>
              <a:rPr lang="en-US" dirty="0" smtClean="0">
                <a:solidFill>
                  <a:srgbClr val="0074A5"/>
                </a:solidFill>
                <a:latin typeface="Franklin Gothic Book" panose="020B0503020102020204" pitchFamily="34" charset="0"/>
              </a:rPr>
              <a:t>solve real-world problems</a:t>
            </a:r>
            <a:r>
              <a:rPr lang="en-US" dirty="0">
                <a:latin typeface="Franklin Gothic Book" panose="020B0503020102020204" pitchFamily="34" charset="0"/>
              </a:rPr>
              <a:t> </a:t>
            </a:r>
            <a:r>
              <a:rPr lang="en-US" dirty="0" smtClean="0">
                <a:latin typeface="Franklin Gothic Book" panose="020B0503020102020204" pitchFamily="34" charset="0"/>
              </a:rPr>
              <a:t>and serve society. </a:t>
            </a:r>
            <a:endParaRPr lang="en-US" dirty="0">
              <a:latin typeface="Franklin Gothic Book" panose="020B0503020102020204" pitchFamily="34" charset="0"/>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1471" y="2677799"/>
            <a:ext cx="1679729" cy="1240473"/>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9631" y="1200150"/>
            <a:ext cx="1943407" cy="1441707"/>
          </a:xfrm>
          <a:prstGeom prst="rect">
            <a:avLst/>
          </a:prstGeom>
        </p:spPr>
      </p:pic>
    </p:spTree>
    <p:extLst>
      <p:ext uri="{BB962C8B-B14F-4D97-AF65-F5344CB8AC3E}">
        <p14:creationId xmlns:p14="http://schemas.microsoft.com/office/powerpoint/2010/main" val="978581485"/>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937"/>
          <a:stretch/>
        </p:blipFill>
        <p:spPr>
          <a:xfrm>
            <a:off x="0" y="438150"/>
            <a:ext cx="9144000" cy="4705350"/>
          </a:xfrm>
          <a:prstGeom prst="rect">
            <a:avLst/>
          </a:prstGeom>
        </p:spPr>
      </p:pic>
    </p:spTree>
    <p:extLst>
      <p:ext uri="{BB962C8B-B14F-4D97-AF65-F5344CB8AC3E}">
        <p14:creationId xmlns:p14="http://schemas.microsoft.com/office/powerpoint/2010/main" val="1416167631"/>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B6D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639"/>
            <a:ext cx="9144000" cy="4923692"/>
          </a:xfrm>
          <a:prstGeom prst="rect">
            <a:avLst/>
          </a:prstGeom>
        </p:spPr>
      </p:pic>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l="38891" t="17408" r="42431" b="42592"/>
          <a:stretch/>
        </p:blipFill>
        <p:spPr>
          <a:xfrm>
            <a:off x="3352800" y="1663090"/>
            <a:ext cx="1295400" cy="297180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4966" y="4667316"/>
            <a:ext cx="1904734" cy="476184"/>
          </a:xfrm>
          <a:prstGeom prst="rect">
            <a:avLst/>
          </a:prstGeom>
        </p:spPr>
      </p:pic>
      <p:pic>
        <p:nvPicPr>
          <p:cNvPr id="17" name="Picture 16"/>
          <p:cNvPicPr>
            <a:picLocks noChangeAspect="1"/>
          </p:cNvPicPr>
          <p:nvPr/>
        </p:nvPicPr>
        <p:blipFill rotWithShape="1">
          <a:blip r:embed="rId6" cstate="email">
            <a:extLst>
              <a:ext uri="{28A0092B-C50C-407E-A947-70E740481C1C}">
                <a14:useLocalDpi xmlns:a14="http://schemas.microsoft.com/office/drawing/2010/main" val="0"/>
              </a:ext>
            </a:extLst>
          </a:blip>
          <a:srcRect l="74712" t="18008" r="6488" b="41992"/>
          <a:stretch/>
        </p:blipFill>
        <p:spPr>
          <a:xfrm>
            <a:off x="6858000" y="1663090"/>
            <a:ext cx="1303867" cy="2971800"/>
          </a:xfrm>
          <a:prstGeom prst="rect">
            <a:avLst/>
          </a:prstGeom>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val="0"/>
              </a:ext>
            </a:extLst>
          </a:blip>
          <a:srcRect l="57132" t="17751" r="25289" b="42249"/>
          <a:stretch/>
        </p:blipFill>
        <p:spPr>
          <a:xfrm>
            <a:off x="5147733" y="1663090"/>
            <a:ext cx="1219200" cy="2971800"/>
          </a:xfrm>
          <a:prstGeom prst="rect">
            <a:avLst/>
          </a:prstGeom>
        </p:spPr>
      </p:pic>
    </p:spTree>
    <p:extLst>
      <p:ext uri="{BB962C8B-B14F-4D97-AF65-F5344CB8AC3E}">
        <p14:creationId xmlns:p14="http://schemas.microsoft.com/office/powerpoint/2010/main" val="2753391819"/>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004990"/>
                </a:solidFill>
                <a:latin typeface="Franklin Gothic Medium" panose="020B0603020102020204" pitchFamily="34" charset="0"/>
                <a:cs typeface="Arial"/>
              </a:rPr>
              <a:t> </a:t>
            </a:r>
            <a:r>
              <a:rPr lang="en-US" sz="4000" b="1" dirty="0" smtClean="0">
                <a:solidFill>
                  <a:srgbClr val="004990"/>
                </a:solidFill>
                <a:latin typeface="Franklin Gothic Medium" panose="020B0603020102020204" pitchFamily="34" charset="0"/>
                <a:cs typeface="Arial"/>
              </a:rPr>
              <a:t>Laptop Computers</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2397986" y="1581150"/>
            <a:ext cx="3886200" cy="2431435"/>
          </a:xfrm>
          <a:prstGeom prst="rect">
            <a:avLst/>
          </a:prstGeom>
          <a:noFill/>
        </p:spPr>
        <p:txBody>
          <a:bodyPr wrap="square" rtlCol="0">
            <a:spAutoFit/>
          </a:bodyPr>
          <a:lstStyle/>
          <a:p>
            <a:r>
              <a:rPr lang="en-US" dirty="0" smtClean="0">
                <a:latin typeface="Franklin Gothic Book" panose="020B0503020102020204" pitchFamily="34" charset="0"/>
              </a:rPr>
              <a:t>WISCONSIN’S ONLY LAPTOP CAMPUS</a:t>
            </a:r>
          </a:p>
          <a:p>
            <a:endParaRPr lang="en-US" sz="800" dirty="0">
              <a:latin typeface="Franklin Gothic Book" panose="020B0503020102020204" pitchFamily="34" charset="0"/>
            </a:endParaRPr>
          </a:p>
          <a:p>
            <a:r>
              <a:rPr lang="en-US" dirty="0" smtClean="0">
                <a:latin typeface="Franklin Gothic Book" panose="020B0503020102020204" pitchFamily="34" charset="0"/>
              </a:rPr>
              <a:t>Bachelor’s Degree and ESL students are given a new laptop during their student orientation.  Students trade the laptop in after two years of use for an updated computer to use through their graduation.  The laptops are integrated into classroom instruction.  </a:t>
            </a:r>
            <a:endParaRPr lang="en-US" dirty="0">
              <a:latin typeface="Franklin Gothic Book" panose="020B0503020102020204" pitchFamily="34" charset="0"/>
            </a:endParaRPr>
          </a:p>
        </p:txBody>
      </p:sp>
      <p:pic>
        <p:nvPicPr>
          <p:cNvPr id="12" name="Picture 10" descr="200601399_bright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1504950"/>
            <a:ext cx="2286000" cy="2936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 y="1374636"/>
            <a:ext cx="1927412" cy="138259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2909626"/>
            <a:ext cx="1927412" cy="982406"/>
          </a:xfrm>
          <a:prstGeom prst="rect">
            <a:avLst/>
          </a:prstGeom>
        </p:spPr>
      </p:pic>
    </p:spTree>
    <p:extLst>
      <p:ext uri="{BB962C8B-B14F-4D97-AF65-F5344CB8AC3E}">
        <p14:creationId xmlns:p14="http://schemas.microsoft.com/office/powerpoint/2010/main" val="256560369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435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004990"/>
                </a:solidFill>
                <a:latin typeface="Franklin Gothic Medium" panose="020B0603020102020204" pitchFamily="34" charset="0"/>
                <a:cs typeface="Arial"/>
              </a:rPr>
              <a:t> </a:t>
            </a:r>
            <a:r>
              <a:rPr lang="en-US" sz="4000" b="1" dirty="0" smtClean="0">
                <a:solidFill>
                  <a:srgbClr val="004990"/>
                </a:solidFill>
                <a:latin typeface="Franklin Gothic Medium" panose="020B0603020102020204" pitchFamily="34" charset="0"/>
                <a:cs typeface="Arial"/>
              </a:rPr>
              <a:t>In the Classroom</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2460950" y="1652528"/>
            <a:ext cx="3798417" cy="2862322"/>
          </a:xfrm>
          <a:prstGeom prst="rect">
            <a:avLst/>
          </a:prstGeom>
          <a:noFill/>
        </p:spPr>
        <p:txBody>
          <a:bodyPr wrap="square" rtlCol="0">
            <a:spAutoFit/>
          </a:bodyPr>
          <a:lstStyle/>
          <a:p>
            <a:r>
              <a:rPr lang="en-US" dirty="0" smtClean="0">
                <a:latin typeface="Franklin Gothic Book" panose="020B0503020102020204" pitchFamily="34" charset="0"/>
              </a:rPr>
              <a:t>UW-Stout is proud to have nearly 500 faculty members teaching 99% of the course selections within four colleges and four schools. </a:t>
            </a:r>
          </a:p>
          <a:p>
            <a:endParaRPr lang="en-US" b="1" dirty="0">
              <a:latin typeface="Franklin Gothic Book" panose="020B0503020102020204" pitchFamily="34" charset="0"/>
            </a:endParaRPr>
          </a:p>
          <a:p>
            <a:r>
              <a:rPr lang="en-US" b="1" dirty="0" smtClean="0">
                <a:latin typeface="Franklin Gothic Book" panose="020B0503020102020204" pitchFamily="34" charset="0"/>
              </a:rPr>
              <a:t>ACADEMIC PROGRAMS</a:t>
            </a:r>
          </a:p>
          <a:p>
            <a:pPr marL="285750" indent="-285750">
              <a:buFontTx/>
              <a:buChar char="-"/>
            </a:pPr>
            <a:r>
              <a:rPr lang="en-US" dirty="0" smtClean="0">
                <a:latin typeface="Franklin Gothic Book" panose="020B0503020102020204" pitchFamily="34" charset="0"/>
              </a:rPr>
              <a:t>45 Bachelor’s Degree Programs</a:t>
            </a:r>
          </a:p>
          <a:p>
            <a:pPr marL="285750" indent="-285750">
              <a:buFontTx/>
              <a:buChar char="-"/>
            </a:pPr>
            <a:r>
              <a:rPr lang="en-US" dirty="0" smtClean="0">
                <a:latin typeface="Franklin Gothic Book" panose="020B0503020102020204" pitchFamily="34" charset="0"/>
              </a:rPr>
              <a:t>23 Master’s Degree Programs</a:t>
            </a:r>
          </a:p>
          <a:p>
            <a:pPr marL="285750" indent="-285750">
              <a:buFontTx/>
              <a:buChar char="-"/>
            </a:pPr>
            <a:endParaRPr lang="en-US" dirty="0"/>
          </a:p>
          <a:p>
            <a:pPr marL="285750" indent="-285750">
              <a:buFontTx/>
              <a:buChar char="-"/>
            </a:pPr>
            <a:endParaRPr lang="en-US" dirty="0"/>
          </a:p>
        </p:txBody>
      </p:sp>
      <p:pic>
        <p:nvPicPr>
          <p:cNvPr id="2052" name="Picture 4" descr="http://colleges.usnews.rankingsandreviews.com/img/college-photo_717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116699"/>
            <a:ext cx="2590800" cy="1725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colleges.usnews.rankingsandreviews.com/img/college-photo_7171..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325"/>
          <a:stretch/>
        </p:blipFill>
        <p:spPr bwMode="auto">
          <a:xfrm>
            <a:off x="6662917" y="1509685"/>
            <a:ext cx="2293186" cy="1665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278" y="2884656"/>
            <a:ext cx="2161036" cy="1021082"/>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0746" y="1212151"/>
            <a:ext cx="1530099" cy="1530099"/>
          </a:xfrm>
          <a:prstGeom prst="rect">
            <a:avLst/>
          </a:prstGeom>
        </p:spPr>
      </p:pic>
    </p:spTree>
    <p:extLst>
      <p:ext uri="{BB962C8B-B14F-4D97-AF65-F5344CB8AC3E}">
        <p14:creationId xmlns:p14="http://schemas.microsoft.com/office/powerpoint/2010/main" val="2567676032"/>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4171950"/>
            <a:ext cx="925513" cy="685800"/>
          </a:xfrm>
          <a:prstGeom prst="rect">
            <a:avLst/>
          </a:prstGeom>
          <a:solidFill>
            <a:schemeClr val="bg2"/>
          </a:solidFill>
          <a:ln w="9525">
            <a:noFill/>
            <a:miter lim="800000"/>
            <a:headEnd/>
            <a:tailEnd/>
          </a:ln>
          <a:effectLst/>
        </p:spPr>
        <p:txBody>
          <a:bodyPr anchor="ctr"/>
          <a:lstStyle/>
          <a:p>
            <a:pPr algn="ctr">
              <a:defRPr/>
            </a:pPr>
            <a:endParaRPr lang="en-US">
              <a:solidFill>
                <a:schemeClr val="dk1"/>
              </a:solidFill>
              <a:latin typeface="+mn-lt"/>
              <a:ea typeface="+mn-ea"/>
              <a:cs typeface="+mn-cs"/>
            </a:endParaRPr>
          </a:p>
        </p:txBody>
      </p:sp>
      <p:sp>
        <p:nvSpPr>
          <p:cNvPr id="19" name="Rectangle 18"/>
          <p:cNvSpPr/>
          <p:nvPr/>
        </p:nvSpPr>
        <p:spPr>
          <a:xfrm>
            <a:off x="1066800" y="4171950"/>
            <a:ext cx="990600" cy="6858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412" name="TextBox 4"/>
          <p:cNvSpPr txBox="1">
            <a:spLocks noChangeArrowheads="1"/>
          </p:cNvSpPr>
          <p:nvPr/>
        </p:nvSpPr>
        <p:spPr bwMode="auto">
          <a:xfrm>
            <a:off x="762000" y="518485"/>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smtClean="0">
                <a:solidFill>
                  <a:srgbClr val="004990"/>
                </a:solidFill>
                <a:latin typeface="Franklin Gothic Medium" panose="020B0603020102020204" pitchFamily="34" charset="0"/>
                <a:cs typeface="Arial"/>
              </a:rPr>
              <a:t> Popular Bachelor’s Programs </a:t>
            </a:r>
            <a:endParaRPr lang="en-US" sz="4000" b="1" dirty="0">
              <a:solidFill>
                <a:srgbClr val="004990"/>
              </a:solidFill>
              <a:latin typeface="Franklin Gothic Medium" panose="020B0603020102020204" pitchFamily="34" charset="0"/>
              <a:cs typeface="Arial"/>
            </a:endParaRPr>
          </a:p>
        </p:txBody>
      </p:sp>
      <p:sp>
        <p:nvSpPr>
          <p:cNvPr id="24" name="Rectangle 23"/>
          <p:cNvSpPr/>
          <p:nvPr/>
        </p:nvSpPr>
        <p:spPr>
          <a:xfrm>
            <a:off x="0" y="742950"/>
            <a:ext cx="844550" cy="5715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4572000" y="1200150"/>
            <a:ext cx="4648200" cy="762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Rectangle 27"/>
          <p:cNvSpPr/>
          <p:nvPr/>
        </p:nvSpPr>
        <p:spPr>
          <a:xfrm>
            <a:off x="0" y="0"/>
            <a:ext cx="9144000" cy="400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2" name="TextBox 1"/>
          <p:cNvSpPr txBox="1"/>
          <p:nvPr/>
        </p:nvSpPr>
        <p:spPr>
          <a:xfrm>
            <a:off x="1981200" y="26307"/>
            <a:ext cx="6400800" cy="369332"/>
          </a:xfrm>
          <a:prstGeom prst="rect">
            <a:avLst/>
          </a:prstGeom>
          <a:noFill/>
        </p:spPr>
        <p:txBody>
          <a:bodyPr wrap="square" rtlCol="0">
            <a:spAutoFit/>
          </a:bodyPr>
          <a:lstStyle/>
          <a:p>
            <a:r>
              <a:rPr lang="en-US" spc="300" dirty="0" smtClean="0">
                <a:solidFill>
                  <a:srgbClr val="004990"/>
                </a:solidFill>
                <a:latin typeface="Weiss Std"/>
                <a:cs typeface="Weiss Std"/>
              </a:rPr>
              <a:t>UNIVERSITY OF WISCONSIN-STOUT</a:t>
            </a:r>
            <a:endParaRPr lang="en-US" spc="300" dirty="0">
              <a:solidFill>
                <a:srgbClr val="004990"/>
              </a:solidFill>
              <a:latin typeface="Weiss Std"/>
              <a:cs typeface="Weiss Std"/>
            </a:endParaRPr>
          </a:p>
        </p:txBody>
      </p:sp>
      <p:sp>
        <p:nvSpPr>
          <p:cNvPr id="11" name="Rectangle 10"/>
          <p:cNvSpPr/>
          <p:nvPr/>
        </p:nvSpPr>
        <p:spPr>
          <a:xfrm>
            <a:off x="0" y="4972050"/>
            <a:ext cx="9220200" cy="228600"/>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3848100" y="1281827"/>
            <a:ext cx="7124700" cy="2585323"/>
          </a:xfrm>
          <a:prstGeom prst="rect">
            <a:avLst/>
          </a:prstGeom>
          <a:noFill/>
        </p:spPr>
        <p:txBody>
          <a:bodyPr wrap="square" rtlCol="0">
            <a:spAutoFit/>
          </a:bodyPr>
          <a:lstStyle/>
          <a:p>
            <a:pPr marL="285750" indent="-285750">
              <a:buFontTx/>
              <a:buChar char="-"/>
            </a:pPr>
            <a:endParaRPr lang="en-US" dirty="0" smtClean="0">
              <a:latin typeface="Franklin Gothic Book" panose="020B0503020102020204" pitchFamily="34" charset="0"/>
            </a:endParaRPr>
          </a:p>
          <a:p>
            <a:pPr marL="285750" indent="-285750">
              <a:buFontTx/>
              <a:buChar char="-"/>
            </a:pPr>
            <a:r>
              <a:rPr lang="en-US" dirty="0" smtClean="0">
                <a:latin typeface="Franklin Gothic Book" panose="020B0503020102020204" pitchFamily="34" charset="0"/>
              </a:rPr>
              <a:t>Applied Mathematics and Computer Science</a:t>
            </a:r>
          </a:p>
          <a:p>
            <a:pPr marL="285750" indent="-285750">
              <a:buFontTx/>
              <a:buChar char="-"/>
            </a:pPr>
            <a:r>
              <a:rPr lang="en-US" dirty="0" smtClean="0">
                <a:latin typeface="Franklin Gothic Book" panose="020B0503020102020204" pitchFamily="34" charset="0"/>
              </a:rPr>
              <a:t>Applied Science</a:t>
            </a:r>
          </a:p>
          <a:p>
            <a:pPr marL="285750" indent="-285750">
              <a:buFontTx/>
              <a:buChar char="-"/>
            </a:pPr>
            <a:r>
              <a:rPr lang="en-US" dirty="0" smtClean="0">
                <a:latin typeface="Franklin Gothic Book" panose="020B0503020102020204" pitchFamily="34" charset="0"/>
              </a:rPr>
              <a:t>Business Administration</a:t>
            </a:r>
          </a:p>
          <a:p>
            <a:pPr marL="285750" indent="-285750">
              <a:buFontTx/>
              <a:buChar char="-"/>
            </a:pPr>
            <a:r>
              <a:rPr lang="en-US" dirty="0" smtClean="0">
                <a:latin typeface="Franklin Gothic Book" panose="020B0503020102020204" pitchFamily="34" charset="0"/>
              </a:rPr>
              <a:t>Computer Engineering</a:t>
            </a:r>
          </a:p>
          <a:p>
            <a:pPr marL="285750" indent="-285750">
              <a:buFontTx/>
              <a:buChar char="-"/>
            </a:pPr>
            <a:r>
              <a:rPr lang="en-US" dirty="0" smtClean="0">
                <a:latin typeface="Franklin Gothic Book" panose="020B0503020102020204" pitchFamily="34" charset="0"/>
              </a:rPr>
              <a:t>Dietetics</a:t>
            </a:r>
          </a:p>
          <a:p>
            <a:pPr marL="285750" indent="-285750">
              <a:buFontTx/>
              <a:buChar char="-"/>
            </a:pPr>
            <a:r>
              <a:rPr lang="en-US" dirty="0" smtClean="0">
                <a:latin typeface="Franklin Gothic Book" panose="020B0503020102020204" pitchFamily="34" charset="0"/>
              </a:rPr>
              <a:t>Engineering Technology </a:t>
            </a:r>
          </a:p>
          <a:p>
            <a:pPr marL="285750" indent="-285750">
              <a:buFontTx/>
              <a:buChar char="-"/>
            </a:pPr>
            <a:r>
              <a:rPr lang="en-US" dirty="0" smtClean="0">
                <a:latin typeface="Franklin Gothic Book" panose="020B0503020102020204" pitchFamily="34" charset="0"/>
              </a:rPr>
              <a:t>Hotel, Restaurant and Tourism Management</a:t>
            </a:r>
          </a:p>
          <a:p>
            <a:pPr marL="285750" indent="-285750">
              <a:buFontTx/>
              <a:buChar char="-"/>
            </a:pPr>
            <a:r>
              <a:rPr lang="en-US" dirty="0" smtClean="0">
                <a:latin typeface="Franklin Gothic Book" panose="020B0503020102020204" pitchFamily="34" charset="0"/>
              </a:rPr>
              <a:t>Information Technology</a:t>
            </a:r>
            <a:endParaRPr lang="en-US" dirty="0">
              <a:latin typeface="Franklin Gothic Book" panose="020B0503020102020204" pitchFamily="34" charset="0"/>
            </a:endParaRPr>
          </a:p>
        </p:txBody>
      </p:sp>
      <p:sp>
        <p:nvSpPr>
          <p:cNvPr id="8" name="TextBox 7"/>
          <p:cNvSpPr txBox="1"/>
          <p:nvPr/>
        </p:nvSpPr>
        <p:spPr>
          <a:xfrm>
            <a:off x="2209800" y="4248150"/>
            <a:ext cx="6705600" cy="646331"/>
          </a:xfrm>
          <a:prstGeom prst="rect">
            <a:avLst/>
          </a:prstGeom>
          <a:noFill/>
        </p:spPr>
        <p:txBody>
          <a:bodyPr wrap="square" rtlCol="0">
            <a:spAutoFit/>
          </a:bodyPr>
          <a:lstStyle/>
          <a:p>
            <a:r>
              <a:rPr lang="en-US" dirty="0" smtClean="0">
                <a:latin typeface="Franklin Gothic Book" panose="020B0503020102020204" pitchFamily="34" charset="0"/>
              </a:rPr>
              <a:t>For all offered Bachelor’s programs at UW- Stout go to: </a:t>
            </a:r>
            <a:r>
              <a:rPr lang="en-US" dirty="0">
                <a:latin typeface="Franklin Gothic Book" panose="020B0503020102020204" pitchFamily="34" charset="0"/>
              </a:rPr>
              <a:t>http://</a:t>
            </a:r>
            <a:r>
              <a:rPr lang="en-US" dirty="0" smtClean="0">
                <a:latin typeface="Franklin Gothic Book" panose="020B0503020102020204" pitchFamily="34" charset="0"/>
              </a:rPr>
              <a:t>www.uwstout.edu/programs/ugrad.cfm</a:t>
            </a:r>
            <a:endParaRPr lang="en-US" dirty="0">
              <a:latin typeface="Franklin Gothic Book" panose="020B05030201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504950"/>
            <a:ext cx="3527889" cy="2343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6296346"/>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30394</TotalTime>
  <Words>960</Words>
  <Application>Microsoft Office PowerPoint</Application>
  <PresentationFormat>On-screen Show (16:9)</PresentationFormat>
  <Paragraphs>216</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Weiss Std</vt:lpstr>
      <vt:lpstr>Arial</vt:lpstr>
      <vt:lpstr>Calibri</vt:lpstr>
      <vt:lpstr>Franklin Gothic Book</vt:lpstr>
      <vt:lpstr>Franklin Gothic Demi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Update</dc:title>
  <dc:creator>carlsonmau</dc:creator>
  <cp:lastModifiedBy>Lee, Michael</cp:lastModifiedBy>
  <cp:revision>255</cp:revision>
  <cp:lastPrinted>2014-02-25T17:53:49Z</cp:lastPrinted>
  <dcterms:created xsi:type="dcterms:W3CDTF">2010-08-25T20:02:15Z</dcterms:created>
  <dcterms:modified xsi:type="dcterms:W3CDTF">2015-09-29T15:46:31Z</dcterms:modified>
</cp:coreProperties>
</file>