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32" r:id="rId4"/>
    <p:sldMasterId id="2147483744" r:id="rId5"/>
    <p:sldMasterId id="2147483720" r:id="rId6"/>
    <p:sldMasterId id="2147483672" r:id="rId7"/>
    <p:sldMasterId id="2147483684" r:id="rId8"/>
    <p:sldMasterId id="2147488645" r:id="rId9"/>
    <p:sldMasterId id="2147488657" r:id="rId10"/>
    <p:sldMasterId id="2147488669" r:id="rId11"/>
    <p:sldMasterId id="2147488681" r:id="rId12"/>
    <p:sldMasterId id="2147488695" r:id="rId13"/>
    <p:sldMasterId id="2147488707" r:id="rId14"/>
    <p:sldMasterId id="2147489602" r:id="rId15"/>
    <p:sldMasterId id="2147489614" r:id="rId16"/>
    <p:sldMasterId id="2147489626" r:id="rId17"/>
  </p:sldMasterIdLst>
  <p:notesMasterIdLst>
    <p:notesMasterId r:id="rId46"/>
  </p:notesMasterIdLst>
  <p:handoutMasterIdLst>
    <p:handoutMasterId r:id="rId47"/>
  </p:handoutMasterIdLst>
  <p:sldIdLst>
    <p:sldId id="376" r:id="rId18"/>
    <p:sldId id="257" r:id="rId19"/>
    <p:sldId id="258" r:id="rId20"/>
    <p:sldId id="358" r:id="rId21"/>
    <p:sldId id="360" r:id="rId22"/>
    <p:sldId id="377" r:id="rId23"/>
    <p:sldId id="349" r:id="rId24"/>
    <p:sldId id="361" r:id="rId25"/>
    <p:sldId id="328" r:id="rId26"/>
    <p:sldId id="362" r:id="rId27"/>
    <p:sldId id="330" r:id="rId28"/>
    <p:sldId id="331" r:id="rId29"/>
    <p:sldId id="371" r:id="rId30"/>
    <p:sldId id="302" r:id="rId31"/>
    <p:sldId id="340" r:id="rId32"/>
    <p:sldId id="345" r:id="rId33"/>
    <p:sldId id="368" r:id="rId34"/>
    <p:sldId id="348" r:id="rId35"/>
    <p:sldId id="374" r:id="rId36"/>
    <p:sldId id="346" r:id="rId37"/>
    <p:sldId id="372" r:id="rId38"/>
    <p:sldId id="317" r:id="rId39"/>
    <p:sldId id="337" r:id="rId40"/>
    <p:sldId id="338" r:id="rId41"/>
    <p:sldId id="339" r:id="rId42"/>
    <p:sldId id="373" r:id="rId43"/>
    <p:sldId id="375" r:id="rId44"/>
    <p:sldId id="378" r:id="rId45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mpagne, Andrew -GLEC" initials="CA-" lastIdx="12" clrIdx="0"/>
  <p:cmAuthor id="1" name="Gougeon, Geneviève -GLEC" initials="GG-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BFFF"/>
    <a:srgbClr val="0083A9"/>
    <a:srgbClr val="000000"/>
    <a:srgbClr val="FF5666"/>
    <a:srgbClr val="3DA1BE"/>
    <a:srgbClr val="01B7C3"/>
    <a:srgbClr val="76D032"/>
    <a:srgbClr val="40B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1" autoAdjust="0"/>
    <p:restoredTop sz="75266" autoAdjust="0"/>
  </p:normalViewPr>
  <p:slideViewPr>
    <p:cSldViewPr>
      <p:cViewPr varScale="1">
        <p:scale>
          <a:sx n="84" d="100"/>
          <a:sy n="84" d="100"/>
        </p:scale>
        <p:origin x="-17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168" y="-78"/>
      </p:cViewPr>
      <p:guideLst>
        <p:guide orient="horz" pos="2928"/>
        <p:guide pos="2160"/>
      </p:guideLst>
    </p:cSldViewPr>
  </p:notesViewPr>
  <p:gridSpacing cx="1828800" cy="18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A241010-F2C5-462B-915C-84F283A38642}" type="datetime1">
              <a:rPr lang="fr-CA"/>
              <a:pPr>
                <a:defRPr/>
              </a:pPr>
              <a:t>2015-05-27</a:t>
            </a:fld>
            <a:endParaRPr lang="fr-CA"/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99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1C754A-C1B3-4B8B-A01D-5DE21F66A58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4581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D846DB9E-B717-4976-B035-875DBD6EB5E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8FAC4B1E-5FFB-4767-B0FF-DA24B69F5BB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87101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8" charset="-128"/>
        <a:cs typeface="ＭＳ Ｐゴシック" pitchFamily="1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CA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47675" y="4357688"/>
            <a:ext cx="5657850" cy="4910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sz="1100" dirty="0" smtClean="0">
              <a:ea typeface="ＭＳ Ｐゴシック" pitchFamily="34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E12663B-FFE4-4678-AA25-9B977AFD5779}" type="slidenum">
              <a:rPr lang="en-CA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10</a:t>
            </a:fld>
            <a:endParaRPr lang="en-CA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7645612" lvl="1" indent="-37466263" eaLnBrk="1" hangingPunct="1">
              <a:lnSpc>
                <a:spcPct val="50000"/>
              </a:lnSpc>
              <a:spcBef>
                <a:spcPct val="0"/>
              </a:spcBef>
              <a:defRPr/>
            </a:pPr>
            <a:endParaRPr lang="en-CA" sz="1000" dirty="0">
              <a:ea typeface="ＭＳ Ｐゴシック" pitchFamily="34" charset="-128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6948F20-4269-47AA-91DA-C8CBBD9AF48B}" type="slidenum">
              <a:rPr lang="en-CA" smtClean="0">
                <a:latin typeface="Calibri" pitchFamily="34" charset="0"/>
              </a:rPr>
              <a:pPr eaLnBrk="1" hangingPunct="1"/>
              <a:t>11</a:t>
            </a:fld>
            <a:endParaRPr lang="en-CA" smtClean="0">
              <a:latin typeface="Calibri" pitchFamily="34" charset="0"/>
            </a:endParaRPr>
          </a:p>
        </p:txBody>
      </p:sp>
      <p:sp>
        <p:nvSpPr>
          <p:cNvPr id="88069" name="Rectangle 3"/>
          <p:cNvSpPr>
            <a:spLocks/>
          </p:cNvSpPr>
          <p:nvPr/>
        </p:nvSpPr>
        <p:spPr bwMode="auto">
          <a:xfrm>
            <a:off x="657225" y="4402138"/>
            <a:ext cx="568007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176213" lvl="1" eaLnBrk="0" hangingPunct="0">
              <a:spcBef>
                <a:spcPct val="30000"/>
              </a:spcBef>
              <a:tabLst>
                <a:tab pos="174625" algn="l"/>
              </a:tabLst>
            </a:pPr>
            <a:endParaRPr lang="en-CA" sz="10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16425"/>
            <a:ext cx="5486400" cy="4502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sz="900" dirty="0" smtClean="0">
              <a:ea typeface="ＭＳ Ｐゴシック" pitchFamily="34" charset="-128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9DD1B1D-FD31-4593-B6ED-441FA1ADB689}" type="slidenum">
              <a:rPr lang="en-CA" smtClean="0">
                <a:latin typeface="Calibri" pitchFamily="34" charset="0"/>
              </a:rPr>
              <a:pPr eaLnBrk="1" hangingPunct="1"/>
              <a:t>12</a:t>
            </a:fld>
            <a:endParaRPr lang="en-CA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/>
          <a:p>
            <a:pPr marL="171450" indent="-171450">
              <a:buFontTx/>
              <a:buChar char="-"/>
            </a:pPr>
            <a:endParaRPr lang="fr-CA" dirty="0" smtClean="0">
              <a:ea typeface="ＭＳ Ｐゴシック" pitchFamily="34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5CF3C83-2EA8-4A78-8656-F9BABAB1195A}" type="slidenum">
              <a:rPr lang="en-CA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13</a:t>
            </a:fld>
            <a:endParaRPr lang="en-CA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xfrm>
            <a:off x="504825" y="4416425"/>
            <a:ext cx="5667375" cy="4657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fr-CA" sz="11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16425"/>
            <a:ext cx="5487988" cy="4851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/>
          <a:p>
            <a:pPr>
              <a:defRPr/>
            </a:pPr>
            <a:endParaRPr lang="fr-CA" sz="1000" dirty="0" smtClean="0">
              <a:ea typeface="ＭＳ Ｐゴシック" pitchFamily="34" charset="-128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D0A0B07-2906-4509-BC20-48A30EB43C08}" type="slidenum">
              <a:rPr lang="en-CA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15</a:t>
            </a:fld>
            <a:endParaRPr lang="en-CA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16425"/>
            <a:ext cx="5486400" cy="49180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z="1000" dirty="0" smtClean="0">
              <a:ea typeface="ＭＳ Ｐゴシック" pitchFamily="34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DA606F0-2483-442A-A4E6-85E929F7EBEC}" type="slidenum">
              <a:rPr lang="en-CA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16</a:t>
            </a:fld>
            <a:endParaRPr lang="en-CA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>
              <a:defRPr/>
            </a:pPr>
            <a:endParaRPr lang="en-CA" sz="1100" dirty="0" smtClean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418BA7B-F272-49ED-9B08-677633D61F02}" type="slidenum">
              <a:rPr lang="en-CA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17</a:t>
            </a:fld>
            <a:endParaRPr lang="en-CA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sz="10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eaLnBrk="1" hangingPunct="1">
              <a:spcBef>
                <a:spcPct val="0"/>
              </a:spcBef>
            </a:pPr>
            <a:endParaRPr lang="en-CA" sz="240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13D007E-730C-45A7-B4E8-AFB3E2F4315A}" type="slidenum">
              <a:rPr lang="en-CA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19</a:t>
            </a:fld>
            <a:endParaRPr lang="en-CA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400" dirty="0" smtClean="0"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181A01E-D1C2-4C42-A0C7-B8E24FF40114}" type="slidenum">
              <a:rPr lang="en-CA" smtClean="0">
                <a:latin typeface="Calibri" pitchFamily="34" charset="0"/>
              </a:rPr>
              <a:pPr eaLnBrk="1" hangingPunct="1"/>
              <a:t>2</a:t>
            </a:fld>
            <a:endParaRPr lang="en-CA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CA" dirty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5425" indent="-225425" eaLnBrk="1" hangingPunct="1">
              <a:spcBef>
                <a:spcPct val="0"/>
              </a:spcBef>
            </a:pPr>
            <a:endParaRPr lang="en-CA" dirty="0" smtClean="0">
              <a:ea typeface="ＭＳ Ｐゴシック" pitchFamily="34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EF8CFA1-8CDD-473C-A09F-9142C2B265C2}" type="slidenum">
              <a:rPr lang="en-CA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21</a:t>
            </a:fld>
            <a:endParaRPr lang="en-CA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1000" dirty="0">
              <a:ea typeface="ＭＳ Ｐゴシック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B006C81-5AF6-4141-9229-25128EBDF4C3}" type="slidenum">
              <a:rPr lang="en-CA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22</a:t>
            </a:fld>
            <a:endParaRPr lang="en-CA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defRPr/>
            </a:pPr>
            <a:endParaRPr lang="en-CA" sz="800" dirty="0">
              <a:ea typeface="ＭＳ Ｐゴシック" pitchFamily="34" charset="-128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D8A6052-89C6-4AFD-A05D-CC7941B586B1}" type="slidenum">
              <a:rPr lang="en-CA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23</a:t>
            </a:fld>
            <a:endParaRPr lang="en-CA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CA" dirty="0" smtClean="0">
              <a:ea typeface="ＭＳ Ｐゴシック" pitchFamily="34" charset="-128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A75D788-5329-4F1F-9A04-59DB3C9674BB}" type="slidenum">
              <a:rPr lang="en-CA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24</a:t>
            </a:fld>
            <a:endParaRPr lang="en-CA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fr-CA" sz="900" b="1" u="sng" dirty="0">
                <a:ea typeface="ＭＳ Ｐゴシック" pitchFamily="34" charset="-128"/>
              </a:rPr>
              <a:t>Official </a:t>
            </a:r>
            <a:r>
              <a:rPr lang="fr-CA" sz="900" b="1" u="sng" dirty="0" err="1">
                <a:ea typeface="ＭＳ Ｐゴシック" pitchFamily="34" charset="-128"/>
              </a:rPr>
              <a:t>Study</a:t>
            </a:r>
            <a:r>
              <a:rPr lang="fr-CA" sz="900" b="1" u="sng" dirty="0">
                <a:ea typeface="ＭＳ Ｐゴシック" pitchFamily="34" charset="-128"/>
              </a:rPr>
              <a:t> in Canada portal</a:t>
            </a:r>
            <a:r>
              <a:rPr lang="fr-CA" sz="900" b="1" dirty="0">
                <a:ea typeface="ＭＳ Ｐゴシック" pitchFamily="34" charset="-128"/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fr-CA" sz="900" b="0" dirty="0">
                <a:ea typeface="ＭＳ Ｐゴシック" pitchFamily="34" charset="-128"/>
              </a:rPr>
              <a:t>www.educationau-incanada.ca</a:t>
            </a:r>
          </a:p>
          <a:p>
            <a:pPr>
              <a:lnSpc>
                <a:spcPct val="80000"/>
              </a:lnSpc>
              <a:defRPr/>
            </a:pPr>
            <a:r>
              <a:rPr lang="fr-CA" sz="900" b="0" dirty="0" err="1">
                <a:ea typeface="ＭＳ Ｐゴシック" pitchFamily="34" charset="-128"/>
              </a:rPr>
              <a:t>Includes</a:t>
            </a:r>
            <a:r>
              <a:rPr lang="fr-CA" sz="900" b="0" dirty="0">
                <a:ea typeface="ＭＳ Ｐゴシック" pitchFamily="34" charset="-128"/>
              </a:rPr>
              <a:t> a program </a:t>
            </a:r>
            <a:r>
              <a:rPr lang="fr-CA" sz="900" b="0" dirty="0" err="1">
                <a:ea typeface="ＭＳ Ｐゴシック" pitchFamily="34" charset="-128"/>
              </a:rPr>
              <a:t>finder</a:t>
            </a:r>
            <a:r>
              <a:rPr lang="fr-CA" sz="900" b="0" dirty="0">
                <a:ea typeface="ＭＳ Ｐゴシック" pitchFamily="34" charset="-128"/>
              </a:rPr>
              <a:t>, </a:t>
            </a:r>
            <a:r>
              <a:rPr lang="fr-CA" sz="900" b="0" dirty="0" err="1">
                <a:ea typeface="ＭＳ Ｐゴシック" pitchFamily="34" charset="-128"/>
              </a:rPr>
              <a:t>cost</a:t>
            </a:r>
            <a:r>
              <a:rPr lang="fr-CA" sz="900" b="0" dirty="0">
                <a:ea typeface="ＭＳ Ｐゴシック" pitchFamily="34" charset="-128"/>
              </a:rPr>
              <a:t> </a:t>
            </a:r>
            <a:r>
              <a:rPr lang="fr-CA" sz="900" b="0" dirty="0" err="1">
                <a:ea typeface="ＭＳ Ｐゴシック" pitchFamily="34" charset="-128"/>
              </a:rPr>
              <a:t>calculator</a:t>
            </a:r>
            <a:r>
              <a:rPr lang="fr-CA" sz="900" b="0" dirty="0">
                <a:ea typeface="ＭＳ Ｐゴシック" pitchFamily="34" charset="-128"/>
              </a:rPr>
              <a:t>, </a:t>
            </a:r>
            <a:r>
              <a:rPr lang="fr-CA" sz="900" b="0" dirty="0" err="1">
                <a:ea typeface="ＭＳ Ｐゴシック" pitchFamily="34" charset="-128"/>
              </a:rPr>
              <a:t>study</a:t>
            </a:r>
            <a:r>
              <a:rPr lang="fr-CA" sz="900" b="0" dirty="0">
                <a:ea typeface="ＭＳ Ｐゴシック" pitchFamily="34" charset="-128"/>
              </a:rPr>
              <a:t> permit information, and links to provincial, territorial and </a:t>
            </a:r>
            <a:r>
              <a:rPr lang="fr-CA" sz="900" b="0" dirty="0" err="1">
                <a:ea typeface="ＭＳ Ｐゴシック" pitchFamily="34" charset="-128"/>
              </a:rPr>
              <a:t>individual</a:t>
            </a:r>
            <a:r>
              <a:rPr lang="fr-CA" sz="900" b="0" dirty="0">
                <a:ea typeface="ＭＳ Ｐゴシック" pitchFamily="34" charset="-128"/>
              </a:rPr>
              <a:t> </a:t>
            </a:r>
            <a:r>
              <a:rPr lang="fr-CA" sz="900" b="0" dirty="0" err="1">
                <a:ea typeface="ＭＳ Ｐゴシック" pitchFamily="34" charset="-128"/>
              </a:rPr>
              <a:t>school</a:t>
            </a:r>
            <a:r>
              <a:rPr lang="fr-CA" sz="900" b="0" dirty="0">
                <a:ea typeface="ＭＳ Ｐゴシック" pitchFamily="34" charset="-128"/>
              </a:rPr>
              <a:t> information. </a:t>
            </a:r>
          </a:p>
          <a:p>
            <a:pPr>
              <a:lnSpc>
                <a:spcPct val="80000"/>
              </a:lnSpc>
              <a:defRPr/>
            </a:pPr>
            <a:endParaRPr lang="fr-CA" sz="900" b="1" u="sng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fr-CA" sz="900" b="1" u="sng" dirty="0">
                <a:ea typeface="ＭＳ Ｐゴシック" pitchFamily="34" charset="-128"/>
              </a:rPr>
              <a:t>Canadian Information Centre for International </a:t>
            </a:r>
            <a:r>
              <a:rPr lang="fr-CA" sz="900" b="1" u="sng" dirty="0" err="1">
                <a:ea typeface="ＭＳ Ｐゴシック" pitchFamily="34" charset="-128"/>
              </a:rPr>
              <a:t>Credentials</a:t>
            </a:r>
            <a:r>
              <a:rPr lang="fr-CA" sz="900" b="1" u="sng" dirty="0">
                <a:ea typeface="ＭＳ Ｐゴシック" pitchFamily="34" charset="-128"/>
              </a:rPr>
              <a:t> (CICIC)</a:t>
            </a:r>
          </a:p>
          <a:p>
            <a:pPr>
              <a:lnSpc>
                <a:spcPct val="80000"/>
              </a:lnSpc>
              <a:defRPr/>
            </a:pPr>
            <a:r>
              <a:rPr lang="fr-CA" sz="900" b="0" dirty="0">
                <a:ea typeface="ＭＳ Ｐゴシック" pitchFamily="34" charset="-128"/>
              </a:rPr>
              <a:t>www.cicic.ca</a:t>
            </a:r>
          </a:p>
          <a:p>
            <a:pPr>
              <a:lnSpc>
                <a:spcPct val="80000"/>
              </a:lnSpc>
              <a:defRPr/>
            </a:pPr>
            <a:r>
              <a:rPr lang="fr-CA" sz="900" dirty="0" err="1">
                <a:ea typeface="ＭＳ Ｐゴシック" pitchFamily="34" charset="-128"/>
              </a:rPr>
              <a:t>Provides</a:t>
            </a:r>
            <a:r>
              <a:rPr lang="fr-CA" sz="900" dirty="0">
                <a:ea typeface="ＭＳ Ｐゴシック" pitchFamily="34" charset="-128"/>
              </a:rPr>
              <a:t> the </a:t>
            </a:r>
            <a:r>
              <a:rPr lang="fr-CA" sz="900" dirty="0" err="1">
                <a:ea typeface="ＭＳ Ｐゴシック" pitchFamily="34" charset="-128"/>
              </a:rPr>
              <a:t>only</a:t>
            </a:r>
            <a:r>
              <a:rPr lang="fr-CA" sz="900" dirty="0">
                <a:ea typeface="ＭＳ Ｐゴシック" pitchFamily="34" charset="-128"/>
              </a:rPr>
              <a:t> Canadian online and </a:t>
            </a:r>
            <a:r>
              <a:rPr lang="fr-CA" sz="900" dirty="0" err="1">
                <a:ea typeface="ＭＳ Ｐゴシック" pitchFamily="34" charset="-128"/>
              </a:rPr>
              <a:t>authoritative</a:t>
            </a:r>
            <a:r>
              <a:rPr lang="fr-CA" sz="900" dirty="0">
                <a:ea typeface="ＭＳ Ｐゴシック" pitchFamily="34" charset="-128"/>
              </a:rPr>
              <a:t> directory of </a:t>
            </a:r>
            <a:r>
              <a:rPr lang="fr-CA" sz="900" dirty="0" err="1">
                <a:ea typeface="ＭＳ Ｐゴシック" pitchFamily="34" charset="-128"/>
              </a:rPr>
              <a:t>universities</a:t>
            </a:r>
            <a:r>
              <a:rPr lang="fr-CA" sz="900" dirty="0">
                <a:ea typeface="ＭＳ Ｐゴシック" pitchFamily="34" charset="-128"/>
              </a:rPr>
              <a:t>, </a:t>
            </a:r>
            <a:r>
              <a:rPr lang="fr-CA" sz="900" dirty="0" err="1">
                <a:ea typeface="ＭＳ Ｐゴシック" pitchFamily="34" charset="-128"/>
              </a:rPr>
              <a:t>colleges</a:t>
            </a:r>
            <a:r>
              <a:rPr lang="fr-CA" sz="900" dirty="0">
                <a:ea typeface="ＭＳ Ｐゴシック" pitchFamily="34" charset="-128"/>
              </a:rPr>
              <a:t> and </a:t>
            </a:r>
            <a:r>
              <a:rPr lang="fr-CA" sz="900" dirty="0" err="1">
                <a:ea typeface="ＭＳ Ｐゴシック" pitchFamily="34" charset="-128"/>
              </a:rPr>
              <a:t>schools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recognized</a:t>
            </a:r>
            <a:r>
              <a:rPr lang="fr-CA" sz="900" dirty="0">
                <a:ea typeface="ＭＳ Ｐゴシック" pitchFamily="34" charset="-128"/>
              </a:rPr>
              <a:t> and </a:t>
            </a:r>
            <a:r>
              <a:rPr lang="fr-CA" sz="900" dirty="0" err="1">
                <a:ea typeface="ＭＳ Ｐゴシック" pitchFamily="34" charset="-128"/>
              </a:rPr>
              <a:t>authorized</a:t>
            </a:r>
            <a:r>
              <a:rPr lang="fr-CA" sz="900" dirty="0">
                <a:ea typeface="ＭＳ Ｐゴシック" pitchFamily="34" charset="-128"/>
              </a:rPr>
              <a:t> by </a:t>
            </a:r>
            <a:r>
              <a:rPr lang="fr-CA" sz="900" dirty="0" err="1">
                <a:ea typeface="ＭＳ Ｐゴシック" pitchFamily="34" charset="-128"/>
              </a:rPr>
              <a:t>Canada’s</a:t>
            </a:r>
            <a:r>
              <a:rPr lang="fr-CA" sz="900" dirty="0">
                <a:ea typeface="ＭＳ Ｐゴシック" pitchFamily="34" charset="-128"/>
              </a:rPr>
              <a:t> provinces and </a:t>
            </a:r>
            <a:r>
              <a:rPr lang="fr-CA" sz="900" dirty="0" err="1">
                <a:ea typeface="ＭＳ Ｐゴシック" pitchFamily="34" charset="-128"/>
              </a:rPr>
              <a:t>territories</a:t>
            </a:r>
            <a:r>
              <a:rPr lang="fr-CA" sz="900" dirty="0">
                <a:ea typeface="ＭＳ Ｐゴシック" pitchFamily="34" charset="-128"/>
              </a:rPr>
              <a:t>. This site </a:t>
            </a:r>
            <a:r>
              <a:rPr lang="fr-CA" sz="900" dirty="0" err="1">
                <a:ea typeface="ＭＳ Ｐゴシック" pitchFamily="34" charset="-128"/>
              </a:rPr>
              <a:t>includes</a:t>
            </a:r>
            <a:r>
              <a:rPr lang="fr-CA" sz="900" dirty="0">
                <a:ea typeface="ＭＳ Ｐゴシック" pitchFamily="34" charset="-128"/>
              </a:rPr>
              <a:t> information on </a:t>
            </a:r>
            <a:r>
              <a:rPr lang="fr-CA" sz="900" dirty="0" err="1">
                <a:ea typeface="ＭＳ Ｐゴシック" pitchFamily="34" charset="-128"/>
              </a:rPr>
              <a:t>foreign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credential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evaluations</a:t>
            </a:r>
            <a:r>
              <a:rPr lang="fr-CA" sz="900" dirty="0">
                <a:ea typeface="ＭＳ Ｐゴシック" pitchFamily="34" charset="-128"/>
              </a:rPr>
              <a:t> and qualification recognition. </a:t>
            </a:r>
          </a:p>
          <a:p>
            <a:pPr>
              <a:lnSpc>
                <a:spcPct val="80000"/>
              </a:lnSpc>
              <a:defRPr/>
            </a:pPr>
            <a:endParaRPr lang="fr-CA" sz="900" b="1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fr-CA" sz="900" b="1" u="sng" dirty="0" smtClean="0">
                <a:ea typeface="ＭＳ Ｐゴシック" pitchFamily="34" charset="-128"/>
              </a:rPr>
              <a:t>Association of </a:t>
            </a:r>
            <a:r>
              <a:rPr lang="fr-CA" sz="900" b="1" u="sng" dirty="0" err="1" smtClean="0">
                <a:ea typeface="ＭＳ Ｐゴシック" pitchFamily="34" charset="-128"/>
              </a:rPr>
              <a:t>Universities</a:t>
            </a:r>
            <a:r>
              <a:rPr lang="fr-CA" sz="900" b="1" u="sng" dirty="0" smtClean="0">
                <a:ea typeface="ＭＳ Ｐゴシック" pitchFamily="34" charset="-128"/>
              </a:rPr>
              <a:t> and </a:t>
            </a:r>
            <a:r>
              <a:rPr lang="fr-CA" sz="900" b="1" u="sng" dirty="0" err="1" smtClean="0">
                <a:ea typeface="ＭＳ Ｐゴシック" pitchFamily="34" charset="-128"/>
              </a:rPr>
              <a:t>Colleges</a:t>
            </a:r>
            <a:r>
              <a:rPr lang="fr-CA" sz="900" b="1" u="sng" dirty="0" smtClean="0">
                <a:ea typeface="ＭＳ Ｐゴシック" pitchFamily="34" charset="-128"/>
              </a:rPr>
              <a:t> Canada (AUCC)</a:t>
            </a:r>
          </a:p>
          <a:p>
            <a:pPr>
              <a:lnSpc>
                <a:spcPct val="80000"/>
              </a:lnSpc>
              <a:defRPr/>
            </a:pPr>
            <a:r>
              <a:rPr lang="fr-CA" sz="900" dirty="0" smtClean="0">
                <a:ea typeface="ＭＳ Ｐゴシック" pitchFamily="34" charset="-128"/>
              </a:rPr>
              <a:t>www.aucc.ca</a:t>
            </a:r>
          </a:p>
          <a:p>
            <a:pPr>
              <a:lnSpc>
                <a:spcPct val="80000"/>
              </a:lnSpc>
              <a:defRPr/>
            </a:pPr>
            <a:r>
              <a:rPr lang="fr-CA" sz="900" dirty="0" err="1" smtClean="0">
                <a:ea typeface="ＭＳ Ｐゴシック" pitchFamily="34" charset="-128"/>
              </a:rPr>
              <a:t>Represents</a:t>
            </a:r>
            <a:r>
              <a:rPr lang="fr-CA" sz="900" dirty="0" smtClean="0">
                <a:ea typeface="ＭＳ Ｐゴシック" pitchFamily="34" charset="-128"/>
              </a:rPr>
              <a:t> 97 </a:t>
            </a:r>
            <a:r>
              <a:rPr lang="fr-CA" sz="900" dirty="0">
                <a:ea typeface="ＭＳ Ｐゴシック" pitchFamily="34" charset="-128"/>
              </a:rPr>
              <a:t>Canadian public and </a:t>
            </a:r>
            <a:r>
              <a:rPr lang="fr-CA" sz="900" dirty="0" err="1">
                <a:ea typeface="ＭＳ Ｐゴシック" pitchFamily="34" charset="-128"/>
              </a:rPr>
              <a:t>private</a:t>
            </a:r>
            <a:r>
              <a:rPr lang="fr-CA" sz="900" dirty="0">
                <a:ea typeface="ＭＳ Ｐゴシック" pitchFamily="34" charset="-128"/>
              </a:rPr>
              <a:t> not-for-profit </a:t>
            </a:r>
            <a:r>
              <a:rPr lang="fr-CA" sz="900" dirty="0" err="1">
                <a:ea typeface="ＭＳ Ｐゴシック" pitchFamily="34" charset="-128"/>
              </a:rPr>
              <a:t>universities</a:t>
            </a:r>
            <a:r>
              <a:rPr lang="fr-CA" sz="900" dirty="0">
                <a:ea typeface="ＭＳ Ｐゴシック" pitchFamily="34" charset="-128"/>
              </a:rPr>
              <a:t> and </a:t>
            </a:r>
            <a:r>
              <a:rPr lang="fr-CA" sz="900" dirty="0" err="1">
                <a:ea typeface="ＭＳ Ｐゴシック" pitchFamily="34" charset="-128"/>
              </a:rPr>
              <a:t>university-degree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level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colleges</a:t>
            </a:r>
            <a:r>
              <a:rPr lang="fr-CA" sz="900" dirty="0">
                <a:ea typeface="ＭＳ Ｐゴシック" pitchFamily="34" charset="-128"/>
              </a:rPr>
              <a:t>.</a:t>
            </a:r>
          </a:p>
          <a:p>
            <a:pPr>
              <a:lnSpc>
                <a:spcPct val="80000"/>
              </a:lnSpc>
              <a:defRPr/>
            </a:pPr>
            <a:endParaRPr lang="fr-CA" sz="900" b="1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fr-CA" sz="900" b="1" u="sng" dirty="0" err="1" smtClean="0">
                <a:ea typeface="ＭＳ Ｐゴシック" pitchFamily="34" charset="-128"/>
              </a:rPr>
              <a:t>Colleges</a:t>
            </a:r>
            <a:r>
              <a:rPr lang="fr-CA" sz="900" b="1" u="sng" dirty="0" smtClean="0">
                <a:ea typeface="ＭＳ Ｐゴシック" pitchFamily="34" charset="-128"/>
              </a:rPr>
              <a:t> and Institutes Canada</a:t>
            </a:r>
          </a:p>
          <a:p>
            <a:pPr>
              <a:lnSpc>
                <a:spcPct val="80000"/>
              </a:lnSpc>
              <a:defRPr/>
            </a:pPr>
            <a:r>
              <a:rPr lang="fr-CA" sz="900" dirty="0" smtClean="0">
                <a:ea typeface="ＭＳ Ｐゴシック" pitchFamily="34" charset="-128"/>
              </a:rPr>
              <a:t>www.collegesinstitutes.ca</a:t>
            </a:r>
          </a:p>
          <a:p>
            <a:pPr>
              <a:lnSpc>
                <a:spcPct val="80000"/>
              </a:lnSpc>
              <a:defRPr/>
            </a:pPr>
            <a:r>
              <a:rPr lang="fr-CA" sz="900" dirty="0" err="1" smtClean="0">
                <a:ea typeface="ＭＳ Ｐゴシック" pitchFamily="34" charset="-128"/>
              </a:rPr>
              <a:t>Represents</a:t>
            </a:r>
            <a:r>
              <a:rPr lang="fr-CA" sz="900" dirty="0" smtClean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colleges</a:t>
            </a:r>
            <a:r>
              <a:rPr lang="fr-CA" sz="900" dirty="0">
                <a:ea typeface="ＭＳ Ｐゴシック" pitchFamily="34" charset="-128"/>
              </a:rPr>
              <a:t> and institutes to </a:t>
            </a:r>
            <a:r>
              <a:rPr lang="fr-CA" sz="900" dirty="0" err="1">
                <a:ea typeface="ＭＳ Ｐゴシック" pitchFamily="34" charset="-128"/>
              </a:rPr>
              <a:t>government</a:t>
            </a:r>
            <a:r>
              <a:rPr lang="fr-CA" sz="900" dirty="0">
                <a:ea typeface="ＭＳ Ｐゴシック" pitchFamily="34" charset="-128"/>
              </a:rPr>
              <a:t>, business and </a:t>
            </a:r>
            <a:r>
              <a:rPr lang="fr-CA" sz="900" dirty="0" err="1">
                <a:ea typeface="ＭＳ Ｐゴシック" pitchFamily="34" charset="-128"/>
              </a:rPr>
              <a:t>industry</a:t>
            </a:r>
            <a:r>
              <a:rPr lang="fr-CA" sz="900" dirty="0">
                <a:ea typeface="ＭＳ Ｐゴシック" pitchFamily="34" charset="-128"/>
              </a:rPr>
              <a:t>, </a:t>
            </a:r>
            <a:r>
              <a:rPr lang="fr-CA" sz="900" dirty="0" err="1">
                <a:ea typeface="ＭＳ Ｐゴシック" pitchFamily="34" charset="-128"/>
              </a:rPr>
              <a:t>both</a:t>
            </a:r>
            <a:r>
              <a:rPr lang="fr-CA" sz="900" dirty="0">
                <a:ea typeface="ＭＳ Ｐゴシック" pitchFamily="34" charset="-128"/>
              </a:rPr>
              <a:t> in Canada and </a:t>
            </a:r>
            <a:r>
              <a:rPr lang="fr-CA" sz="900" dirty="0" err="1">
                <a:ea typeface="ＭＳ Ｐゴシック" pitchFamily="34" charset="-128"/>
              </a:rPr>
              <a:t>internationally</a:t>
            </a:r>
            <a:r>
              <a:rPr lang="fr-CA" sz="900" dirty="0">
                <a:ea typeface="ＭＳ Ｐゴシック" pitchFamily="34" charset="-128"/>
              </a:rPr>
              <a:t>.</a:t>
            </a:r>
            <a:endParaRPr lang="fr-CA" sz="900" b="1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endParaRPr lang="fr-CA" sz="900" b="1" u="sng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fr-CA" sz="900" b="1" u="sng" dirty="0" err="1">
                <a:ea typeface="ＭＳ Ｐゴシック" pitchFamily="34" charset="-128"/>
              </a:rPr>
              <a:t>Polytechnics</a:t>
            </a:r>
            <a:r>
              <a:rPr lang="fr-CA" sz="900" b="1" u="sng" dirty="0">
                <a:ea typeface="ＭＳ Ｐゴシック" pitchFamily="34" charset="-128"/>
              </a:rPr>
              <a:t> Canada</a:t>
            </a:r>
          </a:p>
          <a:p>
            <a:pPr>
              <a:lnSpc>
                <a:spcPct val="80000"/>
              </a:lnSpc>
              <a:defRPr/>
            </a:pPr>
            <a:r>
              <a:rPr lang="fr-CA" sz="900" dirty="0">
                <a:ea typeface="ＭＳ Ｐゴシック" pitchFamily="34" charset="-128"/>
              </a:rPr>
              <a:t>www.polytechnicscanada.ca</a:t>
            </a:r>
          </a:p>
          <a:p>
            <a:pPr>
              <a:lnSpc>
                <a:spcPct val="80000"/>
              </a:lnSpc>
              <a:defRPr/>
            </a:pPr>
            <a:r>
              <a:rPr lang="en-CA" sz="900" dirty="0">
                <a:ea typeface="ＭＳ Ｐゴシック" pitchFamily="34" charset="-128"/>
              </a:rPr>
              <a:t>Polytechnics Canada is a national alliance of the leading research-intensive, publicly funded colleges and institutes of technology dedicated to helping colleges and industry create high-quality jobs for the future.</a:t>
            </a:r>
          </a:p>
          <a:p>
            <a:pPr>
              <a:lnSpc>
                <a:spcPct val="80000"/>
              </a:lnSpc>
              <a:defRPr/>
            </a:pPr>
            <a:endParaRPr lang="fr-CA" sz="900" b="1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fr-CA" sz="900" b="1" u="sng" dirty="0">
                <a:ea typeface="ＭＳ Ｐゴシック" pitchFamily="34" charset="-128"/>
              </a:rPr>
              <a:t>Canadian Bureau of International </a:t>
            </a:r>
            <a:r>
              <a:rPr lang="fr-CA" sz="900" b="1" u="sng" dirty="0" err="1">
                <a:ea typeface="ＭＳ Ｐゴシック" pitchFamily="34" charset="-128"/>
              </a:rPr>
              <a:t>Education</a:t>
            </a:r>
            <a:r>
              <a:rPr lang="fr-CA" sz="900" b="1" u="sng" dirty="0">
                <a:ea typeface="ＭＳ Ｐゴシック" pitchFamily="34" charset="-128"/>
              </a:rPr>
              <a:t> (CBIE)</a:t>
            </a:r>
          </a:p>
          <a:p>
            <a:pPr>
              <a:lnSpc>
                <a:spcPct val="80000"/>
              </a:lnSpc>
              <a:defRPr/>
            </a:pPr>
            <a:r>
              <a:rPr lang="fr-CA" sz="900" dirty="0">
                <a:ea typeface="ＭＳ Ｐゴシック" pitchFamily="34" charset="-128"/>
              </a:rPr>
              <a:t>www.cbie.ca</a:t>
            </a:r>
          </a:p>
          <a:p>
            <a:pPr>
              <a:lnSpc>
                <a:spcPct val="80000"/>
              </a:lnSpc>
              <a:defRPr/>
            </a:pPr>
            <a:r>
              <a:rPr lang="en-CA" sz="900" dirty="0">
                <a:ea typeface="ＭＳ Ｐゴシック" pitchFamily="34" charset="-128"/>
              </a:rPr>
              <a:t>CBIE is focused on fostering international education opportunities with a membership of over 150 education providers nationwide bridging the interests of all learning levels, from K-12 to postgraduate, and engaging both the public and private sectors.</a:t>
            </a:r>
          </a:p>
          <a:p>
            <a:pPr>
              <a:lnSpc>
                <a:spcPct val="80000"/>
              </a:lnSpc>
              <a:defRPr/>
            </a:pPr>
            <a:endParaRPr lang="fr-CA" sz="9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fr-CA" sz="900" b="1" u="sng" dirty="0">
                <a:ea typeface="ＭＳ Ｐゴシック" pitchFamily="34" charset="-128"/>
              </a:rPr>
              <a:t>Canadian Association of Independent </a:t>
            </a:r>
            <a:r>
              <a:rPr lang="fr-CA" sz="900" b="1" u="sng" dirty="0" err="1">
                <a:ea typeface="ＭＳ Ｐゴシック" pitchFamily="34" charset="-128"/>
              </a:rPr>
              <a:t>Schools</a:t>
            </a:r>
            <a:r>
              <a:rPr lang="fr-CA" sz="900" b="1" u="sng" dirty="0">
                <a:ea typeface="ＭＳ Ｐゴシック" pitchFamily="34" charset="-128"/>
              </a:rPr>
              <a:t> (CAIS) </a:t>
            </a:r>
            <a:endParaRPr lang="fr-CA" sz="900" u="sng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fr-CA" sz="900" dirty="0">
                <a:ea typeface="ＭＳ Ｐゴシック" pitchFamily="34" charset="-128"/>
              </a:rPr>
              <a:t>http://www.cais.ca/</a:t>
            </a:r>
          </a:p>
          <a:p>
            <a:pPr>
              <a:lnSpc>
                <a:spcPct val="80000"/>
              </a:lnSpc>
              <a:defRPr/>
            </a:pPr>
            <a:r>
              <a:rPr lang="fr-CA" sz="900" dirty="0" err="1">
                <a:ea typeface="ＭＳ Ｐゴシック" pitchFamily="34" charset="-128"/>
              </a:rPr>
              <a:t>Represents</a:t>
            </a:r>
            <a:r>
              <a:rPr lang="fr-CA" sz="900" dirty="0">
                <a:ea typeface="ＭＳ Ｐゴシック" pitchFamily="34" charset="-128"/>
              </a:rPr>
              <a:t> 95 Canadian </a:t>
            </a:r>
            <a:r>
              <a:rPr lang="fr-CA" sz="900" dirty="0" err="1">
                <a:ea typeface="ＭＳ Ｐゴシック" pitchFamily="34" charset="-128"/>
              </a:rPr>
              <a:t>elementary</a:t>
            </a:r>
            <a:r>
              <a:rPr lang="fr-CA" sz="900" dirty="0">
                <a:ea typeface="ＭＳ Ｐゴシック" pitchFamily="34" charset="-128"/>
              </a:rPr>
              <a:t> and </a:t>
            </a:r>
            <a:r>
              <a:rPr lang="fr-CA" sz="900" dirty="0" err="1">
                <a:ea typeface="ＭＳ Ｐゴシック" pitchFamily="34" charset="-128"/>
              </a:rPr>
              <a:t>secondary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independent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schools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from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across</a:t>
            </a:r>
            <a:r>
              <a:rPr lang="fr-CA" sz="900" dirty="0">
                <a:ea typeface="ＭＳ Ｐゴシック" pitchFamily="34" charset="-128"/>
              </a:rPr>
              <a:t> Canada, </a:t>
            </a:r>
            <a:r>
              <a:rPr lang="fr-CA" sz="900" dirty="0" err="1">
                <a:ea typeface="ＭＳ Ｐゴシック" pitchFamily="34" charset="-128"/>
              </a:rPr>
              <a:t>some</a:t>
            </a:r>
            <a:r>
              <a:rPr lang="fr-CA" sz="900" dirty="0">
                <a:ea typeface="ＭＳ Ｐゴシック" pitchFamily="34" charset="-128"/>
              </a:rPr>
              <a:t> of </a:t>
            </a:r>
            <a:r>
              <a:rPr lang="fr-CA" sz="900" dirty="0" err="1">
                <a:ea typeface="ＭＳ Ｐゴシック" pitchFamily="34" charset="-128"/>
              </a:rPr>
              <a:t>which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offer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boarding</a:t>
            </a:r>
            <a:r>
              <a:rPr lang="fr-CA" sz="900" dirty="0">
                <a:ea typeface="ＭＳ Ｐゴシック" pitchFamily="34" charset="-128"/>
              </a:rPr>
              <a:t> to international </a:t>
            </a:r>
            <a:r>
              <a:rPr lang="fr-CA" sz="900" dirty="0" err="1">
                <a:ea typeface="ＭＳ Ｐゴシック" pitchFamily="34" charset="-128"/>
              </a:rPr>
              <a:t>students</a:t>
            </a:r>
            <a:r>
              <a:rPr lang="fr-CA" sz="900" dirty="0">
                <a:ea typeface="ＭＳ Ｐゴシック" pitchFamily="34" charset="-128"/>
              </a:rPr>
              <a:t>. </a:t>
            </a:r>
          </a:p>
          <a:p>
            <a:pPr>
              <a:lnSpc>
                <a:spcPct val="80000"/>
              </a:lnSpc>
              <a:defRPr/>
            </a:pPr>
            <a:endParaRPr lang="fr-CA" sz="9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fr-CA" sz="900" b="1" u="sng" dirty="0">
                <a:ea typeface="ＭＳ Ｐゴシック" pitchFamily="34" charset="-128"/>
              </a:rPr>
              <a:t>Canadian Association of Public </a:t>
            </a:r>
            <a:r>
              <a:rPr lang="fr-CA" sz="900" b="1" u="sng" dirty="0" err="1">
                <a:ea typeface="ＭＳ Ｐゴシック" pitchFamily="34" charset="-128"/>
              </a:rPr>
              <a:t>Schools</a:t>
            </a:r>
            <a:r>
              <a:rPr lang="fr-CA" sz="900" b="1" u="sng" dirty="0">
                <a:ea typeface="ＭＳ Ｐゴシック" pitchFamily="34" charset="-128"/>
              </a:rPr>
              <a:t> – International (CAPS-I)</a:t>
            </a:r>
            <a:endParaRPr lang="fr-CA" sz="900" u="sng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fr-CA" sz="900" dirty="0">
                <a:ea typeface="ＭＳ Ｐゴシック" pitchFamily="34" charset="-128"/>
              </a:rPr>
              <a:t>www.caps-i.ca</a:t>
            </a:r>
          </a:p>
          <a:p>
            <a:pPr>
              <a:lnSpc>
                <a:spcPct val="80000"/>
              </a:lnSpc>
              <a:defRPr/>
            </a:pPr>
            <a:r>
              <a:rPr lang="fr-CA" sz="900" dirty="0" err="1">
                <a:ea typeface="ＭＳ Ｐゴシック" pitchFamily="34" charset="-128"/>
              </a:rPr>
              <a:t>Represents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smtClean="0">
                <a:ea typeface="ＭＳ Ｐゴシック" pitchFamily="34" charset="-128"/>
              </a:rPr>
              <a:t>+90 Canadian </a:t>
            </a:r>
            <a:r>
              <a:rPr lang="fr-CA" sz="900" dirty="0">
                <a:ea typeface="ＭＳ Ｐゴシック" pitchFamily="34" charset="-128"/>
              </a:rPr>
              <a:t>public </a:t>
            </a:r>
            <a:r>
              <a:rPr lang="fr-CA" sz="900" dirty="0" err="1">
                <a:ea typeface="ＭＳ Ｐゴシック" pitchFamily="34" charset="-128"/>
              </a:rPr>
              <a:t>school</a:t>
            </a:r>
            <a:r>
              <a:rPr lang="fr-CA" sz="900" dirty="0">
                <a:ea typeface="ＭＳ Ｐゴシック" pitchFamily="34" charset="-128"/>
              </a:rPr>
              <a:t> districts/</a:t>
            </a:r>
            <a:r>
              <a:rPr lang="fr-CA" sz="900" dirty="0" err="1">
                <a:ea typeface="ＭＳ Ｐゴシック" pitchFamily="34" charset="-128"/>
              </a:rPr>
              <a:t>boards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that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recruit</a:t>
            </a:r>
            <a:r>
              <a:rPr lang="fr-CA" sz="900" dirty="0">
                <a:ea typeface="ＭＳ Ｐゴシック" pitchFamily="34" charset="-128"/>
              </a:rPr>
              <a:t> international </a:t>
            </a:r>
            <a:r>
              <a:rPr lang="fr-CA" sz="900" dirty="0" err="1">
                <a:ea typeface="ＭＳ Ｐゴシック" pitchFamily="34" charset="-128"/>
              </a:rPr>
              <a:t>students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at</a:t>
            </a:r>
            <a:r>
              <a:rPr lang="fr-CA" sz="900" dirty="0">
                <a:ea typeface="ＭＳ Ｐゴシック" pitchFamily="34" charset="-128"/>
              </a:rPr>
              <a:t> the </a:t>
            </a:r>
            <a:r>
              <a:rPr lang="fr-CA" sz="900" dirty="0" err="1">
                <a:ea typeface="ＭＳ Ｐゴシック" pitchFamily="34" charset="-128"/>
              </a:rPr>
              <a:t>elementary</a:t>
            </a:r>
            <a:r>
              <a:rPr lang="fr-CA" sz="900" dirty="0">
                <a:ea typeface="ＭＳ Ｐゴシック" pitchFamily="34" charset="-128"/>
              </a:rPr>
              <a:t> and </a:t>
            </a:r>
            <a:r>
              <a:rPr lang="fr-CA" sz="900" dirty="0" err="1">
                <a:ea typeface="ＭＳ Ｐゴシック" pitchFamily="34" charset="-128"/>
              </a:rPr>
              <a:t>secondary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levels</a:t>
            </a:r>
            <a:r>
              <a:rPr lang="fr-CA" sz="900" dirty="0">
                <a:ea typeface="ＭＳ Ｐゴシック" pitchFamily="34" charset="-128"/>
              </a:rPr>
              <a:t>.</a:t>
            </a:r>
          </a:p>
          <a:p>
            <a:pPr>
              <a:lnSpc>
                <a:spcPct val="80000"/>
              </a:lnSpc>
              <a:defRPr/>
            </a:pPr>
            <a:endParaRPr lang="fr-CA" sz="900" b="1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fr-CA" sz="900" b="1" u="sng" dirty="0" err="1">
                <a:ea typeface="ＭＳ Ｐゴシック" pitchFamily="34" charset="-128"/>
              </a:rPr>
              <a:t>Languages</a:t>
            </a:r>
            <a:r>
              <a:rPr lang="fr-CA" sz="900" b="1" u="sng" dirty="0">
                <a:ea typeface="ＭＳ Ｐゴシック" pitchFamily="34" charset="-128"/>
              </a:rPr>
              <a:t> Canada</a:t>
            </a:r>
            <a:endParaRPr lang="fr-CA" sz="900" u="sng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fr-CA" sz="900" dirty="0">
                <a:ea typeface="ＭＳ Ｐゴシック" pitchFamily="34" charset="-128"/>
              </a:rPr>
              <a:t>www.languagescanada.ca</a:t>
            </a:r>
          </a:p>
          <a:p>
            <a:pPr>
              <a:lnSpc>
                <a:spcPct val="80000"/>
              </a:lnSpc>
              <a:defRPr/>
            </a:pPr>
            <a:r>
              <a:rPr lang="fr-CA" sz="900" dirty="0">
                <a:ea typeface="ＭＳ Ｐゴシック" pitchFamily="34" charset="-128"/>
              </a:rPr>
              <a:t>Canadian </a:t>
            </a:r>
            <a:r>
              <a:rPr lang="fr-CA" sz="900" dirty="0" err="1">
                <a:ea typeface="ＭＳ Ｐゴシック" pitchFamily="34" charset="-128"/>
              </a:rPr>
              <a:t>language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schools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accredited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under</a:t>
            </a:r>
            <a:r>
              <a:rPr lang="fr-CA" sz="900" dirty="0">
                <a:ea typeface="ＭＳ Ｐゴシック" pitchFamily="34" charset="-128"/>
              </a:rPr>
              <a:t> an </a:t>
            </a:r>
            <a:r>
              <a:rPr lang="fr-CA" sz="900" dirty="0" err="1">
                <a:ea typeface="ＭＳ Ｐゴシック" pitchFamily="34" charset="-128"/>
              </a:rPr>
              <a:t>internationally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recognized</a:t>
            </a:r>
            <a:r>
              <a:rPr lang="fr-CA" sz="900" dirty="0">
                <a:ea typeface="ＭＳ Ｐゴシック" pitchFamily="34" charset="-128"/>
              </a:rPr>
              <a:t> </a:t>
            </a:r>
            <a:r>
              <a:rPr lang="fr-CA" sz="900" dirty="0" err="1">
                <a:ea typeface="ＭＳ Ｐゴシック" pitchFamily="34" charset="-128"/>
              </a:rPr>
              <a:t>quality</a:t>
            </a:r>
            <a:r>
              <a:rPr lang="fr-CA" sz="900" dirty="0">
                <a:ea typeface="ＭＳ Ｐゴシック" pitchFamily="34" charset="-128"/>
              </a:rPr>
              <a:t>-assurance </a:t>
            </a:r>
            <a:r>
              <a:rPr lang="fr-CA" sz="900" dirty="0" err="1">
                <a:ea typeface="ＭＳ Ｐゴシック" pitchFamily="34" charset="-128"/>
              </a:rPr>
              <a:t>mechanism</a:t>
            </a:r>
            <a:r>
              <a:rPr lang="fr-CA" sz="900" dirty="0">
                <a:ea typeface="ＭＳ Ｐゴシック" pitchFamily="34" charset="-128"/>
              </a:rPr>
              <a:t>.</a:t>
            </a:r>
          </a:p>
          <a:p>
            <a:pPr>
              <a:lnSpc>
                <a:spcPct val="80000"/>
              </a:lnSpc>
              <a:defRPr/>
            </a:pPr>
            <a:endParaRPr lang="fr-CA" sz="900" dirty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fr-CA" sz="9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7387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C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 sz="1400" dirty="0" smtClean="0">
              <a:ea typeface="ＭＳ Ｐゴシック" pitchFamily="34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EDEBCAA-9F61-4F2E-AFEC-B75A3FDFC105}" type="slidenum">
              <a:rPr lang="en-CA" smtClean="0">
                <a:latin typeface="Calibri" pitchFamily="34" charset="0"/>
              </a:rPr>
              <a:pPr eaLnBrk="1" hangingPunct="1"/>
              <a:t>3</a:t>
            </a:fld>
            <a:endParaRPr lang="en-CA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CA" sz="10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3884613" y="8829576"/>
            <a:ext cx="2971800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11" tIns="45556" rIns="91111" bIns="4555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FC95AA3-7D12-46CA-B12B-D2D31D8CBC20}" type="slidenum">
              <a:rPr lang="en-CA" sz="1200">
                <a:solidFill>
                  <a:prstClr val="black"/>
                </a:solidFill>
                <a:latin typeface="Calibri" pitchFamily="34" charset="0"/>
              </a:rPr>
              <a:pPr algn="r" eaLnBrk="1" hangingPunct="1"/>
              <a:t>5</a:t>
            </a:fld>
            <a:endParaRPr lang="en-CA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C0BE64-89F5-4081-8DC4-31DAE219579D}" type="slidenum">
              <a:rPr lang="en-CA" smtClean="0">
                <a:solidFill>
                  <a:prstClr val="black"/>
                </a:solidFill>
                <a:latin typeface="Calibri" pitchFamily="18" charset="0"/>
              </a:rPr>
              <a:pPr/>
              <a:t>6</a:t>
            </a:fld>
            <a:endParaRPr lang="en-CA" smtClean="0">
              <a:solidFill>
                <a:prstClr val="black"/>
              </a:solidFill>
              <a:latin typeface="Calibri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b="1" dirty="0" smtClean="0">
              <a:ea typeface="ＭＳ Ｐゴシック" pitchFamily="34" charset="-128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1C75285-5710-4233-B454-8250CBC92869}" type="slidenum">
              <a:rPr lang="en-CA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7</a:t>
            </a:fld>
            <a:endParaRPr lang="en-CA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CA" dirty="0" smtClean="0">
              <a:ea typeface="ＭＳ Ｐゴシック" pitchFamily="34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C89D13F-AD60-4D51-A46C-12B496D61A25}" type="slidenum">
              <a:rPr lang="en-CA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8</a:t>
            </a:fld>
            <a:endParaRPr lang="en-CA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16425"/>
            <a:ext cx="5486400" cy="394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dirty="0" smtClean="0">
              <a:ea typeface="ＭＳ Ｐゴシック" pitchFamily="34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1F95853-A6D3-4863-84F5-D2BBBD33F6B6}" type="slidenum">
              <a:rPr lang="en-CA" smtClean="0">
                <a:latin typeface="Calibri" pitchFamily="34" charset="0"/>
              </a:rPr>
              <a:pPr eaLnBrk="1" hangingPunct="1"/>
              <a:t>9</a:t>
            </a:fld>
            <a:endParaRPr lang="en-CA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078E1-B08B-4CB7-ACE5-B9FDE2471CE0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938CF-22A5-4802-A911-351D8C8BD0E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1992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F1F60-2F54-4628-9C82-452A51A1122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C9F1A-3337-4412-A2DB-24927D5FF75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34367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F5BEF-98B8-4067-8A5A-44A8276A2BB6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112FE-CA23-4C14-BB09-1F52B1F7F85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59681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581D0-C0B4-4516-9BA2-8C6704265290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2A129-92EB-4B8F-9B9D-E7924D31637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07260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98B2-D116-4D49-A4BA-B50D8C53E8A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8EFAE-A952-41EF-9CB6-49B2AE1D527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13375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BE42-0E3A-4DE5-B320-FE7BE51FAF1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1211E-77E3-4748-9730-BF4B5D21312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82299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A195D-050F-4930-9131-BC87B4CEF933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DA376-6576-480F-B423-E228BBC8223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39099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E01A4-B2FC-4443-BCC8-3DCB4FBAFCB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20079-F9A7-48B9-B67A-31DA0F68996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96084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7D7F1-B958-4E66-82C6-1313BC399BF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74729-5B25-406B-A54F-ADC568E1FAF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94889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82181-CDC7-42B6-94BD-F7F0AD4DC95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0BD79-E397-471C-869A-79C19FDCCF1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07243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1D693-66C6-4423-94C1-A0B55541155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1CB8C-44AB-4043-8D00-E615EAC821D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13675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0EE1C-2CDE-4E80-AD5F-5F5E750C63D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F5839-E812-4C82-AB07-F6CE8476520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734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DF9D3-0458-4836-A52D-C0E1D524ECD4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C4406-EFAC-41D0-A9F2-FB8CE2837DD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39340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6C07D-9460-48DD-A049-33AE39337430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F5B55-FC63-4C40-938E-B937D3BAF97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76983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0714A-FFB5-437D-997A-19779B7E34D7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324A0-C3B4-4544-9249-FDE66923228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72887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502CD-1B42-4523-A5B3-45ECCD2BE4A8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BCF6A-9EB2-4D5A-A5AE-048D5ACA1B4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20886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5F10D-6AAD-4A88-9745-9F95172D727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3E09-2FEA-48BA-8C87-565F6C2D033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4251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1DB56-CC95-40AC-AE05-23650D033BE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6707F-AE89-4415-B31D-A7868E7FE4F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05072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41FF9-3307-4FF6-AE4C-961CAB3B0BA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49088-B422-4D38-ABC1-1B35ED00190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28374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C1D97-5818-42AE-A8C0-83333871CCA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1887F-2F8A-4884-82A4-8D001066458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66945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1B1F1-D5F7-480F-8F1B-4E75DA6E64C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B9E5-EFAF-4FC9-8C71-8F9006318B6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0347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F0100-3600-4ABE-8A4E-1903D3DB3490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D1611-3149-4A32-9662-498597B0730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93209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190FE-AD15-410B-90C9-C3CA77E0CCF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BD3E9-7840-4FF0-80AD-2F6C962B647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4828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EEEAD-9889-445E-B89E-DDF1D9143046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4C2B-8244-4F3C-96C1-56CAF0B22FA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89085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04486-5F2A-4A41-B464-33DF327C1736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C4CCB-03C3-4881-94B1-E9C16D64884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14300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E8ECC-4933-488D-B57A-418B7BB8C6F4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7BCC9-56D5-4BDA-8D8A-3E48C73DB3A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3095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7E285-5474-4977-B3C0-0BC9CEF5714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55C39-01FE-44C9-A9A6-6F8196C0152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22143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6CEBC-BACD-4DAD-9DFA-75F5C4115AA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B5488-770A-40D7-9DA7-05118839522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13704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66E7C-2CE8-4C33-843F-62AE91C7D34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70330-F61E-43FC-B83E-12EBE068E1C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4582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624A2-4CFE-42CD-8B7C-71B2173DA117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6260C-D622-4FD4-BF92-CB6036F4D22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36296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2E7B7-8AE7-4F2A-BAB7-07A3ABD7668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40A68-3AA6-4E37-A36B-C5DB4B42EFC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57403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8EB07-0230-4334-8A5E-84557B5F4750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3FF48-40AD-4698-BFDA-B449E6FDD05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26725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41AD-2A1F-4387-897F-88FD3D12D3E0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069BF-516A-4BAC-8634-189948FA224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1775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99886-143F-4074-85C6-4BFDDB826CC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F17F3-B867-4391-AF5F-AEBA92E3EA5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102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DD2B4-4552-4AC1-994F-42F981B8B9F0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FA15-615E-4558-B6C8-FCF6B7489C0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78183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D5FBF-5037-422B-BC97-5E4375F34597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56243-A5E5-49CA-BD4F-8B4F532FC2F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05950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7F6DC-8BC8-4679-8541-F395F6E4B34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0F925-9F4E-4098-B258-F02C2CAE29A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36381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DCDE-BD7A-47FC-96DF-751CD2ED596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25DAB-1737-4EDD-A909-87EE06AF2CB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71769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euill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-142875"/>
            <a:ext cx="3143251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euille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500063"/>
            <a:ext cx="33813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feuille-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003">
            <a:off x="2832100" y="5632450"/>
            <a:ext cx="1066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anad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6213"/>
            <a:ext cx="3438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7544" y="1669753"/>
            <a:ext cx="8229600" cy="4709120"/>
          </a:xfrm>
        </p:spPr>
        <p:txBody>
          <a:bodyPr/>
          <a:lstStyle>
            <a:lvl1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defRPr sz="2800" b="1">
                <a:solidFill>
                  <a:srgbClr val="CC0000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defRPr sz="2400" b="1">
                <a:solidFill>
                  <a:srgbClr val="CC0000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defRPr sz="2000" b="1">
                <a:solidFill>
                  <a:srgbClr val="CC0000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defRPr sz="1800" b="1">
                <a:solidFill>
                  <a:srgbClr val="CC0000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defRPr sz="1800" b="1">
                <a:solidFill>
                  <a:srgbClr val="CC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936104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574802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euill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-142875"/>
            <a:ext cx="3143251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euille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500063"/>
            <a:ext cx="33813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feuille-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003">
            <a:off x="2832100" y="5632450"/>
            <a:ext cx="1066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>
            <a:lvl1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defRPr sz="2800" b="1">
                <a:solidFill>
                  <a:srgbClr val="CC0000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defRPr sz="2400" b="1">
                <a:solidFill>
                  <a:srgbClr val="CC0000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defRPr sz="2000" b="1">
                <a:solidFill>
                  <a:srgbClr val="CC0000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defRPr sz="1800" b="1">
                <a:solidFill>
                  <a:srgbClr val="CC0000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defRPr sz="1800" b="1">
                <a:solidFill>
                  <a:srgbClr val="CC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07112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CD67F-29F3-4B4B-BDEC-EE2AF88C1F19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389A3-608D-4653-8075-861D56A4D56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63417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24AAF-E020-45BA-B5C7-D1745522D5C7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3C459-5953-4967-AD01-A12DD4A8C83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85295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83230-D436-4537-B195-AFA14A7D6DA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8CE73-3618-471D-9E08-6F707156533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46264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AC21E-3F2A-42E9-90EA-40AFC69554E7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CC37E-AA1F-43F2-9DA2-AD00F90F2C5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00486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0F411-4592-48B8-B7E4-C81DCC6545E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92322-5AAD-472B-934D-645E039C27E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1577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B5D6C-CF57-4782-ACC2-131A5DD0F61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DA6DA-D9FE-4DE9-9B6E-A49A967E188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829115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0BF4F-0F9C-4906-816E-0CFE7891387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4390-E4A2-4252-A2F5-35647F49BD0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124917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BFA86-3ECD-4217-A990-9F27AE4E435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EB6C6-C40F-40AF-89AC-DE3DFD62969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26900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8B77-4E2D-4D6D-AE4A-2B208300931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3DC19-77FE-4E4D-8AEA-3E168BC0033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54983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19ECB-D8CC-45F7-AE9A-1474E41F966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ACD48-A1C8-4C51-A92A-416C0A57440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2756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73837-7ADF-4145-AF0B-A75DFC761523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31D4B-DF27-4DD3-B017-6C2742A43F5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17721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D3A5B-FC51-4354-BE6A-E75093E6A908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B1B54-9EAD-48D9-8199-11610F79B49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47674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C397-DEC3-4E9B-B5ED-523D0ED18CB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C6F42-4C5E-42AE-967A-2787DD2A76D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67944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E6FC3-CD11-4A52-81C6-130830B3E2A7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EE69-6F61-487C-9073-AF5F248D59D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992063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2BC93-5A31-442A-AB4A-B37B13A624C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99EB6-1157-4299-AD8F-DE0D4CD96B8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45032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B0653-8908-4E61-A2E6-58BF818B15D0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73AC-4077-430F-8795-0FD694DF976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60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883E6-9B7E-4F57-A87E-8523AB372C8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0AE75-F64D-492C-93F6-A3203EF7FE8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167589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8E5DA-67ED-4886-B8E7-2B333E9C57F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52742-D4D3-4C31-ABF3-6C436B4F483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88588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B255-ACE4-4411-B4DA-D1AE810C7DD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82B1B-EA0C-4F87-8175-2A69C9D7073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51988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939B9-193C-4F64-B5E6-9EB6970B6959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D0DB1-E9C4-4781-8761-D83783D74E2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38406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6883B-CAC6-40F5-B090-8536A13D345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B1BE9-E98F-4BCC-87A6-B38B659CA54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83188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DDC1D-48AF-4C8A-B539-0ADF0314AA8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062F6-9D2F-4B8E-8186-4C633FC3DFC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28538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B145B-F3D4-4C89-9C54-0DD8CDC4F597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679FD-734F-4088-85B6-D92268E15F5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167641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F6851-921A-4A71-BC25-3F487AB86A7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3746B-0C0D-4049-95D2-27DA5C2318E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494309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95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6789316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95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860282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95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442775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DBEED-C71B-4705-9F23-336962F5291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BCA22-84E0-4D2F-B915-2FD800A0FC6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112205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987B6-D2EC-4F5F-8C1C-8F215808A373}" type="datetime1">
              <a:rPr lang="en-US"/>
              <a:pPr>
                <a:defRPr/>
              </a:pPr>
              <a:t>5/27/2015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5F2B-33D7-470E-B277-FE3DA19E3B5E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406673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7663A-A5C2-402A-9DA3-CDBF775E21AA}" type="datetime1">
              <a:rPr lang="en-US"/>
              <a:pPr>
                <a:defRPr/>
              </a:pPr>
              <a:t>5/27/2015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94127-2208-40D1-8230-2E71C869C849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416480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2BB40-A14B-486E-93DB-D56BF8C62B0C}" type="datetime1">
              <a:rPr lang="en-US"/>
              <a:pPr>
                <a:defRPr/>
              </a:pPr>
              <a:t>5/27/2015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113E4-98A4-4596-9DC0-EE623463A37C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202297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81B61-7D7A-4005-A5F2-C56540723C8B}" type="datetime1">
              <a:rPr lang="en-US"/>
              <a:pPr>
                <a:defRPr/>
              </a:pPr>
              <a:t>5/27/2015</a:t>
            </a:fld>
            <a:endParaRPr lang="en-C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D6BFC-CA67-4B2F-8A30-372B1389F3D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9523647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335AD-D733-4DB6-B92F-2E6A454110E2}" type="datetime1">
              <a:rPr lang="en-US"/>
              <a:pPr>
                <a:defRPr/>
              </a:pPr>
              <a:t>5/27/2015</a:t>
            </a:fld>
            <a:endParaRPr lang="en-C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5BAD4-237F-4356-98B1-B84DDB2D361E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390155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54ADC-1AAF-450B-A330-6B481C058485}" type="datetime1">
              <a:rPr lang="en-US"/>
              <a:pPr>
                <a:defRPr/>
              </a:pPr>
              <a:t>5/27/2015</a:t>
            </a:fld>
            <a:endParaRPr lang="en-C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0A611-311D-43CF-946D-5876FE98888F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8641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69EA2-F569-4693-876B-51373745EF8E}" type="datetime1">
              <a:rPr lang="en-US"/>
              <a:pPr>
                <a:defRPr/>
              </a:pPr>
              <a:t>5/27/2015</a:t>
            </a:fld>
            <a:endParaRPr lang="en-CA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AEDB9-9C17-4B2E-B2E5-7C414AF9AAFA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8470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94FA3-E9A1-430F-ADE5-7720D37C575E}" type="datetime1">
              <a:rPr lang="en-US"/>
              <a:pPr>
                <a:defRPr/>
              </a:pPr>
              <a:t>5/27/2015</a:t>
            </a:fld>
            <a:endParaRPr lang="en-C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42241-1CA7-454C-8A96-522631AD9D11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25221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E5DC0-CD62-4F90-BD51-E873D2C34CB1}" type="datetime1">
              <a:rPr lang="en-US"/>
              <a:pPr>
                <a:defRPr/>
              </a:pPr>
              <a:t>5/27/2015</a:t>
            </a:fld>
            <a:endParaRPr lang="en-C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C794F-3B2E-41D3-BFA0-ACC85AEBA548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12159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D5C49-967C-4462-8F7E-9CB20843D5DD}" type="datetime1">
              <a:rPr lang="en-US"/>
              <a:pPr>
                <a:defRPr/>
              </a:pPr>
              <a:t>5/27/2015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D1387-AF6C-49BE-AD41-092862C476A4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5981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7B1C2-74CA-4917-80F3-FDAD0065BFC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B9554-68A8-4727-8D1F-F1B2DC7278C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04012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4ACA1-3E26-4856-B3B9-74BCEDC1A548}" type="datetime1">
              <a:rPr lang="en-US"/>
              <a:pPr>
                <a:defRPr/>
              </a:pPr>
              <a:t>5/27/2015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62447-AE8F-4872-80EF-E1C440A7E425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40059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1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440DB-E610-4AE9-86F6-3C733A9370EA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61E53-431D-4E84-A3D9-3F4B9DFFBAA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46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2DA8C-0E70-4EF2-9613-1995D27E0950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9829F-F661-4DA5-9F7C-4034ECB4C87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9422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8A752-A0FB-4F47-8AFF-52F87B69DA8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7E141-8D13-45B4-90B3-AB10B8E2AAB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66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8946D-EF06-445F-A661-F7C9C84A012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56CE9-5629-411F-B391-DCB6A79CA73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930087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F1B67-D2F9-464B-9A74-1318CAB5FECC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9DEA1-B72C-4929-9E4B-827CFA1FBD3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46575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181B-530D-418E-82D0-A9E6AF234E4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1AB44-A913-40FD-9950-09D93CE0F1C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123679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E41C4-A312-4034-9086-9D9E319E7C39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7EC28-FFAF-4C92-B820-A322AABC1C2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027200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01E0E-7B60-4117-A094-98825F676AD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BE8C-FEEC-4FEE-848C-7FB5AD37D13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719708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A6EE9-05D8-422C-BF4D-5C02B321011A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0A3CF-9DC7-4DDC-A139-89A6A685318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150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561B1-9195-4E7B-A681-5997CFF5A19A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B1D70-3FC3-4C91-883C-52539D87CEB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1410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81287-610B-4609-9214-CAE8326F3FE9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0122C-5DE4-460A-BE98-7793424CD1A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244087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0594B-AB61-433D-81DE-56D7D56821B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F9A43-284A-4C53-BCE9-11F81AF8638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6447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89FCA-C04B-4417-94FE-BA43D2787156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98D94-9443-4493-831F-3C5FE9684B3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72522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B1E50-01EC-4AB5-9330-7F664C45871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77D4B-2793-4DF0-9D1B-184D5FED1AF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45290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4E47E-3244-4FB7-BBA3-D568A545974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2193D-0E12-44A4-B75B-F5EF7B66184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975956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B40B0-89C7-47A0-9A82-553B105462D4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2D67-3130-417C-82FA-CA52D6DE7AD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48139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5ABF3-FFD7-4DFF-8239-AE41828A92B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53ED4-B8F6-46CD-A756-231A767F0F9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04536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528BA-3CE1-48C9-A62B-A7F76A572EE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F313-31EE-47B9-8B09-688B554C6B3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612415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0039D-9320-4FC3-9656-C7329098A839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59B90-CC8D-489F-AEA9-CA67A21130E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88939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B50A9-CE1E-4A05-831E-DA3066A171C7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33B6F-EC66-4B64-9493-C7C071E54DB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7175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DFF66-F6ED-4938-A0FE-85EA8386212C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701DA-D1A0-4065-9EB3-10D28928F8E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421929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4C530-35D9-4AD6-BC03-EAE64E56E728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C0F4A-9EE6-4563-B554-7787B46A838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71741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BDF8D-326E-4354-A0DC-F9689CD6F34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838CE-747C-45D2-88DA-592DC1A7A79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0180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48C94-0906-4E4D-AFFA-2DA8CC85235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8E632-03A3-4A76-96D1-2829F241B95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284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9657A-79B1-4951-88D3-EDCBF4AE283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A99EA-BE60-48C3-A0CA-BF4E9E94AA8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9906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4214-52FA-43E2-848D-E6A68CF4409C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79A6C-F2A4-45BB-89DF-6D1CC496631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2285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76220-C05C-4130-B119-E3A7C8AF473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4116E-F7F0-497A-9A0E-A3AE8557D5F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3849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E5F44-81F4-47BF-BF42-37AFD62A2396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AE57B-7EE2-49F1-A9BB-E16A8E3FA67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9509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4D8F8-2467-4029-88B5-C63D0D2481D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76405-8283-4BB7-AA4D-03860DA44B6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5957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54C46-AC64-4685-A364-910C475D03C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1BCE6-0951-4AA2-A67B-E05AD6796A3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2789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D375-0905-4E8A-B952-5D6059DFBE5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2B54F-699D-45C4-BA8C-E77EA1FDBBE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0868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FC9C-68CB-473B-877D-0B607A4912C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5D4A9-0C91-4B49-8486-DB730506273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0711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F3E1F-8EEA-47F3-AB32-0FAFEC532DB6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C94E1-EDA1-447F-9FF3-4E08541AD95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509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257F9-5638-439D-B9B6-035AA329620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BD06C-F038-414F-9E96-6F726D875FE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6555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E3E01-D6BC-47F9-BA04-9EBE36F46DDC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0177C-4013-45DC-A1C0-DC1D2B4E898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076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A83D1-E647-4EAB-951C-E8C74BA9C84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1B710-7528-44D9-94AD-CB8C60ACDC7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7306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B70F8-B05B-4C4D-A202-D812C955D77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DF9C7-0E48-4F29-A9A5-9C22A8135DE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5736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DE6B8-04FC-426D-87B1-688F18748E6C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22F03-38A1-48E1-8E2B-D7C72468019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0953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A8253-1377-415A-BF3E-CEA6C5C687E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87160-670A-4F5F-8771-9685D140D72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4526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23B93-92CA-4700-A31A-93718F7C48F4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ED551-A6AC-41F9-BC61-214B110018C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612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A1E40-568A-4A75-A320-4748775B187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83F8-3656-454D-8757-E0B85E47570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7486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FFD13-DF30-4A55-8328-99FE4B260D7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825CF-1982-45E1-B417-916F33AA19E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1896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7CF57-9D82-43E1-BA20-C101786B034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379E2-120E-48CC-89A3-1101FE6EB4A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4704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20254-1916-44E6-B039-A98BCA4786A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FB704-71C7-46ED-83B0-8C9689A13A4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8358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C6139-4057-4C6C-B849-E90B28177CF9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D009F-8126-4D19-92ED-EBF372A68DF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9461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50427-CE20-4630-9605-4A30258B20E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70B34-2765-4C6B-8753-464A0A21B1F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5061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DA9DC-B2D0-4EF3-90D9-4B58F564F12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35C4F-3466-410D-8253-EED61D17B5A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4538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4E4CD-4FF0-41DC-8EBF-1D6F5028CA0A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FE951-89E0-4554-B7BB-B3F20C897F7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6416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9E888-B298-4059-B12E-AB5B9641F83A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43D83-B856-4C82-B0A4-8AD2876FD19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8511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BB83E-9F89-4B70-A911-555A86E5FD5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BB498-FF26-4CA5-9566-A309575E6D4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2994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7A729-964E-4D86-A940-46284C0A398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2B7D0-A588-49F6-B318-3964320C341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00911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7A993-40D6-4F89-8ED0-36436D56EAC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49488-A7F5-4A3B-8E08-5EF59B36A5A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275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1CAB3-3BC8-46D5-8C81-7029E558E673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6AD5A-5389-4435-B6AE-4994B547202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0704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15C1D-EB5D-415B-BB47-51E0735E558A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04431-7818-405B-A72E-E04BEC54A87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6423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237C2-1533-4B23-BCFE-8ACC31B96053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6B726-ECAD-4513-97DE-1C4D41296E4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53587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14E5E-2363-4EF9-9B5E-D08974A17BB4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5324B-2E87-4CC1-814E-CD5FE8C5925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1913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A8D1D-B500-4130-8F06-678250BE6163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04256-D6C5-4277-809C-5B8A91049C9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9787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9B1A7-92ED-4DFF-8BF3-E5B3F23AE3D3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11B8A-106B-490A-81EE-D5FFFE8E693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4596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9A479-396E-4AD8-9F14-9D56CA35FAE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8EB5F-FD52-4B76-9697-BAB7D47510A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1396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9E76A-A97E-437B-A9F9-DCA699550754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53A83-A418-4EAC-8AFA-8E09F4C7E1C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20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8B2D2-F43D-4077-AF9C-ED957B015C1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23EB7-9839-4AC2-9C7F-286EE93359B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206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9272-D889-47A7-970D-A35078DE9647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1410F-EE8C-42A0-A5A1-98657BA09B3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2538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46A2D-379C-4352-8140-E220F9DE060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571F3-2F8E-43C9-85B4-FFEB6600206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5885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0BBD1-34D7-4CCA-9CC9-D3D9DF62A50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93F2A-8240-4841-A3EF-7B872052284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1779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6B62F-7B85-4FBB-9C61-75BBF012094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4A48D-BC91-476E-A9B7-CCD765ADD14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3176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E0C26-7795-49C7-8D4B-E48957FB2BF0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6B314-DDB3-49D4-86D3-9A1A40B0572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4477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8F88E-452D-4D15-A085-6129E6BC8E33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1CD4A-168B-4EB6-95EA-EB483402918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40674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E3C99-867E-4E07-9A76-915F67F18676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B3728-F797-4E1D-9AB0-2C585A04758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302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E140E-FB47-43C6-A4B0-F804289CCBF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12793-18CA-4D3B-8BE5-03E753F2B9B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40307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7633C-4C0E-4C1A-B93C-33A6C393F67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F6E24-91A8-431E-853C-87B6590D6F9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1237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C13A8-8B1E-4199-A035-B9126562FE5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1045E-DABF-42DA-AFA8-AD071FE5C10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9339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0A9CE-72D4-48D9-A6F8-DA5E7439659A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86647-97C8-4CEF-9A8F-76C8A2D39E3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9435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66C5E-BB97-4F8B-B51C-638E613C26B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66F2B-C3D9-4E76-98D8-94526716A57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2528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6C46F-4FF0-4CF7-A0B6-1DFC3E6FCC5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1F100-4857-4557-A4D2-A63E2FA2C4E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24524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0CAFC-94C6-47B4-9905-06CF62EB057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17B3A-4AEE-4C91-B83B-3550D6D3F47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51462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997BB-F84B-46E1-A737-F0736C2068C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D7CD7-6FB1-4037-B9A2-DCA3B0DEBBC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39149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59FD3-1BCB-49FC-9072-31CFFB20902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77189-D4ED-42F7-A74D-5B3D544E422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54875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94393-8CAB-4F49-942F-E4E5F2F2FC3C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E3211-AA82-46B3-8BEB-23259D5F82B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63069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5FF47-8267-4201-827A-7C84C4F5205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08A5B-DF5F-4AF7-A160-AE7750A8F4A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10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F5421-F259-4F80-A719-C1990BE4237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73518-3F76-4DED-92B6-B1F12981213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7522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3076B-7DF8-4A75-91B2-91D389BAE7D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8693-EC4D-4020-99C0-F808BB392BF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5802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0CCDD-1066-4C84-8C21-52EC374D043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CF646-C215-4BA2-A705-CCFDE245555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7049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AA69B-204F-46A3-81F6-B44373373D30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BF28E-020A-4504-B1B8-1137D64DCBF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55859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A19CC-3E5E-46F3-A228-C731B9059667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438B1-FC2F-44FA-AB60-33A254A45F0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75923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578DA-3291-4913-AC3D-F7AB61C76346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AF6D1-28AF-44C0-A3AE-6C58A184C06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29060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D599-D6A1-41C4-95CB-822846BAC0EA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B3547-14F8-4917-A204-F6E7D8F3A9E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18855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8C940-EABC-4571-83F1-9911D538373C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45D75-EED1-4069-9A6B-13584456D8D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81744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B175B-E47D-4663-BD5B-3876D7147084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AFBCE-67D8-4F5C-BB2D-4F0EAED5B14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7588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C4BE4-A4E6-46C3-8686-5A2C57B644C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21918-0D55-41E2-8D4B-CADA4A25013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42143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749F0-127B-4220-9385-C80A33DCCB8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434F-C7F9-4B6F-9C6C-7B250F003F0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620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C08C5-A1AF-4926-9B37-2B0EFDA48E80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E2020-D9D9-4AE7-8ABE-DA8180C3C18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10123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FCBAC-6220-4241-B644-DEF38F304D42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1A185-AFAF-469B-8844-4D0EC7B9B59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17295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34E1E-9936-4EA6-A034-25381C99705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D90F8-6A81-42DA-9749-5FE66B3148F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12605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2CCE7-B2DB-409F-B276-3D877C06E03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6BE4D-9583-42EA-84D2-198344F7055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93298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24679-C8CA-4755-AB80-1C75F233F6D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79E53-ED91-4406-88D3-874FD5E5323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2014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9171C-8542-427C-B094-34CA89AE7101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EC316-42C8-4C18-8EBE-D7CB41DB723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82618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1F831-82ED-4B7E-AF7C-3C2C9D66811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BFCD1-767D-4C51-A54A-A2A7F0C8E7E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47770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EA68F-D753-47CA-8255-8C0280B0C25C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E7B61-D398-4875-9111-D01DCD2FF0C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9586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49F68-8126-48BC-B3D3-891A934D4610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1C44C-A2E1-47D3-A393-05BD51BA5C3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47729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6B659-FFEF-48E5-A2D2-645C36C393B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4409-6028-42BE-851E-BDDFA0A0CFD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15896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453E3-1949-45DD-B347-D2D99F67906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1C78E-A16D-4A70-81A9-4C1277EC8A3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740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BCD45-17F0-4741-912E-041A8266F59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980AA-023C-4345-B973-F3E84BD8AA9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69607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9B346-DE03-4B7C-848C-A8C5E4CE9939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98FEC-F678-4BB1-B9C1-CB611FFF852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23638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7F24E-72D5-4A11-A27C-5554843734C8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4B7C7-B049-4BC6-BFAD-309BB8556FE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17437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663FD-CC2C-4D35-A9B4-BC1D32764035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E4D62-AF5A-4946-A986-AFFEC625F77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85622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92879-4F1E-4728-8112-8332B4134B48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09E2B-083B-417D-ACB9-264D2327F9F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58499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DF6E3-8E97-4B5F-9DE5-78FF41214728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C62D5-C970-404E-BC11-340DC8E0ADC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68272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B6F71-537D-4085-9407-2E148DDE3C07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1E89A-C5A3-4E59-854A-AAF4891D9A3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62556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4A3E3-67F8-43B7-B377-8ACF3C440A07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C9A01-0337-4D0A-AA90-3927EE211C0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34209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96CB-92AC-42EB-8AF3-5D6341300E6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D91F9-7B99-4A4D-BDDE-63E96216987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39980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32D03-0D4F-4AEB-A5BD-5A047B60AE7A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D482F-785F-4333-9BDD-B230BA83426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58846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3900A-EA12-4F68-8964-30B56D06163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B68A8-8A07-4B52-ADDD-3F90DEBC4D5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837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8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F25740F1-937C-4B86-9C69-F21E84EB1BFE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7775EE4B-A0A2-410E-86F3-C3019629B2F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42" r:id="rId1"/>
    <p:sldLayoutId id="2147489443" r:id="rId2"/>
    <p:sldLayoutId id="2147489444" r:id="rId3"/>
    <p:sldLayoutId id="2147489445" r:id="rId4"/>
    <p:sldLayoutId id="2147489446" r:id="rId5"/>
    <p:sldLayoutId id="2147489447" r:id="rId6"/>
    <p:sldLayoutId id="2147489448" r:id="rId7"/>
    <p:sldLayoutId id="2147489449" r:id="rId8"/>
    <p:sldLayoutId id="2147489450" r:id="rId9"/>
    <p:sldLayoutId id="2147489451" r:id="rId10"/>
    <p:sldLayoutId id="21474894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1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FD525E05-73F6-478C-A1BC-877295099049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1CD131C5-8C12-49D9-B7F6-2689C38AE36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41" r:id="rId1"/>
    <p:sldLayoutId id="2147489542" r:id="rId2"/>
    <p:sldLayoutId id="2147489543" r:id="rId3"/>
    <p:sldLayoutId id="2147489544" r:id="rId4"/>
    <p:sldLayoutId id="2147489545" r:id="rId5"/>
    <p:sldLayoutId id="2147489546" r:id="rId6"/>
    <p:sldLayoutId id="2147489547" r:id="rId7"/>
    <p:sldLayoutId id="2147489548" r:id="rId8"/>
    <p:sldLayoutId id="2147489549" r:id="rId9"/>
    <p:sldLayoutId id="2147489550" r:id="rId10"/>
    <p:sldLayoutId id="214748955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8A6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8996715E-D8C9-479D-9A0A-4F52CA73B286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2C78A703-B1B9-4CA6-BA2D-E801D48FF57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52" r:id="rId1"/>
    <p:sldLayoutId id="2147489553" r:id="rId2"/>
    <p:sldLayoutId id="2147489554" r:id="rId3"/>
    <p:sldLayoutId id="2147489555" r:id="rId4"/>
    <p:sldLayoutId id="2147489556" r:id="rId5"/>
    <p:sldLayoutId id="2147489557" r:id="rId6"/>
    <p:sldLayoutId id="2147489558" r:id="rId7"/>
    <p:sldLayoutId id="2147489559" r:id="rId8"/>
    <p:sldLayoutId id="2147489560" r:id="rId9"/>
    <p:sldLayoutId id="2147489561" r:id="rId10"/>
    <p:sldLayoutId id="214748956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D96A3DFD-8112-430B-B470-9A20F2A1033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E9AE4156-4287-40EC-875F-4635B256BD8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  <p:sldLayoutId id="2147489597" r:id="rId12"/>
    <p:sldLayoutId id="21474895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18" charset="0"/>
                <a:cs typeface="Arial" charset="0"/>
              </a:defRPr>
            </a:lvl1pPr>
          </a:lstStyle>
          <a:p>
            <a:pPr>
              <a:defRPr/>
            </a:pPr>
            <a:fld id="{423C784A-B920-4323-B70A-05778F8A7DB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18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18" charset="0"/>
                <a:cs typeface="Arial" charset="0"/>
              </a:defRPr>
            </a:lvl1pPr>
          </a:lstStyle>
          <a:p>
            <a:pPr>
              <a:defRPr/>
            </a:pPr>
            <a:fld id="{D01E9F78-E9EB-4037-9EDC-7F86D953734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74" r:id="rId1"/>
    <p:sldLayoutId id="2147489575" r:id="rId2"/>
    <p:sldLayoutId id="2147489576" r:id="rId3"/>
    <p:sldLayoutId id="2147489577" r:id="rId4"/>
    <p:sldLayoutId id="2147489578" r:id="rId5"/>
    <p:sldLayoutId id="2147489579" r:id="rId6"/>
    <p:sldLayoutId id="2147489580" r:id="rId7"/>
    <p:sldLayoutId id="2147489581" r:id="rId8"/>
    <p:sldLayoutId id="2147489582" r:id="rId9"/>
    <p:sldLayoutId id="2147489583" r:id="rId10"/>
    <p:sldLayoutId id="21474895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1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7E3C724-F3F1-4700-8F3C-194D7F975EDD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D42368F-1FB9-41C4-A876-E8E93EECDB1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85" r:id="rId1"/>
    <p:sldLayoutId id="2147489586" r:id="rId2"/>
    <p:sldLayoutId id="2147489587" r:id="rId3"/>
    <p:sldLayoutId id="2147489588" r:id="rId4"/>
    <p:sldLayoutId id="2147489589" r:id="rId5"/>
    <p:sldLayoutId id="2147489590" r:id="rId6"/>
    <p:sldLayoutId id="2147489591" r:id="rId7"/>
    <p:sldLayoutId id="2147489592" r:id="rId8"/>
    <p:sldLayoutId id="2147489593" r:id="rId9"/>
    <p:sldLayoutId id="2147489594" r:id="rId10"/>
    <p:sldLayoutId id="2147489595" r:id="rId11"/>
    <p:sldLayoutId id="2147489599" r:id="rId12"/>
    <p:sldLayoutId id="2147489600" r:id="rId13"/>
    <p:sldLayoutId id="214748960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8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369E564-0C4C-45D8-A559-9E2AEED60EAF}" type="datetime1">
              <a:rPr lang="en-US"/>
              <a:pPr>
                <a:defRPr/>
              </a:pPr>
              <a:t>5/27/2015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8199C0E-EB69-4CE4-88C8-F78188CE1DEB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657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03" r:id="rId1"/>
    <p:sldLayoutId id="2147489604" r:id="rId2"/>
    <p:sldLayoutId id="2147489605" r:id="rId3"/>
    <p:sldLayoutId id="2147489606" r:id="rId4"/>
    <p:sldLayoutId id="2147489607" r:id="rId5"/>
    <p:sldLayoutId id="2147489608" r:id="rId6"/>
    <p:sldLayoutId id="2147489609" r:id="rId7"/>
    <p:sldLayoutId id="2147489610" r:id="rId8"/>
    <p:sldLayoutId id="2147489611" r:id="rId9"/>
    <p:sldLayoutId id="2147489612" r:id="rId10"/>
    <p:sldLayoutId id="21474896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A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5054721-A178-4CA1-859E-289AB8CA3EFF}" type="datetime1">
              <a:rPr lang="en-US">
                <a:cs typeface="Arial" charset="0"/>
              </a:rPr>
              <a:pPr>
                <a:defRPr/>
              </a:pPr>
              <a:t>5/27/2015</a:t>
            </a:fld>
            <a:endParaRPr lang="en-CA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CA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5B2104B-34EC-4D61-B556-DFB439137D2C}" type="slidenum">
              <a:rPr lang="en-CA">
                <a:cs typeface="Arial" charset="0"/>
              </a:rPr>
              <a:pPr>
                <a:defRPr/>
              </a:pPr>
              <a:t>‹#›</a:t>
            </a:fld>
            <a:endParaRPr lang="en-CA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75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15" r:id="rId1"/>
    <p:sldLayoutId id="2147489616" r:id="rId2"/>
    <p:sldLayoutId id="2147489617" r:id="rId3"/>
    <p:sldLayoutId id="2147489618" r:id="rId4"/>
    <p:sldLayoutId id="2147489619" r:id="rId5"/>
    <p:sldLayoutId id="2147489620" r:id="rId6"/>
    <p:sldLayoutId id="2147489621" r:id="rId7"/>
    <p:sldLayoutId id="2147489622" r:id="rId8"/>
    <p:sldLayoutId id="2147489623" r:id="rId9"/>
    <p:sldLayoutId id="2147489624" r:id="rId10"/>
    <p:sldLayoutId id="21474896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DC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13D0445-A7D2-471C-9DDB-4D886E00F4A1}" type="datetime1">
              <a:rPr lang="en-US">
                <a:cs typeface="Arial" charset="0"/>
              </a:rPr>
              <a:pPr>
                <a:defRPr/>
              </a:pPr>
              <a:t>5/27/2015</a:t>
            </a:fld>
            <a:endParaRPr lang="en-CA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CA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5D59DFB-72FD-4F5A-98B5-A940EAFC571D}" type="slidenum">
              <a:rPr lang="en-CA">
                <a:cs typeface="Arial" charset="0"/>
              </a:rPr>
              <a:pPr>
                <a:defRPr/>
              </a:pPr>
              <a:t>‹#›</a:t>
            </a:fld>
            <a:endParaRPr lang="en-CA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27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27" r:id="rId1"/>
    <p:sldLayoutId id="2147489628" r:id="rId2"/>
    <p:sldLayoutId id="2147489629" r:id="rId3"/>
    <p:sldLayoutId id="2147489630" r:id="rId4"/>
    <p:sldLayoutId id="2147489631" r:id="rId5"/>
    <p:sldLayoutId id="2147489632" r:id="rId6"/>
    <p:sldLayoutId id="2147489633" r:id="rId7"/>
    <p:sldLayoutId id="2147489634" r:id="rId8"/>
    <p:sldLayoutId id="2147489635" r:id="rId9"/>
    <p:sldLayoutId id="2147489636" r:id="rId10"/>
    <p:sldLayoutId id="214748963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8E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49837227-EE1D-40E9-9842-A9D904F299CF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C0AFC36D-ACE3-4CB8-B103-DF3D1638937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53" r:id="rId1"/>
    <p:sldLayoutId id="2147489454" r:id="rId2"/>
    <p:sldLayoutId id="2147489455" r:id="rId3"/>
    <p:sldLayoutId id="2147489456" r:id="rId4"/>
    <p:sldLayoutId id="2147489457" r:id="rId5"/>
    <p:sldLayoutId id="2147489458" r:id="rId6"/>
    <p:sldLayoutId id="2147489459" r:id="rId7"/>
    <p:sldLayoutId id="2147489460" r:id="rId8"/>
    <p:sldLayoutId id="2147489461" r:id="rId9"/>
    <p:sldLayoutId id="2147489462" r:id="rId10"/>
    <p:sldLayoutId id="214748946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8A6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C191FEBA-EC16-48A1-8922-04BBD52356EA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65534A8E-6834-41B7-8E54-92F3776B04E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64" r:id="rId1"/>
    <p:sldLayoutId id="2147489465" r:id="rId2"/>
    <p:sldLayoutId id="2147489466" r:id="rId3"/>
    <p:sldLayoutId id="2147489467" r:id="rId4"/>
    <p:sldLayoutId id="2147489468" r:id="rId5"/>
    <p:sldLayoutId id="2147489469" r:id="rId6"/>
    <p:sldLayoutId id="2147489470" r:id="rId7"/>
    <p:sldLayoutId id="2147489471" r:id="rId8"/>
    <p:sldLayoutId id="2147489472" r:id="rId9"/>
    <p:sldLayoutId id="2147489473" r:id="rId10"/>
    <p:sldLayoutId id="214748947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08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60E31414-FF40-4091-A3CA-5414FBC361E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0BE0E9B6-26FD-46DA-B9CB-DAB6DF19E0F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75" r:id="rId1"/>
    <p:sldLayoutId id="2147489476" r:id="rId2"/>
    <p:sldLayoutId id="2147489477" r:id="rId3"/>
    <p:sldLayoutId id="2147489478" r:id="rId4"/>
    <p:sldLayoutId id="2147489479" r:id="rId5"/>
    <p:sldLayoutId id="2147489480" r:id="rId6"/>
    <p:sldLayoutId id="2147489481" r:id="rId7"/>
    <p:sldLayoutId id="2147489482" r:id="rId8"/>
    <p:sldLayoutId id="2147489483" r:id="rId9"/>
    <p:sldLayoutId id="2147489484" r:id="rId10"/>
    <p:sldLayoutId id="214748948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8A6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B46008E8-8FE7-45BE-9B74-5DC7DD9E39E3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58220DBD-7C0F-4BCA-9146-3DA693384AA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86" r:id="rId1"/>
    <p:sldLayoutId id="2147489487" r:id="rId2"/>
    <p:sldLayoutId id="2147489488" r:id="rId3"/>
    <p:sldLayoutId id="2147489489" r:id="rId4"/>
    <p:sldLayoutId id="2147489490" r:id="rId5"/>
    <p:sldLayoutId id="2147489491" r:id="rId6"/>
    <p:sldLayoutId id="2147489492" r:id="rId7"/>
    <p:sldLayoutId id="2147489493" r:id="rId8"/>
    <p:sldLayoutId id="2147489494" r:id="rId9"/>
    <p:sldLayoutId id="2147489495" r:id="rId10"/>
    <p:sldLayoutId id="214748949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C6719BF6-18AA-4CAC-A8FF-24E19DB809D4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B4C3C520-8D4E-4972-82E6-F47BBDB8D1A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97" r:id="rId1"/>
    <p:sldLayoutId id="2147489498" r:id="rId2"/>
    <p:sldLayoutId id="2147489499" r:id="rId3"/>
    <p:sldLayoutId id="2147489500" r:id="rId4"/>
    <p:sldLayoutId id="2147489501" r:id="rId5"/>
    <p:sldLayoutId id="2147489502" r:id="rId6"/>
    <p:sldLayoutId id="2147489503" r:id="rId7"/>
    <p:sldLayoutId id="2147489504" r:id="rId8"/>
    <p:sldLayoutId id="2147489505" r:id="rId9"/>
    <p:sldLayoutId id="2147489506" r:id="rId10"/>
    <p:sldLayoutId id="21474895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DC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56BB1F00-9C12-4B09-985A-D0E0A624D9E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306ECE25-054E-41DF-A29B-94196D72358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08" r:id="rId1"/>
    <p:sldLayoutId id="2147489509" r:id="rId2"/>
    <p:sldLayoutId id="2147489510" r:id="rId3"/>
    <p:sldLayoutId id="2147489511" r:id="rId4"/>
    <p:sldLayoutId id="2147489512" r:id="rId5"/>
    <p:sldLayoutId id="2147489513" r:id="rId6"/>
    <p:sldLayoutId id="2147489514" r:id="rId7"/>
    <p:sldLayoutId id="2147489515" r:id="rId8"/>
    <p:sldLayoutId id="2147489516" r:id="rId9"/>
    <p:sldLayoutId id="2147489517" r:id="rId10"/>
    <p:sldLayoutId id="214748951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1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49E41AD9-5C0D-4E3E-AC97-BA1AE20E98BA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55359504-9CE8-4C62-B453-F125257641C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19" r:id="rId1"/>
    <p:sldLayoutId id="2147489520" r:id="rId2"/>
    <p:sldLayoutId id="2147489521" r:id="rId3"/>
    <p:sldLayoutId id="2147489522" r:id="rId4"/>
    <p:sldLayoutId id="2147489523" r:id="rId5"/>
    <p:sldLayoutId id="2147489524" r:id="rId6"/>
    <p:sldLayoutId id="2147489525" r:id="rId7"/>
    <p:sldLayoutId id="2147489526" r:id="rId8"/>
    <p:sldLayoutId id="2147489527" r:id="rId9"/>
    <p:sldLayoutId id="2147489528" r:id="rId10"/>
    <p:sldLayoutId id="214748952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DC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1F7AA26-1A19-4BDB-AA9E-43E8264F40FB}" type="datetime1">
              <a:rPr lang="en-US"/>
              <a:pPr>
                <a:defRPr/>
              </a:pPr>
              <a:t>5/27/2015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DC750E4-8487-4978-952D-7ACBD2BF0D0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30" r:id="rId1"/>
    <p:sldLayoutId id="2147489531" r:id="rId2"/>
    <p:sldLayoutId id="2147489532" r:id="rId3"/>
    <p:sldLayoutId id="2147489533" r:id="rId4"/>
    <p:sldLayoutId id="2147489534" r:id="rId5"/>
    <p:sldLayoutId id="2147489535" r:id="rId6"/>
    <p:sldLayoutId id="2147489536" r:id="rId7"/>
    <p:sldLayoutId id="2147489537" r:id="rId8"/>
    <p:sldLayoutId id="2147489538" r:id="rId9"/>
    <p:sldLayoutId id="2147489539" r:id="rId10"/>
    <p:sldLayoutId id="214748954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pitchFamily="1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3.png"/><Relationship Id="rId4" Type="http://schemas.openxmlformats.org/officeDocument/2006/relationships/image" Target="../media/image52.pn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0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3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52.png"/><Relationship Id="rId9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3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.png"/><Relationship Id="rId11" Type="http://schemas.openxmlformats.org/officeDocument/2006/relationships/image" Target="../media/image88.png"/><Relationship Id="rId5" Type="http://schemas.openxmlformats.org/officeDocument/2006/relationships/image" Target="../media/image4.png"/><Relationship Id="rId10" Type="http://schemas.openxmlformats.org/officeDocument/2006/relationships/image" Target="../media/image87.png"/><Relationship Id="rId4" Type="http://schemas.openxmlformats.org/officeDocument/2006/relationships/image" Target="../media/image5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dam.jacques@international.gc.c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2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66.xml"/><Relationship Id="rId12" Type="http://schemas.openxmlformats.org/officeDocument/2006/relationships/image" Target="../media/image31.png"/><Relationship Id="rId2" Type="http://schemas.openxmlformats.org/officeDocument/2006/relationships/tags" Target="../tags/tag2.xml"/><Relationship Id="rId16" Type="http://schemas.openxmlformats.org/officeDocument/2006/relationships/image" Target="../media/image3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0.png"/><Relationship Id="rId5" Type="http://schemas.openxmlformats.org/officeDocument/2006/relationships/tags" Target="../tags/tag5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tags" Target="../tags/tag4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69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euill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42875"/>
            <a:ext cx="21145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euill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0"/>
            <a:ext cx="2876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 descr="canad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3438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lo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7925"/>
            <a:ext cx="9144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4314" y="2519363"/>
            <a:ext cx="8786812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CA" dirty="0" smtClean="0">
                <a:solidFill>
                  <a:prstClr val="white"/>
                </a:solidFill>
              </a:rPr>
              <a:t>Three </a:t>
            </a:r>
            <a:r>
              <a:rPr lang="en-CA" dirty="0">
                <a:solidFill>
                  <a:prstClr val="white"/>
                </a:solidFill>
              </a:rPr>
              <a:t>Canadian universities </a:t>
            </a:r>
            <a:r>
              <a:rPr lang="en-CA" dirty="0" smtClean="0">
                <a:solidFill>
                  <a:prstClr val="white"/>
                </a:solidFill>
              </a:rPr>
              <a:t>ranked in </a:t>
            </a:r>
            <a:r>
              <a:rPr lang="en-CA" dirty="0">
                <a:solidFill>
                  <a:prstClr val="white"/>
                </a:solidFill>
              </a:rPr>
              <a:t>the Top 50 of the </a:t>
            </a:r>
            <a:r>
              <a:rPr lang="en-CA" dirty="0" smtClean="0">
                <a:solidFill>
                  <a:prstClr val="white"/>
                </a:solidFill>
              </a:rPr>
              <a:t>2014/2015 QS World University </a:t>
            </a:r>
            <a:r>
              <a:rPr lang="en-CA" dirty="0">
                <a:solidFill>
                  <a:prstClr val="white"/>
                </a:solidFill>
              </a:rPr>
              <a:t>Ranking and </a:t>
            </a:r>
            <a:r>
              <a:rPr lang="en-CA" dirty="0" smtClean="0">
                <a:solidFill>
                  <a:prstClr val="white"/>
                </a:solidFill>
              </a:rPr>
              <a:t>20 </a:t>
            </a:r>
            <a:r>
              <a:rPr lang="en-CA" dirty="0">
                <a:solidFill>
                  <a:prstClr val="white"/>
                </a:solidFill>
              </a:rPr>
              <a:t>in the Top </a:t>
            </a:r>
            <a:r>
              <a:rPr lang="en-CA" dirty="0" smtClean="0">
                <a:solidFill>
                  <a:prstClr val="white"/>
                </a:solidFill>
              </a:rPr>
              <a:t>500. </a:t>
            </a:r>
          </a:p>
          <a:p>
            <a:pPr marL="285750" indent="-285750"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CA" dirty="0" smtClean="0">
                <a:solidFill>
                  <a:prstClr val="white"/>
                </a:solidFill>
              </a:rPr>
              <a:t>Four Canadian universities ranked in the Top 100 of the 2014 ARWU Ranking and  21 in the Top 500.</a:t>
            </a:r>
          </a:p>
          <a:p>
            <a:pPr marL="285750" indent="-285750"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CA" dirty="0" smtClean="0">
                <a:solidFill>
                  <a:prstClr val="white"/>
                </a:solidFill>
              </a:rPr>
              <a:t>Four Canadian </a:t>
            </a:r>
            <a:r>
              <a:rPr lang="en-CA" dirty="0">
                <a:solidFill>
                  <a:prstClr val="white"/>
                </a:solidFill>
              </a:rPr>
              <a:t>universities ranked among the Top 100 of The Times Higher Education’s </a:t>
            </a:r>
            <a:r>
              <a:rPr lang="en-CA" dirty="0" smtClean="0">
                <a:solidFill>
                  <a:prstClr val="white"/>
                </a:solidFill>
              </a:rPr>
              <a:t>2014/15 </a:t>
            </a:r>
            <a:r>
              <a:rPr lang="en-CA" dirty="0">
                <a:solidFill>
                  <a:prstClr val="white"/>
                </a:solidFill>
              </a:rPr>
              <a:t>World University </a:t>
            </a:r>
            <a:r>
              <a:rPr lang="en-CA" dirty="0" smtClean="0">
                <a:solidFill>
                  <a:prstClr val="white"/>
                </a:solidFill>
              </a:rPr>
              <a:t>Rankings and eight in the top 200 </a:t>
            </a:r>
            <a:endParaRPr lang="en-CA" dirty="0">
              <a:solidFill>
                <a:prstClr val="white"/>
              </a:solidFill>
            </a:endParaRP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charset="0"/>
              <a:buChar char="•"/>
              <a:defRPr/>
            </a:pPr>
            <a:r>
              <a:rPr lang="en-CA" dirty="0" smtClean="0">
                <a:solidFill>
                  <a:prstClr val="white"/>
                </a:solidFill>
              </a:rPr>
              <a:t>  Five Canadian MBA schools in the Top 100 2014 Financial Times Global MBA      Rankings 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charset="0"/>
              <a:buChar char="•"/>
              <a:defRPr/>
            </a:pPr>
            <a:r>
              <a:rPr lang="en-CA" dirty="0" smtClean="0">
                <a:solidFill>
                  <a:prstClr val="white"/>
                </a:solidFill>
              </a:rPr>
              <a:t>  Canada’s secondary school students excel in science, reading, and mathematics</a:t>
            </a:r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914400" y="1600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fr-CA">
              <a:solidFill>
                <a:prstClr val="black"/>
              </a:solidFill>
            </a:endParaRPr>
          </a:p>
        </p:txBody>
      </p:sp>
      <p:sp>
        <p:nvSpPr>
          <p:cNvPr id="36873" name="Text Box 12"/>
          <p:cNvSpPr txBox="1">
            <a:spLocks noChangeArrowheads="1"/>
          </p:cNvSpPr>
          <p:nvPr/>
        </p:nvSpPr>
        <p:spPr bwMode="auto">
          <a:xfrm>
            <a:off x="-2743200" y="3062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fr-CA">
              <a:solidFill>
                <a:prstClr val="black"/>
              </a:solidFill>
            </a:endParaRPr>
          </a:p>
        </p:txBody>
      </p:sp>
      <p:sp>
        <p:nvSpPr>
          <p:cNvPr id="36874" name="Text Box 13"/>
          <p:cNvSpPr txBox="1">
            <a:spLocks noChangeArrowheads="1"/>
          </p:cNvSpPr>
          <p:nvPr/>
        </p:nvSpPr>
        <p:spPr bwMode="auto">
          <a:xfrm>
            <a:off x="914400" y="1600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fr-CA">
              <a:solidFill>
                <a:prstClr val="black"/>
              </a:solidFill>
            </a:endParaRPr>
          </a:p>
        </p:txBody>
      </p:sp>
      <p:sp>
        <p:nvSpPr>
          <p:cNvPr id="36875" name="CaixaDeTexto 1"/>
          <p:cNvSpPr txBox="1">
            <a:spLocks noChangeArrowheads="1"/>
          </p:cNvSpPr>
          <p:nvPr/>
        </p:nvSpPr>
        <p:spPr bwMode="auto">
          <a:xfrm>
            <a:off x="285750" y="1162050"/>
            <a:ext cx="6115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3600" b="1">
                <a:solidFill>
                  <a:prstClr val="white"/>
                </a:solidFill>
              </a:rPr>
              <a:t>EDUCATION EXCELLENCE</a:t>
            </a:r>
          </a:p>
        </p:txBody>
      </p:sp>
      <p:pic>
        <p:nvPicPr>
          <p:cNvPr id="14" name="Picture 4" descr="blo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92200"/>
            <a:ext cx="6143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lo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1021"/>
            <a:ext cx="9144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5" y="5647166"/>
            <a:ext cx="9144000" cy="56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42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rouvet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0"/>
            <a:ext cx="17430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itr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8"/>
            <a:ext cx="563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itr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14375"/>
            <a:ext cx="455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hoto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071563"/>
            <a:ext cx="27241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hoto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381375"/>
            <a:ext cx="38290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825" y="2492375"/>
            <a:ext cx="507206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 sz="1700" dirty="0">
                <a:solidFill>
                  <a:schemeClr val="bg1"/>
                </a:solidFill>
              </a:rPr>
              <a:t>More than </a:t>
            </a:r>
            <a:r>
              <a:rPr lang="en-CA" sz="1700" dirty="0" smtClean="0">
                <a:solidFill>
                  <a:schemeClr val="bg1"/>
                </a:solidFill>
              </a:rPr>
              <a:t>15,000 </a:t>
            </a:r>
            <a:r>
              <a:rPr lang="en-CA" sz="1700" dirty="0">
                <a:solidFill>
                  <a:schemeClr val="bg1"/>
                </a:solidFill>
              </a:rPr>
              <a:t>undergraduate and graduate programs at more than 100 universities and university degree-level colleges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 sz="1700" dirty="0">
                <a:solidFill>
                  <a:schemeClr val="bg1"/>
                </a:solidFill>
              </a:rPr>
              <a:t>Institutions range from large, research-intensive to smaller undergraduate campuses 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 sz="1700" dirty="0">
                <a:solidFill>
                  <a:schemeClr val="bg1"/>
                </a:solidFill>
              </a:rPr>
              <a:t>Caring and supportive professors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 sz="1700" dirty="0">
                <a:solidFill>
                  <a:schemeClr val="bg1"/>
                </a:solidFill>
              </a:rPr>
              <a:t>Cutting edge technology and research labs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 sz="1700" dirty="0">
                <a:solidFill>
                  <a:schemeClr val="bg1"/>
                </a:solidFill>
              </a:rPr>
              <a:t>Co-operative education and internship options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 sz="1700" dirty="0">
                <a:solidFill>
                  <a:schemeClr val="bg1"/>
                </a:solidFill>
              </a:rPr>
              <a:t>Opportunities to work on and off campus</a:t>
            </a:r>
          </a:p>
        </p:txBody>
      </p:sp>
      <p:pic>
        <p:nvPicPr>
          <p:cNvPr id="10" name="Picture 4" descr="blo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53530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blo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267200"/>
            <a:ext cx="55054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blo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460625"/>
            <a:ext cx="65389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eprouvet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0"/>
            <a:ext cx="17430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titr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8"/>
            <a:ext cx="563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 descr="titr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14375"/>
            <a:ext cx="455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lo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671512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lo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6715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5750" y="1785938"/>
            <a:ext cx="592931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>
                <a:solidFill>
                  <a:schemeClr val="bg1"/>
                </a:solidFill>
              </a:rPr>
              <a:t>Three levels of degrees:  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chemeClr val="bg1"/>
                </a:solidFill>
              </a:rPr>
              <a:t>Bachelor’s: generally three or four years of undergraduate study 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chemeClr val="bg1"/>
                </a:solidFill>
              </a:rPr>
              <a:t>Master’s: one or two years of study after the bachelor’s degree, including a thesis, practicum, or research paper or course-based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chemeClr val="bg1"/>
                </a:solidFill>
              </a:rPr>
              <a:t>Doctoral or PhD: three years of study including a thesis, usually after the master’s degree</a:t>
            </a:r>
          </a:p>
        </p:txBody>
      </p:sp>
      <p:pic>
        <p:nvPicPr>
          <p:cNvPr id="7" name="Picture 6" descr="photo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071563"/>
            <a:ext cx="3419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hoto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143250"/>
            <a:ext cx="36766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5275" y="6181725"/>
            <a:ext cx="56435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5725" indent="-857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CA" sz="1300" dirty="0">
                <a:solidFill>
                  <a:schemeClr val="bg1"/>
                </a:solidFill>
              </a:rPr>
              <a:t>N.B. Certificate or diploma courses at the undergraduate, graduate or diploma level, as well as short career-focused programs, are also available.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214938"/>
            <a:ext cx="2619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hot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828675"/>
            <a:ext cx="32893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ket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1090">
            <a:off x="4429125" y="4062413"/>
            <a:ext cx="518477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-v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4356">
            <a:off x="4706938" y="3760788"/>
            <a:ext cx="46291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it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59531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lo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4050"/>
            <a:ext cx="9144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270921"/>
            <a:ext cx="4643438" cy="365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 dirty="0">
                <a:solidFill>
                  <a:prstClr val="white"/>
                </a:solidFill>
              </a:rPr>
              <a:t>Home to flat-screen technology, SMART boards and IMAX film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 dirty="0">
                <a:solidFill>
                  <a:prstClr val="white"/>
                </a:solidFill>
              </a:rPr>
              <a:t>Highly innovative research in nanotechnology, environmental technologies, </a:t>
            </a:r>
            <a:r>
              <a:rPr lang="en-CA" dirty="0" err="1">
                <a:solidFill>
                  <a:prstClr val="white"/>
                </a:solidFill>
              </a:rPr>
              <a:t>nutraceuticals</a:t>
            </a:r>
            <a:r>
              <a:rPr lang="en-CA" dirty="0">
                <a:solidFill>
                  <a:prstClr val="white"/>
                </a:solidFill>
              </a:rPr>
              <a:t>, biotechnology, renewable energy, health care, </a:t>
            </a:r>
            <a:r>
              <a:rPr lang="en-CA" dirty="0" err="1">
                <a:solidFill>
                  <a:prstClr val="white"/>
                </a:solidFill>
              </a:rPr>
              <a:t>agri</a:t>
            </a:r>
            <a:r>
              <a:rPr lang="en-CA" dirty="0">
                <a:solidFill>
                  <a:prstClr val="white"/>
                </a:solidFill>
              </a:rPr>
              <a:t>-foods, and high-performance computing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 dirty="0">
                <a:solidFill>
                  <a:prstClr val="white"/>
                </a:solidFill>
              </a:rPr>
              <a:t>Ongoing R&amp;D collaboration between Canadian business and academic </a:t>
            </a:r>
            <a:r>
              <a:rPr lang="en-CA" dirty="0" smtClean="0">
                <a:solidFill>
                  <a:prstClr val="white"/>
                </a:solidFill>
              </a:rPr>
              <a:t>communities</a:t>
            </a:r>
          </a:p>
        </p:txBody>
      </p:sp>
    </p:spTree>
    <p:extLst>
      <p:ext uri="{BB962C8B-B14F-4D97-AF65-F5344CB8AC3E}">
        <p14:creationId xmlns:p14="http://schemas.microsoft.com/office/powerpoint/2010/main" val="334777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utr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4724400"/>
            <a:ext cx="21526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lo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071688"/>
            <a:ext cx="7215187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lo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370263"/>
            <a:ext cx="721518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lo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4918075"/>
            <a:ext cx="983138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hoto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025"/>
            <a:ext cx="282892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hot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3786188"/>
            <a:ext cx="3705226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14688" y="2071688"/>
            <a:ext cx="5929312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Campuses in 1000 communities across Canada offer over 8000 programs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Program length varies from a few months to four years 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Practical programs meet the needs of specific industries and employers 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Work placements available through co-op education and internships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Cutting-edge technology</a:t>
            </a:r>
            <a:r>
              <a:rPr lang="en-CA">
                <a:solidFill>
                  <a:srgbClr val="000000"/>
                </a:solidFill>
              </a:rPr>
              <a:t> </a:t>
            </a:r>
            <a:r>
              <a:rPr lang="en-CA">
                <a:solidFill>
                  <a:srgbClr val="FFFFFF"/>
                </a:solidFill>
              </a:rPr>
              <a:t>enables flexible program delivery 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Average of 90% of college graduates obtain employment within 6 months of graduating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2286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POST-SECONDARY EDUCATION: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762000"/>
            <a:ext cx="8458200" cy="685800"/>
          </a:xfrm>
          <a:prstGeom prst="rect">
            <a:avLst/>
          </a:prstGeom>
          <a:solidFill>
            <a:srgbClr val="40B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CD2FF"/>
              </a:solidFill>
              <a:cs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762000"/>
            <a:ext cx="8763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400" b="1">
                <a:solidFill>
                  <a:schemeClr val="bg1"/>
                </a:solidFill>
                <a:latin typeface="Arial Bold" pitchFamily="34" charset="0"/>
                <a:cs typeface="Arial Bold" pitchFamily="34" charset="0"/>
              </a:rPr>
              <a:t>COLLEGES, INSTITUTES AND CEGEPS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tr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643188"/>
            <a:ext cx="21526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lo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3902075"/>
            <a:ext cx="721518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hot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1358900"/>
            <a:ext cx="3230563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41625" y="1831975"/>
            <a:ext cx="62865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266700" indent="-1809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100"/>
              </a:lnSpc>
              <a:spcAft>
                <a:spcPts val="1000"/>
              </a:spcAft>
              <a:buFont typeface="Arial" pitchFamily="34" charset="0"/>
              <a:buNone/>
            </a:pPr>
            <a:r>
              <a:rPr lang="en-CA" b="1" dirty="0">
                <a:solidFill>
                  <a:srgbClr val="FFFFFF"/>
                </a:solidFill>
              </a:rPr>
              <a:t>Colleges may also be known as:</a:t>
            </a:r>
          </a:p>
          <a:p>
            <a:pPr lvl="1" eaLnBrk="1" hangingPunct="1">
              <a:lnSpc>
                <a:spcPts val="21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CA" dirty="0">
                <a:solidFill>
                  <a:srgbClr val="FFFFFF"/>
                </a:solidFill>
              </a:rPr>
              <a:t>Institutes of technology	 • Community colleges</a:t>
            </a:r>
          </a:p>
          <a:p>
            <a:pPr lvl="1" eaLnBrk="1" hangingPunct="1">
              <a:lnSpc>
                <a:spcPts val="21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CA" dirty="0">
                <a:solidFill>
                  <a:srgbClr val="FFFFFF"/>
                </a:solidFill>
              </a:rPr>
              <a:t>Polytechnics		 • </a:t>
            </a:r>
            <a:r>
              <a:rPr lang="en-CA" dirty="0" smtClean="0">
                <a:solidFill>
                  <a:srgbClr val="FFFFFF"/>
                </a:solidFill>
              </a:rPr>
              <a:t>Colleges </a:t>
            </a:r>
            <a:r>
              <a:rPr lang="en-CA" dirty="0">
                <a:solidFill>
                  <a:srgbClr val="FFFFFF"/>
                </a:solidFill>
              </a:rPr>
              <a:t>of applied arts and technology</a:t>
            </a:r>
          </a:p>
          <a:p>
            <a:pPr lvl="1" eaLnBrk="1" hangingPunct="1">
              <a:lnSpc>
                <a:spcPts val="21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CA" dirty="0">
                <a:solidFill>
                  <a:srgbClr val="FFFFFF"/>
                </a:solidFill>
              </a:rPr>
              <a:t>In Quebec, </a:t>
            </a:r>
            <a:r>
              <a:rPr lang="en-CA" dirty="0" err="1">
                <a:solidFill>
                  <a:srgbClr val="FFFFFF"/>
                </a:solidFill>
              </a:rPr>
              <a:t>Collèges</a:t>
            </a:r>
            <a:r>
              <a:rPr lang="en-CA" dirty="0">
                <a:solidFill>
                  <a:srgbClr val="FFFFFF"/>
                </a:solidFill>
              </a:rPr>
              <a:t> </a:t>
            </a:r>
            <a:r>
              <a:rPr lang="en-CA" dirty="0" err="1">
                <a:solidFill>
                  <a:srgbClr val="FFFFFF"/>
                </a:solidFill>
              </a:rPr>
              <a:t>d’enseignement</a:t>
            </a:r>
            <a:r>
              <a:rPr lang="en-CA" dirty="0">
                <a:solidFill>
                  <a:srgbClr val="FFFFFF"/>
                </a:solidFill>
              </a:rPr>
              <a:t> </a:t>
            </a:r>
            <a:r>
              <a:rPr lang="en-CA" dirty="0" err="1">
                <a:solidFill>
                  <a:srgbClr val="FFFFFF"/>
                </a:solidFill>
              </a:rPr>
              <a:t>général</a:t>
            </a:r>
            <a:r>
              <a:rPr lang="en-CA" dirty="0">
                <a:solidFill>
                  <a:srgbClr val="FFFFFF"/>
                </a:solidFill>
              </a:rPr>
              <a:t> et </a:t>
            </a:r>
            <a:r>
              <a:rPr lang="en-CA" dirty="0" err="1">
                <a:solidFill>
                  <a:srgbClr val="FFFFFF"/>
                </a:solidFill>
              </a:rPr>
              <a:t>professionnel</a:t>
            </a:r>
            <a:r>
              <a:rPr lang="en-CA" i="1" dirty="0">
                <a:solidFill>
                  <a:srgbClr val="FFFFFF"/>
                </a:solidFill>
              </a:rPr>
              <a:t> (CÉGEPS)</a:t>
            </a:r>
          </a:p>
          <a:p>
            <a:pPr eaLnBrk="1" hangingPunct="1">
              <a:lnSpc>
                <a:spcPts val="2100"/>
              </a:lnSpc>
              <a:spcBef>
                <a:spcPts val="1600"/>
              </a:spcBef>
              <a:spcAft>
                <a:spcPts val="900"/>
              </a:spcAft>
              <a:buFont typeface="Arial" pitchFamily="34" charset="0"/>
              <a:buNone/>
            </a:pPr>
            <a:r>
              <a:rPr lang="en-CA" b="1" dirty="0">
                <a:solidFill>
                  <a:srgbClr val="FFFFFF"/>
                </a:solidFill>
              </a:rPr>
              <a:t>Credentials include:</a:t>
            </a:r>
          </a:p>
          <a:p>
            <a:pPr lvl="1" eaLnBrk="1" hangingPunct="1">
              <a:lnSpc>
                <a:spcPts val="2100"/>
              </a:lnSpc>
              <a:spcAft>
                <a:spcPts val="150"/>
              </a:spcAft>
              <a:buFont typeface="Arial" pitchFamily="34" charset="0"/>
              <a:buChar char="•"/>
            </a:pPr>
            <a:r>
              <a:rPr lang="en-CA" dirty="0">
                <a:solidFill>
                  <a:srgbClr val="FFFFFF"/>
                </a:solidFill>
              </a:rPr>
              <a:t>Certificates 		• University transfers</a:t>
            </a:r>
          </a:p>
          <a:p>
            <a:pPr lvl="1" eaLnBrk="1" hangingPunct="1">
              <a:lnSpc>
                <a:spcPts val="2100"/>
              </a:lnSpc>
              <a:spcAft>
                <a:spcPts val="150"/>
              </a:spcAft>
              <a:buFont typeface="Arial" pitchFamily="34" charset="0"/>
              <a:buChar char="•"/>
            </a:pPr>
            <a:r>
              <a:rPr lang="en-CA" dirty="0">
                <a:solidFill>
                  <a:srgbClr val="FFFFFF"/>
                </a:solidFill>
              </a:rPr>
              <a:t>Diplomas 		• Bachelor or Applied degrees</a:t>
            </a:r>
          </a:p>
          <a:p>
            <a:pPr lvl="1" eaLnBrk="1" hangingPunct="1">
              <a:lnSpc>
                <a:spcPts val="2100"/>
              </a:lnSpc>
              <a:spcAft>
                <a:spcPts val="150"/>
              </a:spcAft>
              <a:buFont typeface="Arial" pitchFamily="34" charset="0"/>
              <a:buChar char="•"/>
            </a:pPr>
            <a:r>
              <a:rPr lang="en-CA" dirty="0">
                <a:solidFill>
                  <a:srgbClr val="FFFFFF"/>
                </a:solidFill>
              </a:rPr>
              <a:t>Apprenticeship programs</a:t>
            </a:r>
            <a:endParaRPr lang="en-CA" b="1" dirty="0">
              <a:solidFill>
                <a:srgbClr val="FFFFFF"/>
              </a:solidFill>
            </a:endParaRPr>
          </a:p>
          <a:p>
            <a:pPr lvl="1" eaLnBrk="1" hangingPunct="1">
              <a:lnSpc>
                <a:spcPts val="2100"/>
              </a:lnSpc>
              <a:spcAft>
                <a:spcPts val="150"/>
              </a:spcAft>
              <a:buFont typeface="Arial" pitchFamily="34" charset="0"/>
              <a:buChar char="•"/>
            </a:pPr>
            <a:r>
              <a:rPr lang="en-CA" dirty="0">
                <a:solidFill>
                  <a:srgbClr val="FFFFFF"/>
                </a:solidFill>
              </a:rPr>
              <a:t>Combined programs (joint degrees) with a</a:t>
            </a:r>
            <a:br>
              <a:rPr lang="en-CA" dirty="0">
                <a:solidFill>
                  <a:srgbClr val="FFFFFF"/>
                </a:solidFill>
              </a:rPr>
            </a:br>
            <a:r>
              <a:rPr lang="en-CA" dirty="0">
                <a:solidFill>
                  <a:srgbClr val="FFFFFF"/>
                </a:solidFill>
              </a:rPr>
              <a:t>university partner</a:t>
            </a:r>
          </a:p>
        </p:txBody>
      </p:sp>
      <p:grpSp>
        <p:nvGrpSpPr>
          <p:cNvPr id="33800" name="Group 9"/>
          <p:cNvGrpSpPr>
            <a:grpSpLocks/>
          </p:cNvGrpSpPr>
          <p:nvPr/>
        </p:nvGrpSpPr>
        <p:grpSpPr bwMode="auto">
          <a:xfrm rot="816534">
            <a:off x="-487363" y="4484688"/>
            <a:ext cx="3222626" cy="2406650"/>
            <a:chOff x="2219720" y="1543175"/>
            <a:chExt cx="5231004" cy="3904117"/>
          </a:xfrm>
        </p:grpSpPr>
        <p:pic>
          <p:nvPicPr>
            <p:cNvPr id="45066" name="Picture 10" descr="photo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1"/>
            <a:stretch>
              <a:fillRect/>
            </a:stretch>
          </p:blipFill>
          <p:spPr bwMode="auto">
            <a:xfrm>
              <a:off x="2487798" y="1543175"/>
              <a:ext cx="4962926" cy="3904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7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50" b="14188"/>
            <a:stretch>
              <a:fillRect/>
            </a:stretch>
          </p:blipFill>
          <p:spPr bwMode="auto">
            <a:xfrm rot="-524212">
              <a:off x="2219720" y="1905029"/>
              <a:ext cx="5012997" cy="3253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304800" y="762000"/>
            <a:ext cx="8458200" cy="685800"/>
          </a:xfrm>
          <a:prstGeom prst="rect">
            <a:avLst/>
          </a:prstGeom>
          <a:solidFill>
            <a:srgbClr val="40B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CD2FF"/>
              </a:solidFill>
              <a:cs typeface="Arial" charset="0"/>
            </a:endParaRPr>
          </a:p>
        </p:txBody>
      </p:sp>
      <p:sp>
        <p:nvSpPr>
          <p:cNvPr id="45064" name="TextBox 11"/>
          <p:cNvSpPr txBox="1">
            <a:spLocks noChangeArrowheads="1"/>
          </p:cNvSpPr>
          <p:nvPr/>
        </p:nvSpPr>
        <p:spPr bwMode="auto">
          <a:xfrm>
            <a:off x="381000" y="762000"/>
            <a:ext cx="8763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400" b="1">
                <a:solidFill>
                  <a:schemeClr val="bg1"/>
                </a:solidFill>
                <a:latin typeface="Arial Bold" pitchFamily="34" charset="0"/>
                <a:cs typeface="Arial Bold" pitchFamily="34" charset="0"/>
              </a:rPr>
              <a:t>COLLEGES, INSTITUTES AND CEGEPS</a:t>
            </a:r>
          </a:p>
        </p:txBody>
      </p:sp>
      <p:sp>
        <p:nvSpPr>
          <p:cNvPr id="45065" name="TextBox 12"/>
          <p:cNvSpPr txBox="1">
            <a:spLocks noChangeArrowheads="1"/>
          </p:cNvSpPr>
          <p:nvPr/>
        </p:nvSpPr>
        <p:spPr bwMode="auto">
          <a:xfrm>
            <a:off x="304800" y="2286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POST-SECONDARY EDUCATION: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uille-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85750"/>
            <a:ext cx="25717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euill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42875"/>
            <a:ext cx="21145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euille-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34110">
            <a:off x="5754688" y="5026025"/>
            <a:ext cx="1066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euille-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389">
            <a:off x="4870450" y="5499100"/>
            <a:ext cx="7572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euille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096">
            <a:off x="6973888" y="4367213"/>
            <a:ext cx="20383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3031" y="5574940"/>
            <a:ext cx="88836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CA" sz="1200" dirty="0" smtClean="0">
                <a:solidFill>
                  <a:srgbClr val="FFFFFF"/>
                </a:solidFill>
              </a:rPr>
              <a:t>Notes</a:t>
            </a:r>
            <a:r>
              <a:rPr lang="en-CA" sz="1200" i="1" dirty="0">
                <a:solidFill>
                  <a:srgbClr val="FFFFFF"/>
                </a:solidFill>
              </a:rPr>
              <a:t>: These figures will vary across Canada according to fees at selected institutions and programs, as well as housing options and individual spending habits.  </a:t>
            </a:r>
            <a:endParaRPr lang="en-CA" sz="1200" i="1" dirty="0" smtClean="0">
              <a:solidFill>
                <a:srgbClr val="FFFFFF"/>
              </a:solidFill>
            </a:endParaRPr>
          </a:p>
          <a:p>
            <a:pPr lvl="0" eaLnBrk="1" hangingPunct="1"/>
            <a:r>
              <a:rPr lang="en-CA" sz="1200" i="1" dirty="0">
                <a:solidFill>
                  <a:srgbClr val="FFFFFF"/>
                </a:solidFill>
              </a:rPr>
              <a:t>*Based on $320 per week average tuition and 44 weeks per year, the maximum yearly study length </a:t>
            </a:r>
          </a:p>
          <a:p>
            <a:pPr lvl="0" eaLnBrk="1" hangingPunct="1"/>
            <a:r>
              <a:rPr lang="en-CA" sz="1200" i="1" dirty="0">
                <a:solidFill>
                  <a:srgbClr val="FFFFFF"/>
                </a:solidFill>
              </a:rPr>
              <a:t>** Not including specialized degrees such as Executive MBA’s, which cost significantly more in annual tuition fees. </a:t>
            </a:r>
          </a:p>
          <a:p>
            <a:pPr eaLnBrk="1" hangingPunct="1"/>
            <a:endParaRPr lang="en-CA" sz="1200" i="1" dirty="0">
              <a:solidFill>
                <a:srgbClr val="FFFFFF"/>
              </a:solidFill>
            </a:endParaRPr>
          </a:p>
        </p:txBody>
      </p:sp>
      <p:sp>
        <p:nvSpPr>
          <p:cNvPr id="45094" name="TextBox 12"/>
          <p:cNvSpPr txBox="1">
            <a:spLocks noChangeArrowheads="1"/>
          </p:cNvSpPr>
          <p:nvPr/>
        </p:nvSpPr>
        <p:spPr bwMode="auto">
          <a:xfrm>
            <a:off x="177800" y="255588"/>
            <a:ext cx="6524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chemeClr val="bg1"/>
                </a:solidFill>
              </a:rPr>
              <a:t>INVEST IN YOUR FUTURE</a:t>
            </a:r>
          </a:p>
        </p:txBody>
      </p:sp>
      <p:sp>
        <p:nvSpPr>
          <p:cNvPr id="45095" name="Rectangle 15"/>
          <p:cNvSpPr>
            <a:spLocks noChangeArrowheads="1"/>
          </p:cNvSpPr>
          <p:nvPr/>
        </p:nvSpPr>
        <p:spPr bwMode="auto">
          <a:xfrm>
            <a:off x="-36513" y="981075"/>
            <a:ext cx="9180513" cy="368300"/>
          </a:xfrm>
          <a:prstGeom prst="rect">
            <a:avLst/>
          </a:prstGeom>
          <a:solidFill>
            <a:srgbClr val="4BACC6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CA" b="1">
                <a:solidFill>
                  <a:schemeClr val="bg1"/>
                </a:solidFill>
              </a:rPr>
              <a:t>Average full-time annual fees to study in Canada</a:t>
            </a:r>
          </a:p>
        </p:txBody>
      </p:sp>
      <p:pic>
        <p:nvPicPr>
          <p:cNvPr id="12" name="Picture 11" descr="ta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1" y="1697374"/>
            <a:ext cx="8843963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35698"/>
              </p:ext>
            </p:extLst>
          </p:nvPr>
        </p:nvGraphicFramePr>
        <p:xfrm>
          <a:off x="256562" y="1918010"/>
          <a:ext cx="8572500" cy="3214739"/>
        </p:xfrm>
        <a:graphic>
          <a:graphicData uri="http://schemas.openxmlformats.org/drawingml/2006/table">
            <a:tbl>
              <a:tblPr/>
              <a:tblGrid>
                <a:gridCol w="1714500"/>
                <a:gridCol w="1714500"/>
                <a:gridCol w="1714500"/>
                <a:gridCol w="1714500"/>
                <a:gridCol w="1714500"/>
              </a:tblGrid>
              <a:tr h="4916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3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K-12 (Public)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3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Language* </a:t>
                      </a:r>
                      <a:endParaRPr kumimoji="0" lang="en-CA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3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College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3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University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3A9"/>
                    </a:solidFill>
                  </a:tcPr>
                </a:tc>
              </a:tr>
              <a:tr h="571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Tuition and student fees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$5,000 - $14,000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$14,000</a:t>
                      </a:r>
                      <a:endParaRPr kumimoji="0" lang="en-CA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90B4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$5,500 - $15,000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$7,000 - $29,000**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</a:tr>
              <a:tr h="571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Accommodation and food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$5,500 - $9,000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(Homestay)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$7,000 to $13,000</a:t>
                      </a:r>
                      <a:endParaRPr kumimoji="0" lang="en-CA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90B4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$7,000 - $13,000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$7,000 - $13,000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FF6"/>
                    </a:solidFill>
                  </a:tcPr>
                </a:tc>
              </a:tr>
              <a:tr h="571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Personal &amp; health Insurance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$400 - $800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$1,000 to $3,000</a:t>
                      </a:r>
                      <a:endParaRPr kumimoji="0" lang="en-CA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90B4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$500 - $2,500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$500 - $2,000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</a:tr>
              <a:tr h="4916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Books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$100 - $200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$100 to $500</a:t>
                      </a:r>
                      <a:endParaRPr kumimoji="0" lang="en-CA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90B4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$800 - $1,500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B4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$1,000 - $2,000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FF6"/>
                    </a:solidFill>
                  </a:tcPr>
                </a:tc>
              </a:tr>
              <a:tr h="4916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52B1E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TOTAL (CDN)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52B1E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$11,000 - $24,000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D52B1E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$22,100 to $30,500</a:t>
                      </a:r>
                      <a:endParaRPr kumimoji="0" lang="en-CA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D52B1E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52B1E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$13,800 - $32,000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52B1E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$15,500 - $46,000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D4E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5094" grpId="0"/>
      <p:bldP spid="4509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2"/>
          <p:cNvSpPr txBox="1">
            <a:spLocks noChangeArrowheads="1"/>
          </p:cNvSpPr>
          <p:nvPr/>
        </p:nvSpPr>
        <p:spPr bwMode="auto">
          <a:xfrm>
            <a:off x="177800" y="255588"/>
            <a:ext cx="5245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prstClr val="white"/>
                </a:solidFill>
              </a:rPr>
              <a:t>COMPARING </a:t>
            </a:r>
            <a:r>
              <a:rPr lang="en-US" sz="4000" b="1" dirty="0" smtClean="0">
                <a:solidFill>
                  <a:prstClr val="white"/>
                </a:solidFill>
              </a:rPr>
              <a:t>COSTS</a:t>
            </a:r>
            <a:endParaRPr lang="en-CA" sz="2800" b="1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17574"/>
            <a:ext cx="9144000" cy="646113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</a:rPr>
              <a:t>Comparing the range of international student tuition fees at the university undergraduate level around the world</a:t>
            </a:r>
          </a:p>
        </p:txBody>
      </p:sp>
      <p:pic>
        <p:nvPicPr>
          <p:cNvPr id="47108" name="Picture 10" descr="ta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700213"/>
            <a:ext cx="898842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13"/>
          <p:cNvSpPr txBox="1">
            <a:spLocks noChangeArrowheads="1"/>
          </p:cNvSpPr>
          <p:nvPr/>
        </p:nvSpPr>
        <p:spPr bwMode="auto">
          <a:xfrm>
            <a:off x="36511" y="6514287"/>
            <a:ext cx="9066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CA" sz="1200" dirty="0">
                <a:solidFill>
                  <a:prstClr val="white"/>
                </a:solidFill>
              </a:rPr>
              <a:t>Source: </a:t>
            </a:r>
            <a:r>
              <a:rPr lang="en-CA" sz="1200" dirty="0" smtClean="0">
                <a:solidFill>
                  <a:prstClr val="white"/>
                </a:solidFill>
              </a:rPr>
              <a:t>HSBC, Value of Education: </a:t>
            </a:r>
            <a:r>
              <a:rPr lang="en-CA" sz="1200" dirty="0">
                <a:solidFill>
                  <a:prstClr val="white"/>
                </a:solidFill>
              </a:rPr>
              <a:t>S</a:t>
            </a:r>
            <a:r>
              <a:rPr lang="en-CA" sz="1200" dirty="0" smtClean="0">
                <a:solidFill>
                  <a:prstClr val="white"/>
                </a:solidFill>
              </a:rPr>
              <a:t>pringboard for success, September 2014 </a:t>
            </a:r>
            <a:endParaRPr lang="en-CA" sz="1200" i="1" dirty="0">
              <a:solidFill>
                <a:prstClr val="white"/>
              </a:solidFill>
            </a:endParaRPr>
          </a:p>
        </p:txBody>
      </p:sp>
      <p:sp>
        <p:nvSpPr>
          <p:cNvPr id="47110" name="Rectangle 1"/>
          <p:cNvSpPr>
            <a:spLocks noChangeArrowheads="1"/>
          </p:cNvSpPr>
          <p:nvPr/>
        </p:nvSpPr>
        <p:spPr bwMode="auto">
          <a:xfrm>
            <a:off x="-4763" y="5868175"/>
            <a:ext cx="9148763" cy="646112"/>
          </a:xfrm>
          <a:prstGeom prst="rect">
            <a:avLst/>
          </a:prstGeom>
          <a:solidFill>
            <a:srgbClr val="4BACC6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CA" dirty="0">
                <a:solidFill>
                  <a:prstClr val="white"/>
                </a:solidFill>
              </a:rPr>
              <a:t>Tuition fees vary between institutions and programs of </a:t>
            </a:r>
            <a:r>
              <a:rPr lang="en-CA" dirty="0" smtClean="0">
                <a:solidFill>
                  <a:prstClr val="white"/>
                </a:solidFill>
              </a:rPr>
              <a:t>study and length of study. </a:t>
            </a:r>
            <a:r>
              <a:rPr lang="en-CA" dirty="0">
                <a:solidFill>
                  <a:prstClr val="white"/>
                </a:solidFill>
              </a:rPr>
              <a:t>On an international scale, </a:t>
            </a:r>
            <a:r>
              <a:rPr lang="en-CA" dirty="0">
                <a:solidFill>
                  <a:srgbClr val="C00000"/>
                </a:solidFill>
              </a:rPr>
              <a:t>Canada offers consistent quality education at a reasonable cost.</a:t>
            </a:r>
          </a:p>
        </p:txBody>
      </p:sp>
      <p:pic>
        <p:nvPicPr>
          <p:cNvPr id="58375" name="Picture 18" descr="feuille-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85750"/>
            <a:ext cx="25717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9" descr="feuille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42875"/>
            <a:ext cx="21145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774601"/>
              </p:ext>
            </p:extLst>
          </p:nvPr>
        </p:nvGraphicFramePr>
        <p:xfrm>
          <a:off x="80646" y="1700213"/>
          <a:ext cx="8988425" cy="4054506"/>
        </p:xfrm>
        <a:graphic>
          <a:graphicData uri="http://schemas.openxmlformats.org/drawingml/2006/table">
            <a:tbl>
              <a:tblPr/>
              <a:tblGrid>
                <a:gridCol w="2667795"/>
                <a:gridCol w="1828800"/>
                <a:gridCol w="1828800"/>
                <a:gridCol w="2663030"/>
              </a:tblGrid>
              <a:tr h="917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Country</a:t>
                      </a:r>
                      <a:endParaRPr lang="en-CA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3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Average Annual University Fee (USD) </a:t>
                      </a:r>
                      <a:endParaRPr lang="en-CA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3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Average Annual Cost of Living (USD)</a:t>
                      </a:r>
                      <a:endParaRPr lang="en-CA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3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Average Annual Cost Total (USD)</a:t>
                      </a:r>
                      <a:endParaRPr lang="en-CA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3A9"/>
                    </a:solidFill>
                  </a:tcPr>
                </a:tc>
              </a:tr>
              <a:tr h="448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Australia 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24,081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18,012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42,093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FF6"/>
                    </a:solidFill>
                  </a:tcPr>
                </a:tc>
              </a:tr>
              <a:tr h="448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kern="1200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Singapore</a:t>
                      </a:r>
                      <a:endParaRPr lang="en-CA" sz="1200" b="1" i="0" u="none" strike="noStrike" kern="1200" dirty="0">
                        <a:solidFill>
                          <a:srgbClr val="0090B4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791" marR="8791" marT="879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18,937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20,292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39,229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4E6"/>
                    </a:solidFill>
                  </a:tcPr>
                </a:tc>
              </a:tr>
              <a:tr h="448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United States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24,914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11,651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F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36,564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FF6"/>
                    </a:solidFill>
                  </a:tcPr>
                </a:tc>
              </a:tr>
              <a:tr h="448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United Kingdom 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21,365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13,680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</a:rPr>
                        <a:t>35,045</a:t>
                      </a:r>
                      <a:endParaRPr lang="en-CA" sz="1200" b="1" i="0" u="none" strike="noStrike" dirty="0">
                        <a:solidFill>
                          <a:srgbClr val="0090B4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4E6"/>
                    </a:solidFill>
                  </a:tcPr>
                </a:tc>
              </a:tr>
              <a:tr h="4481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200" b="1" i="0" u="none" strike="noStrike" kern="1200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Hong</a:t>
                      </a:r>
                      <a:r>
                        <a:rPr lang="en-CA" sz="1200" b="1" i="0" u="none" strike="noStrike" kern="1200" baseline="0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Kong</a:t>
                      </a:r>
                      <a:endParaRPr lang="en-CA" sz="1200" b="1" i="0" u="none" strike="noStrike" kern="1200" dirty="0">
                        <a:solidFill>
                          <a:srgbClr val="0090B4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791" marR="8791" marT="879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200" b="1" i="0" u="none" strike="noStrike" kern="1200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13,444</a:t>
                      </a:r>
                      <a:endParaRPr lang="en-CA" sz="1200" b="1" i="0" u="none" strike="noStrike" kern="1200" dirty="0">
                        <a:solidFill>
                          <a:srgbClr val="0090B4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200" b="1" i="0" u="none" strike="noStrike" kern="1200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18,696</a:t>
                      </a:r>
                      <a:endParaRPr lang="en-CA" sz="1200" b="1" i="0" u="none" strike="noStrike" kern="1200" dirty="0">
                        <a:solidFill>
                          <a:srgbClr val="0090B4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200" b="1" i="0" u="none" strike="noStrike" kern="1200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32,140</a:t>
                      </a:r>
                      <a:endParaRPr lang="en-CA" sz="1200" b="1" i="0" u="none" strike="noStrike" kern="1200" dirty="0">
                        <a:solidFill>
                          <a:srgbClr val="0090B4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448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Canada</a:t>
                      </a:r>
                      <a:endParaRPr lang="en-CA" sz="1200" b="1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16,746</a:t>
                      </a:r>
                      <a:endParaRPr lang="en-CA" sz="1200" b="1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13,201</a:t>
                      </a:r>
                      <a:endParaRPr lang="en-CA" sz="1200" b="1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4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29,947</a:t>
                      </a:r>
                      <a:endParaRPr lang="en-CA" sz="1200" b="1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4E6"/>
                    </a:solidFill>
                  </a:tcPr>
                </a:tc>
              </a:tr>
              <a:tr h="4481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200" b="1" i="0" u="none" strike="noStrike" kern="1200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France</a:t>
                      </a:r>
                      <a:endParaRPr lang="en-CA" sz="1200" b="1" i="0" u="none" strike="noStrike" kern="1200" dirty="0">
                        <a:solidFill>
                          <a:srgbClr val="0090B4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791" marR="8791" marT="879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200" b="1" i="0" u="none" strike="noStrike" kern="1200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247</a:t>
                      </a:r>
                      <a:endParaRPr lang="en-CA" sz="1200" b="1" i="0" u="none" strike="noStrike" kern="1200" dirty="0">
                        <a:solidFill>
                          <a:srgbClr val="0090B4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200" b="1" i="0" u="none" strike="noStrike" kern="1200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16,530</a:t>
                      </a:r>
                      <a:endParaRPr lang="en-CA" sz="1200" b="1" i="0" u="none" strike="noStrike" kern="1200" dirty="0">
                        <a:solidFill>
                          <a:srgbClr val="0090B4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200" b="1" i="0" u="none" strike="noStrike" kern="1200" dirty="0" smtClean="0">
                          <a:solidFill>
                            <a:srgbClr val="0090B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16,777</a:t>
                      </a:r>
                      <a:endParaRPr lang="en-CA" sz="1200" b="1" i="0" u="none" strike="noStrike" kern="1200" dirty="0">
                        <a:solidFill>
                          <a:srgbClr val="0090B4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791" marR="8791" marT="87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111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3" grpId="0" animBg="1"/>
      <p:bldP spid="47109" grpId="0"/>
      <p:bldP spid="471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feuille-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85750"/>
            <a:ext cx="25717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 descr="feuill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42875"/>
            <a:ext cx="21145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 descr="feuille-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34110">
            <a:off x="5754688" y="5454650"/>
            <a:ext cx="1066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 descr="feuille-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389">
            <a:off x="4870450" y="5927725"/>
            <a:ext cx="7572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5" descr="feuille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096">
            <a:off x="6973888" y="4795838"/>
            <a:ext cx="20383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ta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84313"/>
            <a:ext cx="88709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1" descr="http://upload.wikimedia.org/wikipedia/commons/c/c3/BlankMap-Worl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1376"/>
          <a:stretch>
            <a:fillRect/>
          </a:stretch>
        </p:blipFill>
        <p:spPr bwMode="auto">
          <a:xfrm>
            <a:off x="250825" y="1647825"/>
            <a:ext cx="8612188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27313" y="2544763"/>
            <a:ext cx="977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en-US" sz="1600" b="1" dirty="0">
                <a:solidFill>
                  <a:srgbClr val="C00000"/>
                </a:solidFill>
              </a:rPr>
              <a:t>Toronto </a:t>
            </a:r>
            <a:r>
              <a:rPr lang="en-US" sz="1600" b="1" dirty="0" smtClean="0">
                <a:solidFill>
                  <a:srgbClr val="C00000"/>
                </a:solidFill>
              </a:rPr>
              <a:t>#101</a:t>
            </a:r>
            <a:endParaRPr lang="en-CA" sz="1600" b="1" dirty="0">
              <a:solidFill>
                <a:srgbClr val="C00000"/>
              </a:solidFill>
            </a:endParaRPr>
          </a:p>
        </p:txBody>
      </p:sp>
      <p:sp>
        <p:nvSpPr>
          <p:cNvPr id="59402" name="TextBox 12"/>
          <p:cNvSpPr txBox="1">
            <a:spLocks noChangeArrowheads="1"/>
          </p:cNvSpPr>
          <p:nvPr/>
        </p:nvSpPr>
        <p:spPr bwMode="auto">
          <a:xfrm>
            <a:off x="177800" y="255588"/>
            <a:ext cx="5245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000" b="1">
                <a:solidFill>
                  <a:schemeClr val="bg1"/>
                </a:solidFill>
              </a:rPr>
              <a:t>COMPARING COSTS</a:t>
            </a:r>
            <a:endParaRPr lang="en-CA" sz="4000" b="1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409825" y="2098675"/>
            <a:ext cx="11191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en-US" sz="1600" b="1" dirty="0">
                <a:solidFill>
                  <a:srgbClr val="C00000"/>
                </a:solidFill>
              </a:rPr>
              <a:t>Montreal </a:t>
            </a:r>
            <a:r>
              <a:rPr lang="en-US" sz="1600" b="1" dirty="0" smtClean="0">
                <a:solidFill>
                  <a:srgbClr val="C00000"/>
                </a:solidFill>
              </a:rPr>
              <a:t>#123</a:t>
            </a:r>
            <a:endParaRPr lang="en-CA" sz="16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879600" y="2819400"/>
            <a:ext cx="10906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en-US" sz="1600" b="1" dirty="0">
                <a:solidFill>
                  <a:srgbClr val="0070C0"/>
                </a:solidFill>
              </a:rPr>
              <a:t>New York </a:t>
            </a:r>
            <a:r>
              <a:rPr lang="en-US" sz="1600" b="1" dirty="0" smtClean="0">
                <a:solidFill>
                  <a:srgbClr val="0070C0"/>
                </a:solidFill>
              </a:rPr>
              <a:t>#16</a:t>
            </a:r>
            <a:endParaRPr lang="en-CA" sz="1600" b="1" dirty="0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241425" y="1979613"/>
            <a:ext cx="9779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en-US" sz="1600" b="1" dirty="0">
                <a:solidFill>
                  <a:srgbClr val="C00000"/>
                </a:solidFill>
              </a:rPr>
              <a:t>Calgary </a:t>
            </a:r>
            <a:r>
              <a:rPr lang="en-US" sz="1600" b="1" dirty="0" smtClean="0">
                <a:solidFill>
                  <a:srgbClr val="C00000"/>
                </a:solidFill>
              </a:rPr>
              <a:t>#125</a:t>
            </a:r>
            <a:endParaRPr lang="en-CA" sz="1600" b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50825" y="2322513"/>
            <a:ext cx="12969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en-US" sz="1600" b="1" dirty="0">
                <a:solidFill>
                  <a:srgbClr val="C00000"/>
                </a:solidFill>
              </a:rPr>
              <a:t>Vancouver </a:t>
            </a:r>
            <a:r>
              <a:rPr lang="en-US" sz="1600" b="1" dirty="0" smtClean="0">
                <a:solidFill>
                  <a:srgbClr val="C00000"/>
                </a:solidFill>
              </a:rPr>
              <a:t>#96</a:t>
            </a:r>
            <a:endParaRPr lang="en-CA" sz="1600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0" y="2771775"/>
            <a:ext cx="1730375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en-US" sz="1600" b="1" dirty="0">
                <a:solidFill>
                  <a:srgbClr val="0070C0"/>
                </a:solidFill>
              </a:rPr>
              <a:t>Los Angeles #</a:t>
            </a:r>
            <a:r>
              <a:rPr lang="en-US" sz="1600" b="1" dirty="0" smtClean="0">
                <a:solidFill>
                  <a:srgbClr val="0070C0"/>
                </a:solidFill>
              </a:rPr>
              <a:t>62</a:t>
            </a:r>
            <a:endParaRPr lang="en-CA" sz="1600" b="1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594100" y="2033588"/>
            <a:ext cx="977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en-US" sz="1600" b="1" dirty="0">
                <a:solidFill>
                  <a:srgbClr val="0070C0"/>
                </a:solidFill>
              </a:rPr>
              <a:t>London</a:t>
            </a:r>
          </a:p>
          <a:p>
            <a:pPr algn="ctr" eaLnBrk="1" hangingPunct="1">
              <a:lnSpc>
                <a:spcPts val="15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#12</a:t>
            </a:r>
            <a:endParaRPr lang="en-CA" sz="1600" b="1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954463" y="2511425"/>
            <a:ext cx="977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en-US" sz="1600" b="1" dirty="0">
                <a:solidFill>
                  <a:srgbClr val="0070C0"/>
                </a:solidFill>
              </a:rPr>
              <a:t>Paris</a:t>
            </a:r>
          </a:p>
          <a:p>
            <a:pPr algn="ctr" eaLnBrk="1" hangingPunct="1">
              <a:lnSpc>
                <a:spcPts val="15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#27</a:t>
            </a:r>
            <a:endParaRPr lang="en-CA" sz="1600" b="1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067175" y="1727200"/>
            <a:ext cx="13779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en-US" sz="1600" b="1" dirty="0">
                <a:solidFill>
                  <a:srgbClr val="0070C0"/>
                </a:solidFill>
              </a:rPr>
              <a:t>Stockholm </a:t>
            </a:r>
          </a:p>
          <a:p>
            <a:pPr algn="ctr" eaLnBrk="1" hangingPunct="1">
              <a:lnSpc>
                <a:spcPts val="15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#38</a:t>
            </a:r>
            <a:endParaRPr lang="en-CA" sz="16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268538" y="4456113"/>
            <a:ext cx="188753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en-US" sz="1600" b="1" dirty="0">
                <a:solidFill>
                  <a:srgbClr val="0070C0"/>
                </a:solidFill>
              </a:rPr>
              <a:t>Rio de Janeiro </a:t>
            </a:r>
            <a:r>
              <a:rPr lang="en-US" sz="1600" b="1" dirty="0" smtClean="0">
                <a:solidFill>
                  <a:srgbClr val="0070C0"/>
                </a:solidFill>
              </a:rPr>
              <a:t>#65</a:t>
            </a:r>
            <a:endParaRPr lang="en-CA" sz="1600" b="1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268538" y="4914900"/>
            <a:ext cx="18462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en-US" sz="1600" b="1" dirty="0">
                <a:solidFill>
                  <a:srgbClr val="0070C0"/>
                </a:solidFill>
              </a:rPr>
              <a:t>São Paulo</a:t>
            </a:r>
          </a:p>
          <a:p>
            <a:pPr algn="ctr" eaLnBrk="1" hangingPunct="1">
              <a:lnSpc>
                <a:spcPts val="15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#49</a:t>
            </a:r>
            <a:endParaRPr lang="en-CA" sz="1600" b="1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410450" y="2609850"/>
            <a:ext cx="9779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en-US" sz="1600" b="1" dirty="0">
                <a:solidFill>
                  <a:srgbClr val="0070C0"/>
                </a:solidFill>
              </a:rPr>
              <a:t>Tokyo</a:t>
            </a:r>
          </a:p>
          <a:p>
            <a:pPr algn="ctr" eaLnBrk="1" hangingPunct="1">
              <a:lnSpc>
                <a:spcPts val="16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#7</a:t>
            </a:r>
            <a:endParaRPr lang="en-CA" sz="16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588125" y="2825750"/>
            <a:ext cx="11303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en-US" sz="1600" b="1" dirty="0">
                <a:solidFill>
                  <a:srgbClr val="0070C0"/>
                </a:solidFill>
              </a:rPr>
              <a:t>Shanghai</a:t>
            </a:r>
          </a:p>
          <a:p>
            <a:pPr algn="ctr" eaLnBrk="1" hangingPunct="1">
              <a:lnSpc>
                <a:spcPts val="1600"/>
              </a:lnSpc>
            </a:pPr>
            <a:r>
              <a:rPr lang="en-US" sz="1600" b="1" dirty="0">
                <a:solidFill>
                  <a:srgbClr val="0070C0"/>
                </a:solidFill>
              </a:rPr>
              <a:t>#</a:t>
            </a:r>
            <a:r>
              <a:rPr lang="en-US" sz="1600" b="1" dirty="0" smtClean="0">
                <a:solidFill>
                  <a:srgbClr val="0070C0"/>
                </a:solidFill>
              </a:rPr>
              <a:t>10</a:t>
            </a:r>
            <a:endParaRPr lang="en-CA" sz="16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350000" y="3257550"/>
            <a:ext cx="13906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en-US" sz="1600" b="1" dirty="0">
                <a:solidFill>
                  <a:srgbClr val="0070C0"/>
                </a:solidFill>
              </a:rPr>
              <a:t>Hong Kong</a:t>
            </a:r>
          </a:p>
          <a:p>
            <a:pPr algn="ctr" eaLnBrk="1" hangingPunct="1">
              <a:lnSpc>
                <a:spcPts val="16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#3</a:t>
            </a:r>
            <a:endParaRPr lang="en-CA" sz="16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134100" y="3735388"/>
            <a:ext cx="13906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en-US" sz="1600" b="1" dirty="0">
                <a:solidFill>
                  <a:srgbClr val="0070C0"/>
                </a:solidFill>
              </a:rPr>
              <a:t>Singapore</a:t>
            </a:r>
          </a:p>
          <a:p>
            <a:pPr algn="ctr" eaLnBrk="1" hangingPunct="1">
              <a:lnSpc>
                <a:spcPts val="16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#4</a:t>
            </a:r>
            <a:endParaRPr lang="en-CA" sz="16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019925" y="5184775"/>
            <a:ext cx="13906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en-US" sz="1600" b="1" dirty="0">
                <a:solidFill>
                  <a:srgbClr val="0070C0"/>
                </a:solidFill>
              </a:rPr>
              <a:t>Melbourne</a:t>
            </a:r>
          </a:p>
          <a:p>
            <a:pPr algn="ctr" eaLnBrk="1" hangingPunct="1">
              <a:lnSpc>
                <a:spcPts val="15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#33</a:t>
            </a:r>
            <a:endParaRPr lang="en-CA" sz="1600" b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308850" y="4797425"/>
            <a:ext cx="13906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en-US" sz="1600" b="1" dirty="0">
                <a:solidFill>
                  <a:srgbClr val="0070C0"/>
                </a:solidFill>
              </a:rPr>
              <a:t>Sydney</a:t>
            </a:r>
          </a:p>
          <a:p>
            <a:pPr algn="ctr" eaLnBrk="1" hangingPunct="1">
              <a:lnSpc>
                <a:spcPts val="15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#26</a:t>
            </a:r>
            <a:endParaRPr lang="en-CA" sz="1600" b="1" dirty="0">
              <a:solidFill>
                <a:srgbClr val="0070C0"/>
              </a:solidFill>
            </a:endParaRPr>
          </a:p>
        </p:txBody>
      </p:sp>
      <p:sp>
        <p:nvSpPr>
          <p:cNvPr id="48155" name="Rectangle 40"/>
          <p:cNvSpPr>
            <a:spLocks noChangeArrowheads="1"/>
          </p:cNvSpPr>
          <p:nvPr/>
        </p:nvSpPr>
        <p:spPr bwMode="auto">
          <a:xfrm>
            <a:off x="-4763" y="5951538"/>
            <a:ext cx="9148763" cy="646112"/>
          </a:xfrm>
          <a:prstGeom prst="rect">
            <a:avLst/>
          </a:prstGeom>
          <a:solidFill>
            <a:srgbClr val="4BACC6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CA">
                <a:solidFill>
                  <a:schemeClr val="bg1"/>
                </a:solidFill>
              </a:rPr>
              <a:t>Canada’s largest and most expensive cities are relatively more affordable than many other cities around the world. </a:t>
            </a:r>
          </a:p>
        </p:txBody>
      </p:sp>
      <p:sp>
        <p:nvSpPr>
          <p:cNvPr id="48156" name="Rectangle 41"/>
          <p:cNvSpPr>
            <a:spLocks noChangeArrowheads="1"/>
          </p:cNvSpPr>
          <p:nvPr/>
        </p:nvSpPr>
        <p:spPr bwMode="auto">
          <a:xfrm>
            <a:off x="-36513" y="981075"/>
            <a:ext cx="9180513" cy="368300"/>
          </a:xfrm>
          <a:prstGeom prst="rect">
            <a:avLst/>
          </a:prstGeom>
          <a:solidFill>
            <a:srgbClr val="4BACC6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The </a:t>
            </a:r>
            <a:r>
              <a:rPr lang="en-US" b="1" smtClean="0">
                <a:solidFill>
                  <a:schemeClr val="bg1"/>
                </a:solidFill>
              </a:rPr>
              <a:t>2014 </a:t>
            </a:r>
            <a:r>
              <a:rPr lang="en-US" b="1" dirty="0">
                <a:solidFill>
                  <a:schemeClr val="bg1"/>
                </a:solidFill>
              </a:rPr>
              <a:t>Cost of Living Rankings compares top cities around the world  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48157" name="Rectangle 8"/>
          <p:cNvSpPr>
            <a:spLocks noChangeArrowheads="1"/>
          </p:cNvSpPr>
          <p:nvPr/>
        </p:nvSpPr>
        <p:spPr bwMode="auto">
          <a:xfrm>
            <a:off x="-44450" y="6597650"/>
            <a:ext cx="9009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</a:rPr>
              <a:t>Source: Mercer, </a:t>
            </a:r>
            <a:r>
              <a:rPr lang="en-CA" sz="1200" dirty="0" smtClean="0">
                <a:solidFill>
                  <a:schemeClr val="bg1"/>
                </a:solidFill>
              </a:rPr>
              <a:t>2014 </a:t>
            </a:r>
            <a:r>
              <a:rPr lang="en-CA" sz="1200" dirty="0">
                <a:solidFill>
                  <a:schemeClr val="bg1"/>
                </a:solidFill>
              </a:rPr>
              <a:t>Cost of Living </a:t>
            </a:r>
            <a:r>
              <a:rPr lang="en-CA" sz="1200" dirty="0" smtClean="0">
                <a:solidFill>
                  <a:schemeClr val="bg1"/>
                </a:solidFill>
              </a:rPr>
              <a:t>Rankings</a:t>
            </a:r>
            <a:endParaRPr lang="en-CA" sz="1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8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48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24" grpId="0"/>
      <p:bldP spid="25" grpId="0"/>
      <p:bldP spid="26" grpId="0"/>
      <p:bldP spid="27" grpId="0"/>
      <p:bldP spid="28" grpId="0"/>
      <p:bldP spid="48155" grpId="0" animBg="1"/>
      <p:bldP spid="48156" grpId="0" animBg="1"/>
      <p:bldP spid="481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uille-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857625"/>
            <a:ext cx="25717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euille-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14313"/>
            <a:ext cx="1066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nad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7" y="838047"/>
            <a:ext cx="3024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lo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8229600" cy="591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975" y="1628775"/>
            <a:ext cx="8120063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lnSpc>
                <a:spcPts val="2163"/>
              </a:lnSpc>
              <a:buFont typeface="Arial" pitchFamily="34" charset="0"/>
              <a:buChar char="•"/>
              <a:defRPr/>
            </a:pPr>
            <a:r>
              <a:rPr lang="en-CA" sz="2400" dirty="0" smtClean="0">
                <a:solidFill>
                  <a:srgbClr val="FFFFFF"/>
                </a:solidFill>
              </a:rPr>
              <a:t>You need a Study Permit to study in Canada for six months or longer.</a:t>
            </a:r>
          </a:p>
          <a:p>
            <a:pPr eaLnBrk="1" hangingPunct="1">
              <a:lnSpc>
                <a:spcPts val="2163"/>
              </a:lnSpc>
              <a:defRPr/>
            </a:pPr>
            <a:endParaRPr lang="en-CA" sz="2400" dirty="0" smtClean="0">
              <a:solidFill>
                <a:srgbClr val="FFFFFF"/>
              </a:solidFill>
            </a:endParaRPr>
          </a:p>
          <a:p>
            <a:pPr marL="342900" indent="-342900" eaLnBrk="1" hangingPunct="1">
              <a:lnSpc>
                <a:spcPts val="2163"/>
              </a:lnSpc>
              <a:buFont typeface="Arial" pitchFamily="34" charset="0"/>
              <a:buChar char="•"/>
              <a:defRPr/>
            </a:pPr>
            <a:r>
              <a:rPr lang="en-CA" sz="2400" dirty="0" smtClean="0">
                <a:solidFill>
                  <a:srgbClr val="FFFFFF"/>
                </a:solidFill>
              </a:rPr>
              <a:t>You need the following documents to apply:</a:t>
            </a:r>
          </a:p>
          <a:p>
            <a:pPr lvl="1" eaLnBrk="1" hangingPunct="1">
              <a:lnSpc>
                <a:spcPts val="2163"/>
              </a:lnSpc>
              <a:buFontTx/>
              <a:buChar char="•"/>
              <a:defRPr/>
            </a:pPr>
            <a:r>
              <a:rPr lang="en-CA" sz="2400" dirty="0" smtClean="0">
                <a:solidFill>
                  <a:srgbClr val="FFFFFF"/>
                </a:solidFill>
              </a:rPr>
              <a:t>Proof of acceptance</a:t>
            </a:r>
          </a:p>
          <a:p>
            <a:pPr lvl="1" eaLnBrk="1" hangingPunct="1">
              <a:lnSpc>
                <a:spcPts val="2163"/>
              </a:lnSpc>
              <a:buFontTx/>
              <a:buChar char="•"/>
              <a:defRPr/>
            </a:pPr>
            <a:r>
              <a:rPr lang="en-CA" sz="2400" dirty="0" smtClean="0">
                <a:solidFill>
                  <a:srgbClr val="FFFFFF"/>
                </a:solidFill>
              </a:rPr>
              <a:t>Valid Passport </a:t>
            </a:r>
          </a:p>
          <a:p>
            <a:pPr lvl="1" eaLnBrk="1" hangingPunct="1">
              <a:lnSpc>
                <a:spcPts val="2163"/>
              </a:lnSpc>
              <a:buFontTx/>
              <a:buChar char="•"/>
              <a:defRPr/>
            </a:pPr>
            <a:r>
              <a:rPr lang="en-CA" sz="2400" dirty="0" smtClean="0">
                <a:solidFill>
                  <a:srgbClr val="FFFFFF"/>
                </a:solidFill>
              </a:rPr>
              <a:t>Proof of financial support</a:t>
            </a:r>
          </a:p>
          <a:p>
            <a:pPr lvl="1" eaLnBrk="1" hangingPunct="1">
              <a:lnSpc>
                <a:spcPts val="2163"/>
              </a:lnSpc>
              <a:buFontTx/>
              <a:buChar char="•"/>
              <a:defRPr/>
            </a:pPr>
            <a:r>
              <a:rPr lang="en-CA" sz="2400" dirty="0" smtClean="0">
                <a:solidFill>
                  <a:srgbClr val="FFFFFF"/>
                </a:solidFill>
              </a:rPr>
              <a:t>Letter of explanation</a:t>
            </a:r>
          </a:p>
          <a:p>
            <a:pPr marL="457200" lvl="1" indent="0" eaLnBrk="1" hangingPunct="1">
              <a:lnSpc>
                <a:spcPts val="2163"/>
              </a:lnSpc>
              <a:defRPr/>
            </a:pPr>
            <a:endParaRPr lang="en-CA" sz="2400" dirty="0" smtClean="0">
              <a:solidFill>
                <a:srgbClr val="FFFFFF"/>
              </a:solidFill>
            </a:endParaRPr>
          </a:p>
          <a:p>
            <a:pPr marL="342900" indent="-342900" eaLnBrk="1" hangingPunct="1">
              <a:lnSpc>
                <a:spcPts val="2163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There are two ways you can apply:</a:t>
            </a:r>
          </a:p>
          <a:p>
            <a:pPr lvl="1" eaLnBrk="1" hangingPunct="1">
              <a:lnSpc>
                <a:spcPts val="2163"/>
              </a:lnSpc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Apply online</a:t>
            </a:r>
          </a:p>
          <a:p>
            <a:pPr lvl="1" eaLnBrk="1" hangingPunct="1">
              <a:lnSpc>
                <a:spcPts val="2163"/>
              </a:lnSpc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Apply on paper</a:t>
            </a:r>
          </a:p>
          <a:p>
            <a:pPr marL="457200" lvl="1" indent="0" eaLnBrk="1" hangingPunct="1">
              <a:lnSpc>
                <a:spcPts val="2163"/>
              </a:lnSpc>
              <a:defRPr/>
            </a:pPr>
            <a:endParaRPr lang="en-US" sz="2400" dirty="0" smtClean="0">
              <a:solidFill>
                <a:srgbClr val="FFFFFF"/>
              </a:solidFill>
            </a:endParaRPr>
          </a:p>
          <a:p>
            <a:pPr indent="-285750" eaLnBrk="1" hangingPunct="1">
              <a:lnSpc>
                <a:spcPts val="2163"/>
              </a:lnSpc>
              <a:defRPr/>
            </a:pPr>
            <a:r>
              <a:rPr lang="en-CA" sz="2400" dirty="0" smtClean="0">
                <a:solidFill>
                  <a:srgbClr val="FFFFFF"/>
                </a:solidFill>
              </a:rPr>
              <a:t>Find more information on eligibility and the application process as well as how to prepare for your arrival in Canada on the Citizenship and Immigration Canada website at </a:t>
            </a:r>
            <a:r>
              <a:rPr lang="en-CA" sz="2400" u="sng" dirty="0" smtClean="0">
                <a:solidFill>
                  <a:srgbClr val="FFFFFF"/>
                </a:solidFill>
              </a:rPr>
              <a:t>www.cic.gc.ca</a:t>
            </a:r>
            <a:r>
              <a:rPr lang="en-CA" sz="2400" dirty="0" smtClean="0">
                <a:solidFill>
                  <a:srgbClr val="FFFFFF"/>
                </a:solidFill>
              </a:rPr>
              <a:t>  under the Study section)</a:t>
            </a:r>
          </a:p>
          <a:p>
            <a:pPr indent="-285750" eaLnBrk="1" hangingPunct="1">
              <a:lnSpc>
                <a:spcPts val="2163"/>
              </a:lnSpc>
              <a:defRPr/>
            </a:pPr>
            <a:endParaRPr lang="en-CA" sz="1600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ts val="2163"/>
              </a:lnSpc>
              <a:buFont typeface="Arial" charset="0"/>
              <a:buNone/>
              <a:defRPr/>
            </a:pPr>
            <a:endParaRPr lang="en-CA" dirty="0" smtClean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177" y="214313"/>
            <a:ext cx="80238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prstClr val="white"/>
                </a:solidFill>
              </a:rPr>
              <a:t>WHAT YOU NEED TO STUDY IN</a:t>
            </a:r>
          </a:p>
        </p:txBody>
      </p:sp>
    </p:spTree>
    <p:extLst>
      <p:ext uri="{BB962C8B-B14F-4D97-AF65-F5344CB8AC3E}">
        <p14:creationId xmlns:p14="http://schemas.microsoft.com/office/powerpoint/2010/main" val="411080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re.png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69532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hoto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294">
            <a:off x="-152400" y="4618038"/>
            <a:ext cx="34671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hot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509713"/>
            <a:ext cx="34575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hoto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643063"/>
            <a:ext cx="3486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hoto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5" y="1928813"/>
            <a:ext cx="35814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hoto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167188"/>
            <a:ext cx="36004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hoto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3143250"/>
            <a:ext cx="52768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304800"/>
            <a:ext cx="7086600" cy="533400"/>
          </a:xfrm>
          <a:prstGeom prst="rect">
            <a:avLst/>
          </a:prstGeom>
          <a:solidFill>
            <a:srgbClr val="06C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CD2FF"/>
              </a:solidFill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762000"/>
            <a:ext cx="5943600" cy="533400"/>
          </a:xfrm>
          <a:prstGeom prst="rect">
            <a:avLst/>
          </a:prstGeom>
          <a:solidFill>
            <a:srgbClr val="06C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CD2FF"/>
              </a:solidFill>
              <a:cs typeface="Arial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6200" y="77152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STEREOTYPES ABOUT CANADA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200" y="304800"/>
            <a:ext cx="701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YOU MAY BE FAMILIAR WITH SEVERAL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feuille-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85750"/>
            <a:ext cx="25717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 descr="feuill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42875"/>
            <a:ext cx="21145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 descr="feuille-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34110">
            <a:off x="5754688" y="5454650"/>
            <a:ext cx="1066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feuille-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389">
            <a:off x="4870450" y="5927725"/>
            <a:ext cx="7572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5" descr="feuille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096">
            <a:off x="6973888" y="4795838"/>
            <a:ext cx="20383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Box 12"/>
          <p:cNvSpPr txBox="1">
            <a:spLocks noChangeArrowheads="1"/>
          </p:cNvSpPr>
          <p:nvPr/>
        </p:nvSpPr>
        <p:spPr bwMode="auto">
          <a:xfrm>
            <a:off x="161925" y="255588"/>
            <a:ext cx="6642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CA" sz="4000" b="1">
                <a:solidFill>
                  <a:schemeClr val="bg1"/>
                </a:solidFill>
              </a:rPr>
              <a:t>GET MORE INFORMATION</a:t>
            </a:r>
          </a:p>
        </p:txBody>
      </p:sp>
      <p:sp>
        <p:nvSpPr>
          <p:cNvPr id="46088" name="Rectangle 14"/>
          <p:cNvSpPr>
            <a:spLocks noChangeArrowheads="1"/>
          </p:cNvSpPr>
          <p:nvPr/>
        </p:nvSpPr>
        <p:spPr bwMode="auto">
          <a:xfrm>
            <a:off x="7938" y="6237288"/>
            <a:ext cx="9148762" cy="461962"/>
          </a:xfrm>
          <a:prstGeom prst="rect">
            <a:avLst/>
          </a:prstGeom>
          <a:solidFill>
            <a:srgbClr val="4BACC6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CA" sz="2400" b="1">
                <a:solidFill>
                  <a:schemeClr val="bg1"/>
                </a:solidFill>
              </a:rPr>
              <a:t>Visit Educationau-inCanada.ca </a:t>
            </a:r>
          </a:p>
        </p:txBody>
      </p:sp>
      <p:sp>
        <p:nvSpPr>
          <p:cNvPr id="46089" name="Rectangle 15"/>
          <p:cNvSpPr>
            <a:spLocks noChangeArrowheads="1"/>
          </p:cNvSpPr>
          <p:nvPr/>
        </p:nvSpPr>
        <p:spPr bwMode="auto">
          <a:xfrm>
            <a:off x="0" y="981075"/>
            <a:ext cx="9180513" cy="646113"/>
          </a:xfrm>
          <a:prstGeom prst="rect">
            <a:avLst/>
          </a:prstGeom>
          <a:solidFill>
            <a:srgbClr val="4BACC6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CA" b="1">
                <a:solidFill>
                  <a:schemeClr val="bg1"/>
                </a:solidFill>
              </a:rPr>
              <a:t>Follow Steps 1-2-3 of the Cost of Studying in Canada Guide to see an estimate of your expenses while studying in Canada.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7950" y="1700213"/>
            <a:ext cx="8969375" cy="4237037"/>
          </a:xfrm>
          <a:prstGeom prst="roundRect">
            <a:avLst>
              <a:gd name="adj" fmla="val 678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1858963"/>
            <a:ext cx="2933700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0" t="9875" r="27734" b="19862"/>
          <a:stretch>
            <a:fillRect/>
          </a:stretch>
        </p:blipFill>
        <p:spPr bwMode="auto">
          <a:xfrm>
            <a:off x="204788" y="1828800"/>
            <a:ext cx="3044825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6" t="9512" r="27341" b="8447"/>
          <a:stretch>
            <a:fillRect/>
          </a:stretch>
        </p:blipFill>
        <p:spPr bwMode="auto">
          <a:xfrm>
            <a:off x="3249613" y="1803400"/>
            <a:ext cx="2835275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  <p:bldP spid="46088" grpId="0" animBg="1"/>
      <p:bldP spid="46089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v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85750"/>
            <a:ext cx="22764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lo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8350"/>
            <a:ext cx="750093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lo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225"/>
            <a:ext cx="91440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lo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4592638"/>
            <a:ext cx="919162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hoto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3071813"/>
            <a:ext cx="33813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188" y="2047875"/>
            <a:ext cx="5715000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163"/>
              </a:lnSpc>
              <a:spcAft>
                <a:spcPts val="1800"/>
              </a:spcAft>
              <a:buFont typeface="Calibri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Study all year: programs offered in fall, winter, spring and summer 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Calibri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Apply early: at least 8 months before term starts 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Calibri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Submit official academic transcripts and language test scores (if applicable)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Calibri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Acceptance is based on academic merit</a:t>
            </a:r>
            <a:endParaRPr lang="en-CA">
              <a:solidFill>
                <a:srgbClr val="000000"/>
              </a:solidFill>
            </a:endParaRP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Calibri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Apply by mail or online</a:t>
            </a:r>
          </a:p>
        </p:txBody>
      </p:sp>
      <p:sp>
        <p:nvSpPr>
          <p:cNvPr id="12" name="Rectangle 41"/>
          <p:cNvSpPr>
            <a:spLocks noChangeArrowheads="1"/>
          </p:cNvSpPr>
          <p:nvPr/>
        </p:nvSpPr>
        <p:spPr bwMode="auto">
          <a:xfrm>
            <a:off x="291828" y="504021"/>
            <a:ext cx="6437313" cy="954107"/>
          </a:xfrm>
          <a:prstGeom prst="rect">
            <a:avLst/>
          </a:prstGeom>
          <a:solidFill>
            <a:srgbClr val="4BACC6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APPLICATION GUIDELINES FOR POST-SECONDARY ADMISSION  </a:t>
            </a:r>
            <a:endParaRPr lang="en-C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8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1025"/>
            <a:ext cx="91408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357563" y="1600200"/>
            <a:ext cx="585787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Research availability of scholarships at your host institution and check what your government may offer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Entrance scholarships are generally based on academic merit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Bursaries or grants by institution/government may also be made available once studies are underway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Scholarships offered by the Canadian government </a:t>
            </a:r>
            <a:r>
              <a:rPr lang="en-CA" b="1">
                <a:solidFill>
                  <a:srgbClr val="FFFFFF"/>
                </a:solidFill>
              </a:rPr>
              <a:t>www.scholarships.gc.ca</a:t>
            </a:r>
          </a:p>
        </p:txBody>
      </p:sp>
      <p:pic>
        <p:nvPicPr>
          <p:cNvPr id="4" name="Picture 3" descr="chapea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0"/>
            <a:ext cx="28575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lo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hoto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1357313"/>
            <a:ext cx="3762376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lo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7813"/>
            <a:ext cx="91440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lo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75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8013" y="5357813"/>
            <a:ext cx="79279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>
                <a:solidFill>
                  <a:srgbClr val="FFFFFF"/>
                </a:solidFill>
              </a:rPr>
              <a:t>Vanier Scholarships for graduate students ($50,000/year over three years)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>
                <a:solidFill>
                  <a:srgbClr val="FFFFFF"/>
                </a:solidFill>
              </a:rPr>
              <a:t>Banting Postdoctoral Fellowships ($70,000/year for two years)</a:t>
            </a:r>
          </a:p>
        </p:txBody>
      </p:sp>
      <p:pic>
        <p:nvPicPr>
          <p:cNvPr id="13" name="Picture 12" descr="titr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20" y="325436"/>
            <a:ext cx="29908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uill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0"/>
            <a:ext cx="2876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euill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889">
            <a:off x="6753225" y="4362450"/>
            <a:ext cx="21145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euille-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6997">
            <a:off x="4903788" y="5545138"/>
            <a:ext cx="1066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 descr="titre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24765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lo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83025"/>
            <a:ext cx="640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000500" y="2047875"/>
            <a:ext cx="514350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endParaRPr lang="en-CA">
              <a:solidFill>
                <a:srgbClr val="FFFFFF"/>
              </a:solidFill>
            </a:endParaRP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Great campus life and support 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Academic advisors provide guidance to international students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Assistance programs offer counselling, support for the disabled and student health services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Athletics activities and student clubs connect you with other students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Career development services and alumni networks help you meet your goals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None/>
            </a:pPr>
            <a:endParaRPr lang="en-CA" b="1">
              <a:solidFill>
                <a:srgbClr val="FFFFFF"/>
              </a:solidFill>
            </a:endParaRPr>
          </a:p>
        </p:txBody>
      </p:sp>
      <p:pic>
        <p:nvPicPr>
          <p:cNvPr id="15" name="Picture 14" descr="blo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24125"/>
            <a:ext cx="64008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blo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424488"/>
            <a:ext cx="63865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hoto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9338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hoto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39052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anad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642938"/>
            <a:ext cx="3438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uill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0"/>
            <a:ext cx="2876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euill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889">
            <a:off x="-509588" y="5219700"/>
            <a:ext cx="2114551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3" descr="canad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642938"/>
            <a:ext cx="3438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euille-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6997">
            <a:off x="2832100" y="5473700"/>
            <a:ext cx="1066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7" descr="titre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24765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itre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071563"/>
            <a:ext cx="24765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lo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67151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lo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4359275"/>
            <a:ext cx="6715126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blo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671512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7188" y="2047875"/>
            <a:ext cx="3929062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Impressive academic credentials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Stimulating multicultural experiences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Flexible academic pathways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Affordable tuition and living costs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CA">
                <a:solidFill>
                  <a:srgbClr val="FFFFFF"/>
                </a:solidFill>
              </a:rPr>
              <a:t>Safe and welcoming academic environment focused on you!</a:t>
            </a:r>
            <a:endParaRPr lang="en-CA" b="1">
              <a:solidFill>
                <a:srgbClr val="FFFFFF"/>
              </a:solidFill>
            </a:endParaRPr>
          </a:p>
        </p:txBody>
      </p:sp>
      <p:pic>
        <p:nvPicPr>
          <p:cNvPr id="7" name="Picture 6" descr="photo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51238"/>
            <a:ext cx="4427537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hoto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1604963"/>
            <a:ext cx="37814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uille-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0"/>
            <a:ext cx="25717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euill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21145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euille-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6997">
            <a:off x="2325688" y="4454525"/>
            <a:ext cx="1066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euille-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6489">
            <a:off x="6869113" y="4581525"/>
            <a:ext cx="1874837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lo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7188" y="1636713"/>
            <a:ext cx="6429375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dirty="0">
                <a:solidFill>
                  <a:srgbClr val="FFFFFF"/>
                </a:solidFill>
              </a:rPr>
              <a:t>Official Study in Canada portal………………………………..</a:t>
            </a:r>
            <a:br>
              <a:rPr lang="en-CA" dirty="0">
                <a:solidFill>
                  <a:srgbClr val="FFFFFF"/>
                </a:solidFill>
              </a:rPr>
            </a:br>
            <a:r>
              <a:rPr lang="en-CA" sz="1200" i="1" dirty="0">
                <a:solidFill>
                  <a:srgbClr val="FFFFFF"/>
                </a:solidFill>
              </a:rPr>
              <a:t>Program finder, cost calculator and study permit information. </a:t>
            </a:r>
            <a:br>
              <a:rPr lang="en-CA" sz="1200" i="1" dirty="0">
                <a:solidFill>
                  <a:srgbClr val="FFFFFF"/>
                </a:solidFill>
              </a:rPr>
            </a:br>
            <a:r>
              <a:rPr lang="en-CA" sz="1200" i="1" dirty="0">
                <a:solidFill>
                  <a:srgbClr val="FFFFFF"/>
                </a:solidFill>
              </a:rPr>
              <a:t>Links to provincial, territorial and individual school information. 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dirty="0">
                <a:solidFill>
                  <a:srgbClr val="FFFFFF"/>
                </a:solidFill>
              </a:rPr>
              <a:t>Canadian Information Centre for International Credentials…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dirty="0">
                <a:solidFill>
                  <a:srgbClr val="FFFFFF"/>
                </a:solidFill>
              </a:rPr>
              <a:t>Association of Universities and Colleges of Canada..……… 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dirty="0" smtClean="0">
                <a:solidFill>
                  <a:srgbClr val="FFFFFF"/>
                </a:solidFill>
              </a:rPr>
              <a:t>Colleges and Institutes Canada……………….……………...</a:t>
            </a:r>
            <a:endParaRPr lang="en-CA" dirty="0">
              <a:solidFill>
                <a:srgbClr val="FFFFFF"/>
              </a:solidFill>
            </a:endParaRP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dirty="0">
                <a:solidFill>
                  <a:srgbClr val="FFFFFF"/>
                </a:solidFill>
              </a:rPr>
              <a:t>Canadian Bureau of International Education…………………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dirty="0">
                <a:solidFill>
                  <a:srgbClr val="FFFFFF"/>
                </a:solidFill>
              </a:rPr>
              <a:t>Canadian Accredited Independent Schools………………. 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dirty="0">
                <a:solidFill>
                  <a:srgbClr val="FFFFFF"/>
                </a:solidFill>
              </a:rPr>
              <a:t>Canadian Association of Public Schools – International……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dirty="0">
                <a:solidFill>
                  <a:srgbClr val="FFFFFF"/>
                </a:solidFill>
              </a:rPr>
              <a:t>Languages Canada……………………………………………..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US" dirty="0">
                <a:solidFill>
                  <a:srgbClr val="FFFFFF"/>
                </a:solidFill>
              </a:rPr>
              <a:t>Polytechnics Canada……………………………………………</a:t>
            </a:r>
            <a:endParaRPr lang="en-CA" dirty="0">
              <a:solidFill>
                <a:srgbClr val="FFFFFF"/>
              </a:solidFill>
            </a:endParaRP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endParaRPr lang="en-CA" dirty="0">
              <a:solidFill>
                <a:srgbClr val="FFFFFF"/>
              </a:solidFill>
            </a:endParaRPr>
          </a:p>
        </p:txBody>
      </p:sp>
      <p:pic>
        <p:nvPicPr>
          <p:cNvPr id="10" name="Picture 9" descr="titr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46767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357938" y="1651000"/>
            <a:ext cx="2786062" cy="504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sz="1400" b="1" dirty="0">
                <a:solidFill>
                  <a:srgbClr val="FFFFFF"/>
                </a:solidFill>
              </a:rPr>
              <a:t>www.educationau-incanada.ca</a:t>
            </a:r>
            <a:br>
              <a:rPr lang="en-CA" sz="1400" b="1" dirty="0">
                <a:solidFill>
                  <a:srgbClr val="FFFFFF"/>
                </a:solidFill>
              </a:rPr>
            </a:br>
            <a:r>
              <a:rPr lang="en-CA" sz="1400" b="1" dirty="0">
                <a:solidFill>
                  <a:srgbClr val="FFFFFF"/>
                </a:solidFill>
              </a:rPr>
              <a:t/>
            </a:r>
            <a:br>
              <a:rPr lang="en-CA" sz="1400" b="1" dirty="0">
                <a:solidFill>
                  <a:srgbClr val="FFFFFF"/>
                </a:solidFill>
              </a:rPr>
            </a:br>
            <a:endParaRPr lang="en-CA" sz="1400" b="1" dirty="0">
              <a:solidFill>
                <a:srgbClr val="FFFFFF"/>
              </a:solidFill>
            </a:endParaRP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sz="1400" b="1" dirty="0">
                <a:solidFill>
                  <a:srgbClr val="FFFFFF"/>
                </a:solidFill>
              </a:rPr>
              <a:t>www.cicic.ca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sz="1400" b="1" dirty="0">
                <a:solidFill>
                  <a:srgbClr val="FFFFFF"/>
                </a:solidFill>
              </a:rPr>
              <a:t>www.aucc.ca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sz="1400" b="1" dirty="0" smtClean="0">
                <a:solidFill>
                  <a:srgbClr val="FFFFFF"/>
                </a:solidFill>
              </a:rPr>
              <a:t>www.collegesinstitutes.ca</a:t>
            </a:r>
            <a:endParaRPr lang="en-CA" sz="1400" b="1" dirty="0">
              <a:solidFill>
                <a:srgbClr val="FFFFFF"/>
              </a:solidFill>
            </a:endParaRP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sz="1400" b="1" dirty="0">
                <a:solidFill>
                  <a:srgbClr val="FFFFFF"/>
                </a:solidFill>
              </a:rPr>
              <a:t>www.cbie.ca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sz="1400" b="1" dirty="0">
                <a:solidFill>
                  <a:srgbClr val="FFFFFF"/>
                </a:solidFill>
              </a:rPr>
              <a:t>www.cais.ca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sz="1400" b="1" dirty="0">
                <a:solidFill>
                  <a:srgbClr val="FFFFFF"/>
                </a:solidFill>
              </a:rPr>
              <a:t>www.caps-i.ca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sz="1400" b="1" dirty="0">
                <a:solidFill>
                  <a:srgbClr val="FFFFFF"/>
                </a:solidFill>
              </a:rPr>
              <a:t>www.languagescanada.ca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</a:pPr>
            <a:r>
              <a:rPr lang="en-CA" sz="1400" b="1" dirty="0">
                <a:solidFill>
                  <a:srgbClr val="FFFFFF"/>
                </a:solidFill>
              </a:rPr>
              <a:t>www.polytechnicscanada.ca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uille-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-17463"/>
            <a:ext cx="2571750" cy="255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euille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21145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euille-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6997">
            <a:off x="2325688" y="4454525"/>
            <a:ext cx="1066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euille-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6489">
            <a:off x="6869114" y="4586109"/>
            <a:ext cx="1874837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TextBox 4"/>
          <p:cNvSpPr txBox="1">
            <a:spLocks noChangeArrowheads="1"/>
          </p:cNvSpPr>
          <p:nvPr/>
        </p:nvSpPr>
        <p:spPr bwMode="auto">
          <a:xfrm rot="257567">
            <a:off x="7610475" y="3355975"/>
            <a:ext cx="1125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Program Finder</a:t>
            </a:r>
            <a:endParaRPr lang="en-CA" b="1">
              <a:solidFill>
                <a:srgbClr val="FFFFFF"/>
              </a:solidFill>
            </a:endParaRPr>
          </a:p>
        </p:txBody>
      </p:sp>
      <p:sp>
        <p:nvSpPr>
          <p:cNvPr id="66568" name="TextBox 8"/>
          <p:cNvSpPr txBox="1">
            <a:spLocks noChangeArrowheads="1"/>
          </p:cNvSpPr>
          <p:nvPr/>
        </p:nvSpPr>
        <p:spPr bwMode="auto">
          <a:xfrm rot="754552">
            <a:off x="6972300" y="4640052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Scholarships</a:t>
            </a:r>
            <a:endParaRPr lang="en-CA" b="1" dirty="0">
              <a:solidFill>
                <a:srgbClr val="FFFFFF"/>
              </a:solidFill>
            </a:endParaRPr>
          </a:p>
        </p:txBody>
      </p:sp>
      <p:sp>
        <p:nvSpPr>
          <p:cNvPr id="66569" name="TextBox 10"/>
          <p:cNvSpPr txBox="1">
            <a:spLocks noChangeArrowheads="1"/>
          </p:cNvSpPr>
          <p:nvPr/>
        </p:nvSpPr>
        <p:spPr bwMode="auto">
          <a:xfrm rot="-385388">
            <a:off x="131762" y="5374481"/>
            <a:ext cx="11255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Study Permits &amp; Visas</a:t>
            </a:r>
            <a:endParaRPr lang="en-CA" b="1" dirty="0">
              <a:solidFill>
                <a:srgbClr val="FFFFFF"/>
              </a:solidFill>
            </a:endParaRPr>
          </a:p>
        </p:txBody>
      </p:sp>
      <p:sp>
        <p:nvSpPr>
          <p:cNvPr id="66570" name="TextBox 11"/>
          <p:cNvSpPr txBox="1">
            <a:spLocks noChangeArrowheads="1"/>
          </p:cNvSpPr>
          <p:nvPr/>
        </p:nvSpPr>
        <p:spPr bwMode="auto">
          <a:xfrm>
            <a:off x="7702550" y="6321659"/>
            <a:ext cx="144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News</a:t>
            </a:r>
            <a:endParaRPr lang="en-CA" b="1" dirty="0">
              <a:solidFill>
                <a:srgbClr val="FFFFFF"/>
              </a:solidFill>
            </a:endParaRPr>
          </a:p>
        </p:txBody>
      </p:sp>
      <p:sp>
        <p:nvSpPr>
          <p:cNvPr id="66571" name="TextBox 12"/>
          <p:cNvSpPr txBox="1">
            <a:spLocks noChangeArrowheads="1"/>
          </p:cNvSpPr>
          <p:nvPr/>
        </p:nvSpPr>
        <p:spPr bwMode="auto">
          <a:xfrm rot="-385388">
            <a:off x="52388" y="3675063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Testimonials</a:t>
            </a:r>
            <a:endParaRPr lang="en-CA" b="1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53931" y="4130827"/>
            <a:ext cx="685800" cy="1031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080294" y="5653633"/>
            <a:ext cx="48895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524372" y="5005388"/>
            <a:ext cx="597278" cy="9594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588250" y="4043363"/>
            <a:ext cx="1041400" cy="285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6577" name="TextBox 34"/>
          <p:cNvSpPr txBox="1">
            <a:spLocks noChangeArrowheads="1"/>
          </p:cNvSpPr>
          <p:nvPr/>
        </p:nvSpPr>
        <p:spPr bwMode="auto">
          <a:xfrm rot="-385388">
            <a:off x="52476" y="1902618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Contact Us</a:t>
            </a:r>
            <a:endParaRPr lang="en-CA" b="1" dirty="0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86557" y="2478494"/>
            <a:ext cx="119221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6580" name="TextBox 4"/>
          <p:cNvSpPr txBox="1">
            <a:spLocks noChangeArrowheads="1"/>
          </p:cNvSpPr>
          <p:nvPr/>
        </p:nvSpPr>
        <p:spPr bwMode="auto">
          <a:xfrm rot="257567">
            <a:off x="7781131" y="2338014"/>
            <a:ext cx="1125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Video Room</a:t>
            </a:r>
            <a:endParaRPr lang="en-CA" b="1" dirty="0">
              <a:solidFill>
                <a:srgbClr val="FFFF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7531100" y="3043175"/>
            <a:ext cx="698500" cy="1698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40" y="980728"/>
            <a:ext cx="5756223" cy="673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 flipH="1">
            <a:off x="5703990" y="6589716"/>
            <a:ext cx="2369071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" name="Picture 25" descr="titr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5" y="232358"/>
            <a:ext cx="46767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63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canad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6286500"/>
            <a:ext cx="771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2" descr="cmec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313" y="6143625"/>
            <a:ext cx="8667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 descr="feuille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00063" y="-142875"/>
            <a:ext cx="3143251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 descr="feuille2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50" y="500063"/>
            <a:ext cx="33813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5" descr="feuille3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313" y="4786313"/>
            <a:ext cx="18669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847850" y="966788"/>
            <a:ext cx="54483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2627313" y="5157788"/>
            <a:ext cx="594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A" sz="2400" b="1" dirty="0">
                <a:solidFill>
                  <a:srgbClr val="FFFFFF"/>
                </a:solidFill>
              </a:rPr>
              <a:t>www.educationau-incanada.ca</a:t>
            </a:r>
          </a:p>
        </p:txBody>
      </p:sp>
    </p:spTree>
    <p:extLst>
      <p:ext uri="{BB962C8B-B14F-4D97-AF65-F5344CB8AC3E}">
        <p14:creationId xmlns:p14="http://schemas.microsoft.com/office/powerpoint/2010/main" val="238204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euille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460" y="3105150"/>
            <a:ext cx="3143251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feuille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069" y="500063"/>
            <a:ext cx="33813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48165" y="1600200"/>
            <a:ext cx="6681435" cy="30839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indent="0">
              <a:spcBef>
                <a:spcPct val="20000"/>
              </a:spcBef>
              <a:buClr>
                <a:srgbClr val="EC0000"/>
              </a:buClr>
              <a:buSzPct val="115000"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Adam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Jacques</a:t>
            </a:r>
          </a:p>
          <a:p>
            <a:pPr marL="0" indent="0">
              <a:spcBef>
                <a:spcPct val="20000"/>
              </a:spcBef>
              <a:buClr>
                <a:srgbClr val="EC0000"/>
              </a:buClr>
              <a:buSzPct val="115000"/>
            </a:pPr>
            <a:r>
              <a:rPr lang="ru-RU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Адам Жак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/>
            </a:r>
            <a:br>
              <a:rPr lang="en-US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</a:b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Second Secretary (Commercial) and Trade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Commissioner</a:t>
            </a:r>
            <a:r>
              <a:rPr lang="ru-RU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</a:br>
            <a:r>
              <a:rPr lang="ru-RU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Второй секретарь по торговым вопросам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/>
            </a:r>
            <a:br>
              <a:rPr lang="en-US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</a:b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Embassy of Canada to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Russia</a:t>
            </a:r>
            <a:endParaRPr lang="ru-RU" b="1" dirty="0" smtClean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  <a:p>
            <a:pPr marL="0" indent="0">
              <a:spcBef>
                <a:spcPct val="20000"/>
              </a:spcBef>
              <a:buClr>
                <a:srgbClr val="EC0000"/>
              </a:buClr>
              <a:buSzPct val="115000"/>
            </a:pPr>
            <a:r>
              <a:rPr lang="ru-RU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Посольство Канады в России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  <a:p>
            <a:pPr marL="0" indent="0">
              <a:spcBef>
                <a:spcPct val="20000"/>
              </a:spcBef>
              <a:buClr>
                <a:srgbClr val="EC0000"/>
              </a:buClr>
              <a:buSzPct val="115000"/>
            </a:pPr>
            <a:r>
              <a:rPr lang="ru-RU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119002, Россия, Москва, Староконюшенный пер, 23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b="1" dirty="0">
                <a:solidFill>
                  <a:srgbClr val="7F7F7F"/>
                </a:solidFill>
                <a:latin typeface="Arial" charset="0"/>
                <a:ea typeface="ＭＳ Ｐゴシック" pitchFamily="34" charset="-128"/>
              </a:rPr>
              <a:t/>
            </a:r>
            <a:br>
              <a:rPr lang="en-US" b="1" dirty="0">
                <a:solidFill>
                  <a:srgbClr val="7F7F7F"/>
                </a:solidFill>
                <a:latin typeface="Arial" charset="0"/>
                <a:ea typeface="ＭＳ Ｐゴシック" pitchFamily="34" charset="-128"/>
              </a:rPr>
            </a:br>
            <a:r>
              <a:rPr lang="en-US" b="1" dirty="0">
                <a:solidFill>
                  <a:srgbClr val="7F7F7F"/>
                </a:solidFill>
                <a:latin typeface="Arial" charset="0"/>
                <a:ea typeface="ＭＳ Ｐゴシック" pitchFamily="34" charset="-128"/>
                <a:hlinkClick r:id="rId4"/>
              </a:rPr>
              <a:t>adam.jacques@international.gc.ca</a:t>
            </a:r>
            <a:endParaRPr lang="en-US" b="1" dirty="0">
              <a:solidFill>
                <a:srgbClr val="7F7F7F"/>
              </a:solidFill>
              <a:latin typeface="Arial" charset="0"/>
              <a:ea typeface="ＭＳ Ｐゴシック" pitchFamily="34" charset="-128"/>
            </a:endParaRPr>
          </a:p>
          <a:p>
            <a:pPr marL="0" indent="0">
              <a:spcBef>
                <a:spcPts val="0"/>
              </a:spcBef>
              <a:buClr>
                <a:srgbClr val="EC0000"/>
              </a:buClr>
              <a:buSzPct val="115000"/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(+7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495) 925 6126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4873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1.png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933825"/>
            <a:ext cx="50387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hoto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897313"/>
            <a:ext cx="50863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hot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093788"/>
            <a:ext cx="4981575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hoto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28688"/>
            <a:ext cx="482917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hoto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686175"/>
            <a:ext cx="43148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itre.png" hidden="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74961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hoto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2817813"/>
            <a:ext cx="33813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304800"/>
            <a:ext cx="7543800" cy="533400"/>
          </a:xfrm>
          <a:prstGeom prst="rect">
            <a:avLst/>
          </a:prstGeom>
          <a:solidFill>
            <a:srgbClr val="06C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CD2FF"/>
              </a:solidFill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762000"/>
            <a:ext cx="4724400" cy="533400"/>
          </a:xfrm>
          <a:prstGeom prst="rect">
            <a:avLst/>
          </a:prstGeom>
          <a:solidFill>
            <a:srgbClr val="06C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CD2FF"/>
              </a:solidFill>
              <a:cs typeface="Arial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200" y="77152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FULL OF OPPORTUNITY?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6200" y="3048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DID YOU KNOW THAT CANADA IS A 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8"/>
          <p:cNvGrpSpPr>
            <a:grpSpLocks/>
          </p:cNvGrpSpPr>
          <p:nvPr/>
        </p:nvGrpSpPr>
        <p:grpSpPr bwMode="auto">
          <a:xfrm>
            <a:off x="5011738" y="862013"/>
            <a:ext cx="4000500" cy="3308350"/>
            <a:chOff x="7886140" y="861545"/>
            <a:chExt cx="4001059" cy="3308306"/>
          </a:xfrm>
        </p:grpSpPr>
        <p:pic>
          <p:nvPicPr>
            <p:cNvPr id="24591" name="Picture 2" descr="photo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140" y="861545"/>
              <a:ext cx="4001059" cy="3308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2" name="Picture 15" descr="http://smartcanucks.ca/wp-content/uploads/2006/12/imax-canad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0000">
              <a:off x="8066702" y="1396627"/>
              <a:ext cx="3588568" cy="223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photo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42875"/>
            <a:ext cx="41433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hoto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429000"/>
            <a:ext cx="28384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itre.png" hidden="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42875"/>
            <a:ext cx="8305800" cy="533400"/>
          </a:xfrm>
          <a:prstGeom prst="rect">
            <a:avLst/>
          </a:prstGeom>
          <a:solidFill>
            <a:srgbClr val="06C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CD2FF"/>
              </a:solidFill>
              <a:cs typeface="Arial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126038" y="661988"/>
            <a:ext cx="7045325" cy="544512"/>
            <a:chOff x="5126038" y="661988"/>
            <a:chExt cx="7045569" cy="544512"/>
          </a:xfrm>
        </p:grpSpPr>
        <p:sp>
          <p:nvSpPr>
            <p:cNvPr id="11" name="Rectangle 10"/>
            <p:cNvSpPr/>
            <p:nvPr/>
          </p:nvSpPr>
          <p:spPr>
            <a:xfrm>
              <a:off x="5126038" y="661988"/>
              <a:ext cx="3886335" cy="533400"/>
            </a:xfrm>
            <a:prstGeom prst="rect">
              <a:avLst/>
            </a:prstGeom>
            <a:solidFill>
              <a:srgbClr val="06C6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5CD2FF"/>
                </a:solidFill>
                <a:cs typeface="Arial" charset="0"/>
              </a:endParaRPr>
            </a:p>
          </p:txBody>
        </p:sp>
        <p:sp>
          <p:nvSpPr>
            <p:cNvPr id="24590" name="TextBox 11"/>
            <p:cNvSpPr txBox="1">
              <a:spLocks noChangeArrowheads="1"/>
            </p:cNvSpPr>
            <p:nvPr/>
          </p:nvSpPr>
          <p:spPr bwMode="auto">
            <a:xfrm>
              <a:off x="5161207" y="682625"/>
              <a:ext cx="70104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FFFFFF"/>
                  </a:solidFill>
                </a:rPr>
                <a:t>FAMOUS BRANDS…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152400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FFFF"/>
                </a:solidFill>
              </a:rPr>
              <a:t>RECOGNIZED WORLDWIDE FOR SOME OF ITS</a:t>
            </a:r>
          </a:p>
        </p:txBody>
      </p:sp>
      <p:grpSp>
        <p:nvGrpSpPr>
          <p:cNvPr id="9227" name="Group 17"/>
          <p:cNvGrpSpPr>
            <a:grpSpLocks/>
          </p:cNvGrpSpPr>
          <p:nvPr/>
        </p:nvGrpSpPr>
        <p:grpSpPr bwMode="auto">
          <a:xfrm>
            <a:off x="2847975" y="3146425"/>
            <a:ext cx="4533900" cy="3619500"/>
            <a:chOff x="2000250" y="2928938"/>
            <a:chExt cx="4533900" cy="3619500"/>
          </a:xfrm>
        </p:grpSpPr>
        <p:pic>
          <p:nvPicPr>
            <p:cNvPr id="24587" name="Picture 4" descr="photo4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0" y="2928938"/>
              <a:ext cx="4533900" cy="36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Picture 16" descr="http://www.emta.com/IMG/jpg/bombardier-2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0000">
              <a:off x="2187028" y="3165856"/>
              <a:ext cx="4164986" cy="308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07005">
            <a:off x="-2492375" y="2262188"/>
            <a:ext cx="80645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796136" y="980728"/>
            <a:ext cx="2933700" cy="3162300"/>
            <a:chOff x="5796136" y="980728"/>
            <a:chExt cx="2933700" cy="3162300"/>
          </a:xfrm>
        </p:grpSpPr>
        <p:pic>
          <p:nvPicPr>
            <p:cNvPr id="16" name="Picture 15" descr="gretzky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980728"/>
              <a:ext cx="2933700" cy="31623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868144" y="1196752"/>
              <a:ext cx="198002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200" b="1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alibri"/>
                  <a:ea typeface="ＭＳ Ｐゴシック" pitchFamily="34" charset="-128"/>
                  <a:cs typeface="+mn-cs"/>
                </a:rPr>
                <a:t>Wayne </a:t>
              </a:r>
              <a:r>
                <a:rPr lang="fr-FR" sz="2200" b="1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alibri"/>
                  <a:ea typeface="ＭＳ Ｐゴシック" pitchFamily="34" charset="-128"/>
                  <a:cs typeface="+mn-cs"/>
                </a:rPr>
                <a:t>Gretzky</a:t>
              </a:r>
              <a:r>
                <a:rPr lang="fr-FR" sz="2200" b="1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alibri"/>
                  <a:ea typeface="ＭＳ Ｐゴシック" pitchFamily="34" charset="-128"/>
                  <a:cs typeface="+mn-cs"/>
                </a:rPr>
                <a:t> </a:t>
              </a:r>
              <a:endParaRPr lang="en-CA" sz="22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496" y="1052736"/>
            <a:ext cx="2921000" cy="3810000"/>
            <a:chOff x="35496" y="1052736"/>
            <a:chExt cx="2921000" cy="3810000"/>
          </a:xfrm>
        </p:grpSpPr>
        <p:pic>
          <p:nvPicPr>
            <p:cNvPr id="14" name="Picture 13" descr="hatfield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052736"/>
              <a:ext cx="2921000" cy="3810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51520" y="1167716"/>
              <a:ext cx="201622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CA" sz="2000" b="1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alibri"/>
                  <a:cs typeface="+mn-cs"/>
                </a:rPr>
                <a:t>Chris Hadfield</a:t>
              </a:r>
              <a:endParaRPr lang="en-CA" sz="20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CA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pic>
        <p:nvPicPr>
          <p:cNvPr id="10" name="Picture 9" descr="titre.png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017043" y="1062765"/>
            <a:ext cx="2700338" cy="3257550"/>
            <a:chOff x="4191000" y="3886200"/>
            <a:chExt cx="2700338" cy="3257550"/>
          </a:xfrm>
        </p:grpSpPr>
        <p:grpSp>
          <p:nvGrpSpPr>
            <p:cNvPr id="15376" name="Group 19"/>
            <p:cNvGrpSpPr>
              <a:grpSpLocks/>
            </p:cNvGrpSpPr>
            <p:nvPr/>
          </p:nvGrpSpPr>
          <p:grpSpPr bwMode="auto">
            <a:xfrm>
              <a:off x="4191000" y="3886200"/>
              <a:ext cx="2700338" cy="3257550"/>
              <a:chOff x="4191000" y="3886200"/>
              <a:chExt cx="2609850" cy="3257550"/>
            </a:xfrm>
          </p:grpSpPr>
          <p:pic>
            <p:nvPicPr>
              <p:cNvPr id="15378" name="Picture 5" descr="photo5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1000" y="3886200"/>
                <a:ext cx="2609850" cy="3257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9" name="Picture 17" descr="http://upload.wikimedia.org/wikipedia/commons/thumb/1/1b/RP_OUTFIT_3_0397_clean_-_medium.jpg/220px-RP_OUTFIT_3_0397_clean_-_medium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20000">
                <a:off x="4457873" y="4002112"/>
                <a:ext cx="2076106" cy="2842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5452825" y="6230769"/>
              <a:ext cx="1340365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spc="50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" charset="0"/>
                  <a:cs typeface="Arial" charset="0"/>
                </a:rPr>
                <a:t>Russell Peters</a:t>
              </a:r>
              <a:endParaRPr lang="en-CA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24" name="TextBox 23"/>
          <p:cNvSpPr txBox="1"/>
          <p:nvPr>
            <p:custDataLst>
              <p:tags r:id="rId3"/>
            </p:custDataLst>
          </p:nvPr>
        </p:nvSpPr>
        <p:spPr>
          <a:xfrm>
            <a:off x="-26743" y="-77998"/>
            <a:ext cx="8964488" cy="476672"/>
          </a:xfrm>
          <a:prstGeom prst="rect">
            <a:avLst/>
          </a:prstGeom>
          <a:solidFill>
            <a:srgbClr val="00B0F0"/>
          </a:solidFill>
        </p:spPr>
        <p:txBody>
          <a:bodyPr/>
          <a:lstStyle/>
          <a:p>
            <a:r>
              <a:rPr lang="en-US" sz="2800" b="1" dirty="0">
                <a:solidFill>
                  <a:prstClr val="white"/>
                </a:solidFill>
              </a:rPr>
              <a:t>AND WELL-KNOWN THANKS TO CANADIAN</a:t>
            </a:r>
          </a:p>
        </p:txBody>
      </p:sp>
      <p:sp>
        <p:nvSpPr>
          <p:cNvPr id="26" name="TextBox 25"/>
          <p:cNvSpPr txBox="1"/>
          <p:nvPr>
            <p:custDataLst>
              <p:tags r:id="rId4"/>
            </p:custDataLst>
          </p:nvPr>
        </p:nvSpPr>
        <p:spPr>
          <a:xfrm>
            <a:off x="251519" y="357124"/>
            <a:ext cx="8582025" cy="523875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PERSONALITIES WHO HAVE LEFT THEIR MARK</a:t>
            </a:r>
          </a:p>
        </p:txBody>
      </p:sp>
      <p:sp>
        <p:nvSpPr>
          <p:cNvPr id="8" name="AutoShape 5" descr="data:image/jpeg;base64,/9j/4AAQSkZJRgABAQAAAQABAAD/2wCEAAkGBxQSEhUUEhQUFBQUGBUXFxUYFBUXFBUXFBcWFxcXGBgYHCggGBolHBQUITEhJSkrLi4uFx8zODMsNygtLisBCgoKDg0OGxAQGywkHCQtLCwsLCwsLCwsMSwsLCwsLCwsLCwtLywsLCwsLCwsNCwsLDQsLCwsLCw0LCwsLCwsLP/AABEIALcBEwMBIgACEQEDEQH/xAAcAAABBQEBAQAAAAAAAAAAAAAFAQIDBAYABwj/xABEEAABAwIEAwQIBAMGBAcAAAABAAIRAyEEEjFBBVFhBnGBkRMiMqGxwdHwI0JS4QcUcjNDYpLC8SRjgrIVFlNzorPS/8QAGgEAAwEBAQEAAAAAAAAAAAAAAAECAwQGBf/EACwRAAICAQQBAwMDBQEAAAAAAAABAhEDBBIhMUETUXEFImEykfChscHR4UL/2gAMAwEAAhEDEQA/APSmp4KbCcqELssj2xwl21B/SfiPmtcEO41hfSUnN3It3i4UspHnoKkYEgapWBZs1Ghqe0JwTmhFiHMTkoSwgViKfC4V9QwwE9dAO8mwS4LCOquDWjvOwHMrZcP4RTptykB+5Ji5TSsHKgVgOBU23r1Af8DCT5kX8kTdUyDLh6WWfzQAff8ANE2Pa2waB3CPgqHG+KNw9J1UjQeqObjoPNOqIuzO9oeIGjDqgpuraMafXc1u73QY20WPxPFqld01HPJ20hvcBYKli8c6o9z3HM95JcZJnw2GibTw7zGW3UWIWbkbxhwaThcay7NtI+ik4xV09JIjeSAfMINQZWsJt7/crtPhrnkZySB5fG6htGigynQ4k0Wlx2AJm3KOavYLiT6LgabnDm3VrtoIGvepK/CWfpEDToq1Ph/ridBceeyFJDeNm/4XjBWaCSWk6iRHWCUT9C2Pb8yPosfS4s2zB6pgwQIuNJA228VfwuODmgi3TusQtos5ZRo09HD0z+efFv0VtmFb1PeSfgVmKdaVeoVDsT5qyA2MO3l8fqoa9Ngs4kdxMKq3FuGt/JT/AM+dC0Hx/ZAFqi5kQ0jzS1oAVNuJadWD3FVcVSo1SA5jgdiHEC17wUALxXgtOsJcIP6xZw8d/FZPiHZiowSx3pP8IBDo6Xgre0yIsEJ4jxejSlr3DNsAS4ieguFLouEZSdRVnmzwQYMgjYyCmSjvaTj+HqNDS17X/lfkBE8pBmCgTHAgEXB0U2n0aTw5MfM4tHSmOKeQmkIIQrSVyc0LkDPSCnpjk4FbGIoTKosU9I8WSYzB8XwmSs4bE5h3G/1VZrVo+1GGs1/L1T46LPgLF9m0eUJCcGpYTghAxIT6VMuIa27nEAd5SELQdlMJ7VUjT1W/MqiGwtw/Aii3KNtTGp3KsMOaU6s/3paDLKyBAPuSsj/Ex5FKkwWzPJP/AEgR8Vs8gCw/8Tm/hUn8nkT3j9lL6HHsB8NwTQLCZ3R/A4BvIINwmpmaCNx8FpMA+CFx+T6i/TwTU+GN7k2phY8FYc+d1G9yp0QmwRirFUnVocIV3GG90IxVpPSyg18Ah+MitruO+9refuWq4bV9TWbm686difxb7E25kbLcdnXSxzTtlI8ZsuqJ87IHqGIRfCVeSAMbdEcG8haGQfpulWIG6qYd4I6q0DufJAjgzkJhV6lOx6z+ytzOiTJI1KAKz3ONOASJBEix5WOoWB4xgnMcZvuHXv8AuvQqQhxB0d8Rqg3aHDGWxYEmT4fFROG469NqpYG6MTiOHZmj0sNzezJg+Cho4B9GWuMt1Y7pyKv9pOCHMHZpdEtcdiDpG40srVCoK1AGIcBBH6XN196Sil0PLrcmVNS6BJTSpHKNyDChWlKuauTEejvTm6JHBIwrYyJFy4FcEmMo8SoZ2Ob0t3i4WMC3xWN4rQyVXDY3HcVEi4PwVguKUJHKS2cwEkAam3mt1hKPo2NYB7MDvMCT5rK9nqGeu3k2XHw098LZHXxVIzkNY2Xdync6FLAhRkDvVEkUSs3/ABGw2bBno5nvkfNaao89yz/aqlnpgEnLJzDnGnvUydKyoR3Sow/ZakW0gDrLvC8LUUKzW6ub5gIFhKDvXbyefGwOnioK/Cqz/WAa2/6iSBIg8jvaB3rmcbkd0ZNRNa3ENOnxUOLxzG2MD4qpgqOQCfhHjyTMUAasGACLGBqps0K1bi1F0gEk9xCp4t4IlqsY3gDXuaWy2NRu6CTrtqoncP8ARggkuvYmSR0lNpIlNsyHEsNlq5rX+dlpezTi2Wun1ogzyH0QzjWHlzHDY37vuUR4OwmTo5rgdOZA+apypIiGNOTs0WHq/RFsMZQOlUuAR4yjOAK6UcTVML0REckRNMbqgwWt5fRWKmKbYTcxa8wgkmcyLhPpvlPZEJHU9xqgCDFHLDuV/LVQcTph7AfEeKl4g45DAkkEDvNk6qyGNHIAe5AzM4z1mwdWlCaDfR1HAaPv4j6j4I5xOnl9YaGxQaq2SOjm+RMfNJgDcZThxjQ3Hj9lVyrmNN43aSPAgO+qqOCzlwzWLtCtCROaVyOR0ejFNanFNC3OccFI0KIKWkUARuQDtNQsx4/pPxHzR+oFT4lhy+k8a2kd7bqWUuzINCdlSgJwUGgY7MthzjG0StNT+7KlwbhwpMvOZ1zyFhYeSJtKtGbGuJSEJz9l2WUxETkN4zSmmbaQfAaos5qgcwEEHQ2SatUVF00zEijlqOOziD7gD8ETAEKLiGGcyZB9UxPME2KrVcVlaSdAFxvg+jFpiYmrcAaoVj6xbWbmsFSr8bPpAWj1R3Xi0dFWxvETUdnmAB7IAvmGpnv2RtL9SJtcPUnqqHFn7INgOMZWgG4Fgd7c0RxlTM0O6/FFCteAVW9mOqvYOiGsLxq4T47e5U6sAOJ0AJ8gT8lk+FfxLqMI9JRpPZoQMzXX3EkifBaKG4wc1H5N5SrncIxwvFH8zUK4HxLDY9ubDOyvb7VNwhze9u46tkI/gKJBhwg/d10HE2HMLVGxB6HVW56e9U6FId463/2VplAbQmIdlBTYcND4J/o/JOyIAr1GOdBtGsDUxdSVXSB3BNxVTJDtpAPc4xPgSEtY6oAH8QoZmOHT9wstIME6jqRPQxstnUCxOOblqPbycffdIChjnzUkbg+7/dQkpahumOCiXZpHocCuXNSJUOz0k6phT3KNy2MR6cwqIlB+HcbFbEup07sYwku/U7M0W6CSk5JGkMcpJtdLs0FZt1GxTONgq51QQY/F0stRzeRPlt7k7BUc1RjebgPerfaCnFQO/UPeE3gImuzpJ8mlSXfBtSFyZnXF26ogUrkkrspKAGFvMpuXcqYU5Xmv8V+0b2/8Fh5lw/FcNSHC1Id4u7pA3SboqEHJ0hO1P8Q6Qqfy+HaKrcwFSpq2ARIp84/Vpa0q4aTajcpgg+RXmLcK7Chji2atQEscYLQAYkRexkLW9msRVbSiq4uOYkGwIB2t4rDJzydcai9qLtTgQDzlPqmLHUHe+6ZiOB29R1+pHdsUfpw4SldRETKizX7TM4Hgxa6XukDYCB77oni3CIHT5qbE1A0QglbF6xeUgdeCDjhmjUaCBmY4STAuIN9rErzbE8GcCBds6Ey5h7nCV6HisO+q1zGAue9pDWjUkjQLGCo9stkwbEAmJ6ha45NHNnjyUeGVa2Gqh9JwFRlw5ty2Lkd0C/MSvo7stxRvEMEzEMAFQAh7R+Wo0AuaOhBBH9QXgfD8NLxZe0/wiwTqTcS24Y51N419oh7X6/0tK0UrZjtdM02DrBwBuOuhHeFeAjqqGFNzGxPcRJVxj4uLt3G4/ZWQSByRJqlCAGYmjnaWncEKnh6+cddCORGqIZkJxLPR1c49l8Zujv3hAFmosZx61d3UArZ1josf2kb+MO5IYHqxM73TEtQet4FLCiXZcejmtXJzQlUlHoTyoXuS1HWKw/artJrRono94/7Wn4laTmoq2Gn08889sTu1naXNNGifV0e4fm5tHTqm/wAPT+NU/wDb/wBTVkAVq+wNq1T+gf8AcFzRk5TTZ6DPghh0kox9j0dpsoqiSm9I9y6zzIJ7QUs1Of0kHwNiq3ZVk1ST+Vp8yQPqiWI9ZpadwR5qv2TpwKhOxA8v90hmiaeSfl5qIPACsMbPNMREKfJSspE62T80K0wWlAFYMDZXkGOwrfTV8RVIORz+ty4x1lxb3WC9Vo1s2cHmR4G3yXl3aawFHK45HAvAm+VoF46lxWWTtHVglthJrswjsY+vWzPJOwE2a2ZDRyAlb2jwqrToNqvbla8w2bONpmNgi3YrsFQaW4moC4klzKboyMG0/qvJE9Ee7Z1R6NoO7xHkZ9yU4/bZnjl96MhQxZZoJSv4x/gdPgmvZkIO26IVAwMzW0WCZ2NGbx2Le/UZRy3PeUzD0ZuUSr089wFJ/K5QixqJToCHsI1B+C1vF+y1HiWEbUDWsxBYC2qBBLhIh8e00uBmbrN4dsVGEcwvSeFYf0dMU27ST0L3Fx8p9y1xdsw1KVI8JbwDEUKlSnVpuD2tLpb6zYg5XBwsRK9v7OUDh8E01P7R4DnWAOZzQAIHciYoNiXWY29/zEblD69c1n6eqNBz/c/BbJHLu4os8PwsMk7385PzUtSiRcFXqVKAJ1+5UbgqJKQMXiDy2P0UrYdcJXtVfIW3FkATPb+6jqUmkEETI8ElLEh3JSA8kACKryx7WO72nmPqgPalsVGnvWo4nhjUbYes31geo28Vlu0NXMKZ336HcIADOF0hakJ9bzKVzlEi4itCVc0rlNFk/aztJrRono94Pm1vzKxU3T6huoXG65ZScnbPU4NPDBDbEXLdE+DcWOHqZwJEQ5ukjp1m6EBxTybQknRrOCknGXTN07t5TH908/8AU1Qv7f8A6aJ8an0asI51u4pC73rX1Z+5yL6bpl/5/qzXv7dOn+xH+c//AJWm7HY/09Ko+A0l9xMgGFh8L2Ydl9JXLmCA70bAHVi0kCYNmD1hre+i2XZHGsoO/lRSfRLvWBeQ4vJH5rDYbclalkUXOm0uX/s+Pr5aPHWODqTdea+LNnh6I1mVcCjoNlocN9RyOhUkLdNNWj5xDVUjHeqO5R1B71NCYAouDXOO5Mx03nkh2O4fmqjEUwHOjK9kx6RuxB0DxtsR5ojxCmLkixsbWvbyUNANZAaCAOV/ik1Y1JrotYRwazLycQPiAgnbFsmnyBf/AKQEZNZvUffRVeJYAVgPXiJ5bxz7lM03GkXjklK2Y83EKo9hPqz6szELRf8Al1+cw9sDctImdrKU9mnE3e0dwPzhc/py9jt9aHuBsNSBum4h14WkpcAaBeofAAfVWcPwmhTMhuZ3NxJ9xt7k1hkyJaiC6BnZvhUkVSLD2Z3PPuC1DajaYuZdcwOfVVX1ToLd3JJSwhd3ffMLojBRVHJObm7Ytao+qY8gPu6KYDABlzr8P3TsNRDB15qcVgqIHuAUTgOYCQrgRyQBE9iiIPJXAeigqu7kACauEymRpe3KeSRtciJ05ohH+EqviKIIOb1RzNgPEoAQPmct53Wa7YYPIQ9vsk36O5+PxCN4arltIcDGV40INxdV+0BH8vUBuYZffMXCD3BAGIey5PSyilTVBbuBUJSYyVpXJrNFyW0e5mXcZPcVEdfNKRc+KSmuA9oziklLUCZKZLZBVMT1RvgXCHEsr1h6Og1wdLrGrlM5KbdXTAE6XRDsdw5hLsRVAc2m7K0ObmbniczheYloFtXDotma1Om11WsTVrNDXFrgJbmMMY1kwy5Eb6ldGnxrJKn4/wAnxvqX1KWFPHDv3fgG8Gx38vTfUxLiDiKhqNaLvAIgGDoAAO8QnYnDUziqVak91VznNIADS05RBbIuwgDRw53QM4iq/EAmnmrhzs1vSSSbNymQGtFo0Wu7M9nXU3OqVI9I4QBrkB1JP6vvdd+t2YMbSf3tUl88ft+TyelnPNOmvsTv/v7mywbfUHifMridkjXWgWA+4CR9ly447YqPsj6TduxlTUKQlRtdeUzEVQLzA5qxCPHUclTxGBn2XFvdEHzCo/zrK7nEOMNdlF42Bkd8p+M4jUa3LTAcYd/UIi8T62qVgTDh0wS95jabHvGhT3YY/cj5qNuOLabXO3ytib5iNxGkrm4s+jqOJEtgN6F0QPeiwGVab9gO8k8xtHKUvoSbkR4nYyPkqFLtH+R1NxeIlwa6NYnTom8R4m59IfhOYHk2NyA11nHk1wH/AMgiwDLKRPL4+6ylGFO5NuRt9Vl3Yz0T2ZQJL2iAPyua4eFyFr+GuLmBxkFwB8wmB1PCgX1U1BwIkfcLsZVDKZcToDHU7Kpwl/4Ymx3QBbrOShJWGiVqAHByma4d5VVxMGNbobx0V/QzRcQR7YaPWI5g6+CmTpWXihvmo3V+4Tq4+mHim57Q92jd/wBvFWBbQLyiCDM31ndbns3xs1WZX/2rRzgvA3E781hi1G90z6Gr+mvDBTi79y/X4pTY8se/KRBvMEHlzWY7VdlhUmrQMu1NKZDrT6k6GLwh/GsZnqvJp5HBxBE3t+raeoValiX5w4E5xEHUiBAWM86k3Fo7tPoJ4kssJU65vlEPBuOOoRTe3NTEgtNnt/pO19jbuWhxtdtWg99N2dhGv5mlt8rhqCu7Y8DFSl6eleq1oJIEelA1Mfq39ywXZvjRo1wHn8Kr+HUE2h1g7vBIK0g5Y5bX0Z5sOLV4nlxqprtBOs/Yan4KN4U2Op5C5p9oHL5b+KiFwO5dTPhoVmi5OY2y5Kx0ZN9/MprFJUt5wo2lcB7SQjyrfBeD1cVUyUgDF3ONmsHMn5KChRdUcGsEucQGjmTZex9meCDCYcMEF0y936nH5DQLXHDcz52t1foR4/UyjwTs+MLS9GPxJu+dHEgA5RtoLJ3/AIMwhzcjajXuz5nOdIcBHr3l0AwPfzWkaZGl011IA5h7SWXSSct2KTi/Nfzs+A8u+/UW75KvDeFMpNAa0MHQAOceZj4fBFGjoB0H3dMpDxO5+9k4mdPNb4sMca478vyzJysdmhR1dErQkeb9y2EMF/BU+K4c1aZptgFwty1H7q7T0JTD7Q5wkwA3BOA+jDm1LkkGQ47fBFf/AAunMwZ7yrYCc1LaOyg7hNM7nz+qY7grIs52+/7InlCRzAjagsC8Dwpb6QmSM5Y2eVOWk+LsyKimqvB6oNM3/vKw8qrwruc9E0DFbTCmY1QGp1Cc10hAgZxXi1FldlGo5rS5kgu9mScrQSbAkgxzTDiAx2XeYEbzp99Fke2LS/Fim4nI70MiT/6tj4SUerNkgj2h8QSfmkimjRVNkrVHTqSAeikVEnOsUptcLjcJrSgDFdscD6IirSaS15gtGjXa+AN0BwZqMe2oXEOaZAGlufNeo1aQIIcMzXCHBYXj3CTQdzpu9l3yPULhz4tr3RPQ/TtYskfSyd/3RrOEvw+KYXeip5/zjKJk7zFweasUeEU6TQKQyuBnNqT38x0WQ7N4Ov6QVKfqtGrnWaW7jqtu+vOlxz28Nz4ea3wvcra5Pna2PozcYSuPtfX4G1xZeacX7DPNZ76bqbabjmAOeWk6iA3SdLr0n+Xe7oOtvcPnKVmBA1JPuHuWsoKXZzYNTkwNuHk807Q0KrKdFxio4OYyq9oIGX2Q8j/KCqtP2R3L0XjuE9JTLKYbexJ1joVg8Xw+pRtUbHIyCD4hDRlduyNmi5NaFyQzKuEzKhmCpCVHN1wnspM9M7HYGkykyWNFVwBFT8zg65bPcR5LaYV0iDqN1iOEUS+hQIGVzWNudrAT5LXYOqIB02PjpK74rg8fnk5ZG2/LLTmxceKe26UlIyxhUZDiPvmlSlIUAIwKN5seqmboq2K270ASM9keaizjNz2sgvazibqNGKd6joDRvJMAKxwwBuVg9qPWI563PPokAbCUITxbjNPDMzVD0A3cem6GcO7aUqrg0U6km9hIgGCZsLaoTK2S27q4NVK7MgWB7V4WoRkqtvsZHxEo06pImAUWJxa7A/BxDSP+dX/++oi+KdZUaIgvH/Mf7zm/1K7i9EkA6r7HgE3Cez4lOd7Hgm4X2fE/JMRhe0lPNj4n8tE+VQFHGUoj3rO9uGf8U+8TQaRtcPdF++FoqtbKObtY31SRTC/DzDYPcrFR4GpVPBVm5RsYm/W6lqtm+qokla/kQUhPvum4dgvzS5YA7ygCYXCgxNMFsFrXCQQHaAjdStKcUDTrlEOwzX5DRo8Pqu9OUrmyeie1gHU8kCI5cdyntw86lSTAkoLxjjYb6rXAHckw1s/PkAgCfiXE6VAR7T9gLkrNcRxFStTdFKd4bZwjfmVWx/GXNaf5ZodUP95UBgn+kEE+JHchnAe1mK0xQZnDsssBAE+yS0zAPMckANaVyu1wwuJIc2TMCIE8rrlG0rcefuNylpidNVEXXPii/ZO+KpiM0kjukG/hquJK3R67NPbBy9ken9lcPFJhcL5W2O1gjzqf30UOFp5RCsA/f1XelR5CTttiUXW7vgn1NQozYqV2ncmIeCklMaU5AD2ofxGqM7G8zPgLlWatcDvWa4oH1PSlsyGwPE3v3A+aAB/Eq7qxfVabMdlYBrOk+8+5XOyL4Ja4nMSXDXXefAbqXsXShjwRN7yLStGMOwGQ1oPMAAqQPNf4tAB9F1QvFLQ5A0kRLtHWIJNOQdYWMxOI9Gxj6XonUniDUdRNIsd+hxpHUgE2mx7l65254T/M4d7YuBI8F5fwKtiX03YanToMbSltWtUADMrpADgB67nbRJOXvK6cPKox1Lqpt8VXxQHr454LiGhrmkOgVKjgW2BABLoBzNIcT3Fe7dlqrnYdhdc5RPl9+a8ip9l3mtTDKrKjGhrDlztcYJcJa8CRmM7xZe1cLwopUwwR6oAU6hVKq5K009+K7tN8efn+fglo0Ic4/qObuOVrf9IVhwnX5KOpMC6dUBy68lgajiLR9EyANyO6E5kxrsm0TIM3TAzHGuANr4mnXc52WmMpZtUIMtzdATMbopS4dTqEuMhwcRIOuWI++iu4phdYQDtyUjHOAAytdbZwBnpzSAqjAhogFUqtT0RBmxcAeV5HxhF31D+l5/yn5qvWwrHi9+hTENw9X8QQfVdI8VeqjRBa4yes27bSORGh+qJjEB4a4GxAI8fuEwJwmvqgdegSBs7rmsDepQAwlx/wj3pSSLNHidE57gBfdBOOcb9GMlK1QjcWA5lAFPtXx70AyNOeu4Wbo1gP5nHzgbrNYXCMrGm6oXF5d6xdJAJmLbD1bHzR3h/DTUu6bmSTqepRl3DWNbAFhcDa0e6wQAPqcLbEAafcoVi+DtcCIAMWO+s7dVo67obTdzBaR7wqmTWTfkPqgCngcRTyN9JlDxIcDGrSR8lyjq4Km4kuaCTvbayVAHk72lbz+GHCZLq7gLy1nSPaPwHmuXLkxK5Ho/qU2sHHk9MbTXZDr/sUq5dZ5w4iR094TaLzobx7wuXIAcQmhyVcgAVUryXnkE7hQs7nafEWXLkgCFEQrDQuXIAr1Rfosb2g4KWf2LZa57nuAygy4Ma0mSJiCNd1y5OGSWN749oHghnXpT/S+wl2a4H6OXvAzi0a5TuJ6fHuBOjoi65clKTlK32EYRgtsVSXQ6oLD72Tqg9XyXLkDHUpyqGk+AfeeQASrkmAPxOIc+WthoblLgfzNMk3G8DTRC8djWMBcXOAa4FxA2s3LFrSQuXKeyugtwukT6znZheBEW/a6mxDcp/qB5nS/wAAVy5UlwTfJBVs6djY9VWot9FVyfkeMzOn6h01lcuVCClJyfngSd0q5AFHi2L9DSLyJJs0dToJ2WXwNE1Xl9QzuT97DYJFyANVgaUgOiG7Dn1P0Vmqdt1y5AAfizMoF7An33VbCNtMT4jquXIAX0buQ81y5cg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3" name="Picture 2" descr="photo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03440"/>
            <a:ext cx="30384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hoto4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12" y="3931770"/>
            <a:ext cx="4127456" cy="343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07504" y="4149080"/>
            <a:ext cx="2387600" cy="2908300"/>
            <a:chOff x="107504" y="4149080"/>
            <a:chExt cx="2387600" cy="2908300"/>
          </a:xfrm>
        </p:grpSpPr>
        <p:pic>
          <p:nvPicPr>
            <p:cNvPr id="15" name="Picture 14" descr="racheal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000">
              <a:off x="107504" y="4149080"/>
              <a:ext cx="2387600" cy="29083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51520" y="6381328"/>
              <a:ext cx="20185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CA" sz="2000" b="1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alibri"/>
                  <a:cs typeface="+mn-cs"/>
                </a:rPr>
                <a:t>Rachel McAdams</a:t>
              </a:r>
            </a:p>
          </p:txBody>
        </p: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949050" y="800827"/>
            <a:ext cx="4302125" cy="523875"/>
          </a:xfrm>
          <a:prstGeom prst="rect">
            <a:avLst/>
          </a:prstGeom>
          <a:solidFill>
            <a:srgbClr val="09B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</a:rPr>
              <a:t>AROUND THE WORLD!</a:t>
            </a:r>
          </a:p>
        </p:txBody>
      </p:sp>
    </p:spTree>
    <p:extLst>
      <p:ext uri="{BB962C8B-B14F-4D97-AF65-F5344CB8AC3E}">
        <p14:creationId xmlns:p14="http://schemas.microsoft.com/office/powerpoint/2010/main" val="387865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canad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37284" y="576263"/>
            <a:ext cx="24860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tit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119188" y="341386"/>
            <a:ext cx="9239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119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" descr="canad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500063"/>
            <a:ext cx="3438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 descr="tit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1419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43375" y="1714500"/>
            <a:ext cx="4857750" cy="323532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80000" rIns="108000" bIns="180000"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2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CA" sz="2200">
                <a:solidFill>
                  <a:srgbClr val="ED1C24"/>
                </a:solidFill>
              </a:rPr>
              <a:t>35 million people in 10 provinces and 3 territories</a:t>
            </a:r>
          </a:p>
          <a:p>
            <a:pPr eaLnBrk="1" hangingPunct="1">
              <a:lnSpc>
                <a:spcPts val="22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CA" sz="2200">
                <a:solidFill>
                  <a:srgbClr val="ED1C24"/>
                </a:solidFill>
              </a:rPr>
              <a:t>Stable parliamentary democracy</a:t>
            </a:r>
          </a:p>
          <a:p>
            <a:pPr eaLnBrk="1" hangingPunct="1">
              <a:lnSpc>
                <a:spcPts val="22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CA" sz="2200">
                <a:solidFill>
                  <a:srgbClr val="ED1C24"/>
                </a:solidFill>
              </a:rPr>
              <a:t>Officially bilingual (English and French)</a:t>
            </a:r>
          </a:p>
          <a:p>
            <a:pPr eaLnBrk="1" hangingPunct="1">
              <a:lnSpc>
                <a:spcPts val="22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CA" sz="2200">
                <a:solidFill>
                  <a:srgbClr val="ED1C24"/>
                </a:solidFill>
              </a:rPr>
              <a:t>More than 200 languages spoken</a:t>
            </a:r>
          </a:p>
          <a:p>
            <a:pPr eaLnBrk="1" hangingPunct="1">
              <a:lnSpc>
                <a:spcPts val="22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CA" sz="2200">
                <a:solidFill>
                  <a:srgbClr val="ED1C24"/>
                </a:solidFill>
              </a:rPr>
              <a:t>First in the G-7 for overall living conditions and quality of life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uille-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42875"/>
            <a:ext cx="45339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euille-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05450"/>
            <a:ext cx="1066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i-hold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176463"/>
            <a:ext cx="782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lan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2900"/>
            <a:ext cx="26193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28750" y="2049463"/>
            <a:ext cx="72866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4000"/>
              </a:lnSpc>
              <a:buFont typeface="Arial" pitchFamily="34" charset="0"/>
              <a:buChar char="•"/>
            </a:pPr>
            <a:r>
              <a:rPr lang="en-CA" dirty="0">
                <a:solidFill>
                  <a:srgbClr val="FFFFFF"/>
                </a:solidFill>
              </a:rPr>
              <a:t>Ranks in the top 10 entrepreneurial economies in the world</a:t>
            </a:r>
          </a:p>
          <a:p>
            <a:pPr eaLnBrk="1" hangingPunct="1">
              <a:lnSpc>
                <a:spcPts val="4000"/>
              </a:lnSpc>
              <a:buFont typeface="Arial" pitchFamily="34" charset="0"/>
              <a:buChar char="•"/>
            </a:pPr>
            <a:r>
              <a:rPr lang="en-CA" dirty="0">
                <a:solidFill>
                  <a:srgbClr val="FFFFFF"/>
                </a:solidFill>
              </a:rPr>
              <a:t>Ranks #1 in the G7 as “the best place to invest and do business</a:t>
            </a:r>
            <a:r>
              <a:rPr lang="en-CA" dirty="0" smtClean="0">
                <a:solidFill>
                  <a:srgbClr val="FFFFFF"/>
                </a:solidFill>
              </a:rPr>
              <a:t>”</a:t>
            </a:r>
          </a:p>
          <a:p>
            <a:pPr eaLnBrk="1" hangingPunct="1">
              <a:lnSpc>
                <a:spcPts val="4000"/>
              </a:lnSpc>
              <a:buFont typeface="Arial" pitchFamily="34" charset="0"/>
              <a:buChar char="•"/>
            </a:pPr>
            <a:r>
              <a:rPr lang="en-CA" dirty="0" smtClean="0">
                <a:solidFill>
                  <a:srgbClr val="FFFFFF"/>
                </a:solidFill>
              </a:rPr>
              <a:t>Ranks #1 in the G7 as “the easiest place to start a business”</a:t>
            </a:r>
            <a:endParaRPr lang="en-CA" dirty="0">
              <a:solidFill>
                <a:srgbClr val="FFFFFF"/>
              </a:solidFill>
            </a:endParaRPr>
          </a:p>
          <a:p>
            <a:pPr eaLnBrk="1" hangingPunct="1">
              <a:lnSpc>
                <a:spcPts val="4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Soundest banking system in the </a:t>
            </a:r>
            <a:r>
              <a:rPr lang="en-US" dirty="0" smtClean="0">
                <a:solidFill>
                  <a:srgbClr val="FFFFFF"/>
                </a:solidFill>
              </a:rPr>
              <a:t>world</a:t>
            </a:r>
          </a:p>
          <a:p>
            <a:pPr eaLnBrk="1" hangingPunct="1">
              <a:lnSpc>
                <a:spcPts val="4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One of the least corrupt societies in the world </a:t>
            </a:r>
            <a:endParaRPr lang="en-CA" dirty="0">
              <a:solidFill>
                <a:srgbClr val="FFFFFF"/>
              </a:solidFill>
            </a:endParaRPr>
          </a:p>
          <a:p>
            <a:pPr marL="0" indent="0" eaLnBrk="1" hangingPunct="1">
              <a:lnSpc>
                <a:spcPts val="4000"/>
              </a:lnSpc>
            </a:pPr>
            <a:endParaRPr lang="en-CA" dirty="0">
              <a:solidFill>
                <a:srgbClr val="FFFFFF"/>
              </a:solidFill>
            </a:endParaRPr>
          </a:p>
        </p:txBody>
      </p:sp>
      <p:pic>
        <p:nvPicPr>
          <p:cNvPr id="9" name="Picture 8" descr="li-hold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176588"/>
            <a:ext cx="782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8" name="Picture 10" descr="Z:\4986_MAECI__Modif_PowerPoint\4986_1Document\ppt\images\slide8\titl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028700"/>
            <a:ext cx="79914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anad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8925"/>
            <a:ext cx="3438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7" y="4281616"/>
            <a:ext cx="7827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25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2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6943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it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00125"/>
            <a:ext cx="4667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nad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3438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hapeau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33147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ketc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4978400"/>
            <a:ext cx="60102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lo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7925"/>
            <a:ext cx="914400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300" y="2519363"/>
            <a:ext cx="617220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61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361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361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361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361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CA" dirty="0" smtClean="0">
                <a:solidFill>
                  <a:schemeClr val="bg1"/>
                </a:solidFill>
              </a:rPr>
              <a:t>Among the top 3 OECD countries in spending  per capita on public postsecondary education 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CA" dirty="0" smtClean="0">
                <a:solidFill>
                  <a:schemeClr val="bg1"/>
                </a:solidFill>
              </a:rPr>
              <a:t>	Consistent high quality of education across the country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CA" dirty="0" smtClean="0">
                <a:solidFill>
                  <a:schemeClr val="bg1"/>
                </a:solidFill>
              </a:rPr>
              <a:t>	Academic credentials valued worldwide</a:t>
            </a:r>
          </a:p>
          <a:p>
            <a:pPr eaLnBrk="1" hangingPunct="1">
              <a:lnSpc>
                <a:spcPts val="2163"/>
              </a:lnSpc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CA" dirty="0" smtClean="0">
                <a:solidFill>
                  <a:schemeClr val="bg1"/>
                </a:solidFill>
              </a:rPr>
              <a:t>	Stimulating and innovative research environment</a:t>
            </a:r>
          </a:p>
        </p:txBody>
      </p:sp>
      <p:pic>
        <p:nvPicPr>
          <p:cNvPr id="6" name="Picture 5" descr="phot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2391568"/>
            <a:ext cx="33432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 rot="-379077">
            <a:off x="1200150" y="5260975"/>
            <a:ext cx="5175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Comic Sans MS" pitchFamily="66" charset="0"/>
              </a:rPr>
              <a:t>“Canada hosted over </a:t>
            </a:r>
            <a:r>
              <a:rPr lang="en-US" sz="2400" dirty="0" smtClean="0">
                <a:latin typeface="Comic Sans MS" pitchFamily="66" charset="0"/>
              </a:rPr>
              <a:t>300,000 </a:t>
            </a:r>
            <a:r>
              <a:rPr lang="en-US" sz="2400" dirty="0">
                <a:latin typeface="Comic Sans MS" pitchFamily="66" charset="0"/>
              </a:rPr>
              <a:t>international students in </a:t>
            </a:r>
            <a:r>
              <a:rPr lang="en-US" sz="2400" dirty="0" smtClean="0">
                <a:latin typeface="Comic Sans MS" pitchFamily="66" charset="0"/>
              </a:rPr>
              <a:t>2013”</a:t>
            </a:r>
            <a:endParaRPr lang="en-CA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34191</TotalTime>
  <Words>1510</Words>
  <Application>Microsoft Office PowerPoint</Application>
  <PresentationFormat>On-screen Show (4:3)</PresentationFormat>
  <Paragraphs>294</Paragraphs>
  <Slides>28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Custom Design</vt:lpstr>
      <vt:lpstr>3_Custom Design</vt:lpstr>
      <vt:lpstr>4_Custom Design</vt:lpstr>
      <vt:lpstr>6_Custom Design</vt:lpstr>
      <vt:lpstr>7_Custom Design</vt:lpstr>
      <vt:lpstr>5_Custom Design</vt:lpstr>
      <vt:lpstr>1_Custom Design</vt:lpstr>
      <vt:lpstr>2_Custom Design</vt:lpstr>
      <vt:lpstr>11_Custom Design</vt:lpstr>
      <vt:lpstr>8_Custom Design</vt:lpstr>
      <vt:lpstr>9_Custom Design</vt:lpstr>
      <vt:lpstr>10_Custom Design</vt:lpstr>
      <vt:lpstr>12_Custom Design</vt:lpstr>
      <vt:lpstr>13_Custom Design</vt:lpstr>
      <vt:lpstr>14_Custom Design</vt:lpstr>
      <vt:lpstr>1_Office Theme</vt:lpstr>
      <vt:lpstr>15_Custom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Bang Marketing</dc:creator>
  <cp:lastModifiedBy>Jacques, Adam -MOSCO -TD</cp:lastModifiedBy>
  <cp:revision>789</cp:revision>
  <cp:lastPrinted>2013-11-04T21:38:43Z</cp:lastPrinted>
  <dcterms:created xsi:type="dcterms:W3CDTF">2012-06-11T15:48:30Z</dcterms:created>
  <dcterms:modified xsi:type="dcterms:W3CDTF">2015-05-27T09:10:37Z</dcterms:modified>
</cp:coreProperties>
</file>