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52CD6-CE17-450E-9B18-9E1852315228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7865-7E15-41A6-B038-5B9698A17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2ACC3B-0E49-42C7-AFC4-897B9A5A15FE}" type="slidenum">
              <a:rPr lang="en-US" altLang="ru-RU" smtClean="0">
                <a:solidFill>
                  <a:prstClr val="black"/>
                </a:solidFill>
              </a:rPr>
              <a:pPr/>
              <a:t>8</a:t>
            </a:fld>
            <a:endParaRPr lang="en-US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3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3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9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6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0160-DF58-4EC5-81C4-D34C711C52AB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EEA2-1D93-4A6B-BC30-CC5D4CD12723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E66B-A599-43B7-9D9D-7E3162D7D162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8A6E-68C6-44CA-AE85-8EDAC56360C8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12E32-C223-4DD5-99FC-AF76B11A7FED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3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7EE6-6E89-4CD5-B343-48E32DDD0171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4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98F8-A4AE-4507-8D23-426BDBDE1A80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7E02-7511-4EDB-8ED0-E1E95D3A8194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0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B908-F26C-4520-8847-2A515F7CB7D4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8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67C9-ABEC-4088-86C2-D89A4A4EF800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14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36EB-0ECD-4ED1-9009-C51F467587ED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8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1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9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8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2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2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9C81-1A50-4143-98B1-9C692895F54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FFF5-2158-49A5-9610-AC7D9F6CC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313A2-525D-4A2C-9EB3-94BA7780D10F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www.directtalk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vk.com/directtalk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hyperlink" Target="https://www.facebook.com/directtalk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hyperlink" Target="https://instagram.com/direct_talk/" TargetMode="External"/><Relationship Id="rId10" Type="http://schemas.openxmlformats.org/officeDocument/2006/relationships/hyperlink" Target="http://www.directtalk.ru/" TargetMode="External"/><Relationship Id="rId4" Type="http://schemas.openxmlformats.org/officeDocument/2006/relationships/hyperlink" Target="http://www.youtube.com/channel/UCKVQWsb6kPY0sel-q-gtpNg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Nqh_8jxAfA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576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directtalk.ru/catalog/63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irecttalk.ru/catalog/573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directtalk.ru/" TargetMode="External"/><Relationship Id="rId9" Type="http://schemas.openxmlformats.org/officeDocument/2006/relationships/hyperlink" Target="http://www.directtalk.ru/catalog/3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talk.ru/catalog/573#article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directtalk.ru/catalog/573#co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irecttalk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irecttalk.ru/catalog/639#article" TargetMode="External"/><Relationship Id="rId7" Type="http://schemas.openxmlformats.org/officeDocument/2006/relationships/hyperlink" Target="http://www.directtalk.ru/" TargetMode="External"/><Relationship Id="rId2" Type="http://schemas.openxmlformats.org/officeDocument/2006/relationships/hyperlink" Target="http://www.directtalk.ru/catalog/639#co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hyperlink" Target="http://www.directtalk.ru/catalog/639#review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irecttalk.ru/catalog/576#article" TargetMode="External"/><Relationship Id="rId7" Type="http://schemas.openxmlformats.org/officeDocument/2006/relationships/hyperlink" Target="http://www.directtalk.ru/" TargetMode="External"/><Relationship Id="rId2" Type="http://schemas.openxmlformats.org/officeDocument/2006/relationships/hyperlink" Target="http://www.directtalk.ru/catalog/576#co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list=PLD9x25e4lPVYORxlTUabQlyM9MdUyoYa0&amp;v=PTNIcvZCQA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directtalk.ru/catalog/323#article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directtalk.ru/catalog/323#co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://www.directtalk.ru/" TargetMode="External"/><Relationship Id="rId4" Type="http://schemas.openxmlformats.org/officeDocument/2006/relationships/hyperlink" Target="http://www.directtalk.ru/catalog/323#review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hyperlink" Target="http://www.directtalk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6311901" y="4724400"/>
            <a:ext cx="3960813" cy="144145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altLang="ru-RU" sz="2800" b="1" spc="350" dirty="0">
                <a:solidFill>
                  <a:schemeClr val="bg1"/>
                </a:solidFill>
              </a:rPr>
              <a:t>Послевузовское</a:t>
            </a:r>
            <a:r>
              <a:rPr lang="ru-RU" altLang="ru-RU" sz="2800" b="1" spc="300" dirty="0">
                <a:solidFill>
                  <a:schemeClr val="bg1"/>
                </a:solidFill>
              </a:rPr>
              <a:t> </a:t>
            </a:r>
            <a:r>
              <a:rPr lang="ru-RU" altLang="ru-RU" sz="2800" b="1" spc="20" dirty="0">
                <a:solidFill>
                  <a:schemeClr val="bg1"/>
                </a:solidFill>
              </a:rPr>
              <a:t>профессиональное</a:t>
            </a:r>
            <a:r>
              <a:rPr lang="ru-RU" altLang="ru-RU" sz="2800" b="1" dirty="0">
                <a:solidFill>
                  <a:schemeClr val="bg1"/>
                </a:solidFill>
              </a:rPr>
              <a:t> </a:t>
            </a:r>
            <a:r>
              <a:rPr lang="ru-RU" altLang="ru-RU" sz="2800" b="1" spc="970" dirty="0">
                <a:solidFill>
                  <a:schemeClr val="bg1"/>
                </a:solidFill>
              </a:rPr>
              <a:t>образование</a:t>
            </a:r>
            <a:endParaRPr lang="es-ES" altLang="ru-RU" sz="2800" b="1" spc="97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361" y="6505243"/>
            <a:ext cx="840639" cy="3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89" y="485775"/>
            <a:ext cx="8074025" cy="1143000"/>
          </a:xfrm>
        </p:spPr>
        <p:txBody>
          <a:bodyPr/>
          <a:lstStyle/>
          <a:p>
            <a:pPr algn="l">
              <a:defRPr/>
            </a:pPr>
            <a:r>
              <a:rPr lang="ru-RU" sz="3600" kern="1200" dirty="0">
                <a:solidFill>
                  <a:schemeClr val="accent6">
                    <a:lumMod val="50000"/>
                  </a:schemeClr>
                </a:solidFill>
              </a:rPr>
              <a:t>Участникам семинара в подарок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62211" y="2176464"/>
            <a:ext cx="4535487" cy="1539875"/>
          </a:xfrm>
        </p:spPr>
        <p:txBody>
          <a:bodyPr/>
          <a:lstStyle/>
          <a:p>
            <a:r>
              <a:rPr lang="ru-RU" altLang="ru-RU" sz="2400" dirty="0"/>
              <a:t>Консультационные услуги;</a:t>
            </a:r>
            <a:endParaRPr lang="en-US" altLang="ru-RU" sz="2400" dirty="0"/>
          </a:p>
          <a:p>
            <a:r>
              <a:rPr lang="ru-RU" altLang="ru-RU" sz="2400" dirty="0"/>
              <a:t>Визовая поддержка;</a:t>
            </a:r>
            <a:endParaRPr lang="en-US" altLang="ru-RU" sz="2400" dirty="0"/>
          </a:p>
          <a:p>
            <a:r>
              <a:rPr lang="ru-RU" altLang="ru-RU" sz="2400" dirty="0"/>
              <a:t>Скидка на услуги.</a:t>
            </a:r>
            <a:endParaRPr lang="en-US" altLang="ru-RU" sz="2400" dirty="0"/>
          </a:p>
        </p:txBody>
      </p:sp>
      <p:pic>
        <p:nvPicPr>
          <p:cNvPr id="13316" name="Picture 7" descr="412Z2Ny1K1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22" y="2946401"/>
            <a:ext cx="132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16" name="Picture 30" descr="PPP_ISYMB_CLP_Information_Blue.p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6021389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5661026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9236850" y="5321697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482242" y="5302250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82242" y="5608639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55267" y="5949951"/>
            <a:ext cx="184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77987" y="5991225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3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4" y="4868864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40586" y="476251"/>
            <a:ext cx="8085138" cy="981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3600" dirty="0">
                <a:solidFill>
                  <a:srgbClr val="2D2D8A">
                    <a:lumMod val="50000"/>
                  </a:srgbClr>
                </a:solidFill>
              </a:rPr>
              <a:t>Как нас найти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5900" y="1630363"/>
            <a:ext cx="52022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300" dirty="0">
                <a:solidFill>
                  <a:srgbClr val="202020"/>
                </a:solidFill>
                <a:latin typeface="helvetica" panose="020B0604020202020204" pitchFamily="34" charset="0"/>
              </a:rPr>
              <a:t>Читайте нас в социальных сетях: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spc="80" dirty="0" err="1">
                <a:solidFill>
                  <a:srgbClr val="0000FF"/>
                </a:solidFill>
                <a:latin typeface="Helvetica" panose="020B0604020202020204" pitchFamily="34" charset="0"/>
                <a:hlinkClick r:id="rId2"/>
              </a:rPr>
              <a:t>Facebook</a:t>
            </a:r>
            <a:r>
              <a:rPr lang="ru-RU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spc="80" dirty="0" err="1">
                <a:solidFill>
                  <a:srgbClr val="2BAADF"/>
                </a:solidFill>
                <a:latin typeface="Helvetica" panose="020B0604020202020204" pitchFamily="34" charset="0"/>
                <a:hlinkClick r:id="rId3"/>
              </a:rPr>
              <a:t>Vkontakte</a:t>
            </a:r>
            <a:r>
              <a:rPr lang="ru-RU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spc="80" dirty="0" err="1">
                <a:solidFill>
                  <a:srgbClr val="2BAADF"/>
                </a:solidFill>
                <a:latin typeface="Helvetica" panose="020B0604020202020204" pitchFamily="34" charset="0"/>
                <a:hlinkClick r:id="rId4"/>
              </a:rPr>
              <a:t>Youtube</a:t>
            </a:r>
            <a:r>
              <a:rPr lang="ru-RU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spc="80" dirty="0" err="1">
                <a:solidFill>
                  <a:srgbClr val="2BAADF"/>
                </a:solidFill>
                <a:latin typeface="Helvetica" panose="020B0604020202020204" pitchFamily="34" charset="0"/>
                <a:hlinkClick r:id="rId5"/>
              </a:rPr>
              <a:t>Инстаграм</a:t>
            </a:r>
            <a:endParaRPr lang="ru-RU" spc="80" dirty="0">
              <a:solidFill>
                <a:srgbClr val="000000"/>
              </a:solidFill>
            </a:endParaRPr>
          </a:p>
        </p:txBody>
      </p:sp>
      <p:pic>
        <p:nvPicPr>
          <p:cNvPr id="14340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7"/>
          <a:stretch>
            <a:fillRect/>
          </a:stretch>
        </p:blipFill>
        <p:spPr bwMode="auto">
          <a:xfrm>
            <a:off x="8749250" y="811213"/>
            <a:ext cx="24479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8888" y="2587626"/>
            <a:ext cx="6951662" cy="173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Coming soon…!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600" dirty="0">
                <a:solidFill>
                  <a:srgbClr val="003399"/>
                </a:solidFill>
              </a:rPr>
              <a:t>Конкурс в социальных сетях!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600" dirty="0">
                <a:solidFill>
                  <a:srgbClr val="003399"/>
                </a:solidFill>
              </a:rPr>
              <a:t> </a:t>
            </a:r>
            <a:endParaRPr lang="ru-RU" sz="2400" b="1" spc="600" dirty="0">
              <a:solidFill>
                <a:srgbClr val="00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300" dirty="0">
                <a:solidFill>
                  <a:srgbClr val="003399"/>
                </a:solidFill>
              </a:rPr>
              <a:t>Главный приз – поездка в Америку!</a:t>
            </a:r>
          </a:p>
        </p:txBody>
      </p:sp>
      <p:pic>
        <p:nvPicPr>
          <p:cNvPr id="14342" name="Picture 30" descr="PPP_ISYMB_CLP_Information_Blue.png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6021389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1" descr="PPP_ISYMB_CLP_Mail_Blue.png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5661026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PPP_ISYMB_CLP_Phone_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9236850" y="5321697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82242" y="5302250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82242" y="5608639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55267" y="5949951"/>
            <a:ext cx="184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10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877987" y="5991225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14349" name="Picture 60" descr="logo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4" y="4868864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</a:rPr>
              <a:t>Видео </a:t>
            </a: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о Нью-Йорке </a:t>
            </a:r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</a:rPr>
              <a:t>и Калифорнии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000376" y="1430339"/>
            <a:ext cx="5832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0000"/>
                </a:solidFill>
                <a:hlinkClick r:id="rId2"/>
              </a:rPr>
              <a:t>Ссылка в </a:t>
            </a:r>
            <a:r>
              <a:rPr lang="en-US" altLang="ru-RU" sz="3200">
                <a:solidFill>
                  <a:srgbClr val="000000"/>
                </a:solidFill>
                <a:hlinkClick r:id="rId2"/>
              </a:rPr>
              <a:t>youtube</a:t>
            </a:r>
            <a:endParaRPr lang="ru-RU" altLang="ru-RU" sz="320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"/>
          <a:stretch>
            <a:fillRect/>
          </a:stretch>
        </p:blipFill>
        <p:spPr bwMode="auto">
          <a:xfrm>
            <a:off x="3000376" y="2603021"/>
            <a:ext cx="5788766" cy="32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178" y="1232376"/>
            <a:ext cx="11408822" cy="1415279"/>
          </a:xfrm>
          <a:extLst/>
        </p:spPr>
        <p:txBody>
          <a:bodyPr numCol="2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Проф. подготовка по специальности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Проф. переподготовка к новой специальности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Гибкие сроки обучения: 2 месяца - 3 года.</a:t>
            </a:r>
            <a:endParaRPr lang="en-US" altLang="ru-RU" sz="16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Стажировки во время обучения.</a:t>
            </a:r>
            <a:endParaRPr lang="en-US" altLang="ru-RU" sz="16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Финансово доступно: $3500-$25 000 в год.</a:t>
            </a:r>
            <a:endParaRPr lang="en-US" altLang="ru-RU" sz="16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Упор на решение практических задач.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Поступление без GRE, GMAT.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0000"/>
                </a:solidFill>
              </a:rPr>
              <a:t>Право на работу по окончании (OPT).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81200" y="549275"/>
            <a:ext cx="82296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</a:rPr>
              <a:t>Университеты в Нью-Йорке и Калифорнии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6472052" y="5128968"/>
            <a:ext cx="461151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</a:rPr>
              <a:t>Широкий выбор программ: 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финансы, международное деловое право, </a:t>
            </a:r>
            <a:r>
              <a:rPr lang="en-US" altLang="ru-RU" sz="1200" dirty="0">
                <a:solidFill>
                  <a:srgbClr val="000000"/>
                </a:solidFill>
              </a:rPr>
              <a:t>HR</a:t>
            </a:r>
            <a:r>
              <a:rPr lang="ru-RU" altLang="ru-RU" sz="1200" dirty="0">
                <a:solidFill>
                  <a:srgbClr val="000000"/>
                </a:solidFill>
              </a:rPr>
              <a:t>, бухучёт, маркетинг, налогообложение, журналистика, недвижимость, туризм и гостиничное дело, спорт менеджмент, актёрское мастерство и кинематография.</a:t>
            </a:r>
          </a:p>
        </p:txBody>
      </p:sp>
      <p:pic>
        <p:nvPicPr>
          <p:cNvPr id="307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"/>
          <a:stretch>
            <a:fillRect/>
          </a:stretch>
        </p:blipFill>
        <p:spPr bwMode="auto">
          <a:xfrm>
            <a:off x="6623246" y="2781151"/>
            <a:ext cx="3827745" cy="2127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12" name="Picture 60" descr="logo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8803" y="2941749"/>
            <a:ext cx="4993736" cy="16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spc="50" dirty="0" smtClean="0">
                <a:solidFill>
                  <a:srgbClr val="000000"/>
                </a:solidFill>
              </a:rPr>
              <a:t>Входят </a:t>
            </a:r>
            <a:r>
              <a:rPr lang="ru-RU" altLang="ru-RU" sz="1600" b="1" spc="50" dirty="0">
                <a:solidFill>
                  <a:srgbClr val="000000"/>
                </a:solidFill>
              </a:rPr>
              <a:t>в ТОП-15 мира и ТОП-10 в США</a:t>
            </a:r>
            <a:r>
              <a:rPr lang="ru-RU" altLang="ru-RU" sz="1600" b="1" spc="50" dirty="0" smtClean="0">
                <a:solidFill>
                  <a:srgbClr val="000000"/>
                </a:solidFill>
              </a:rPr>
              <a:t>: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pc="50" dirty="0">
                <a:solidFill>
                  <a:srgbClr val="000000"/>
                </a:solidFill>
                <a:hlinkClick r:id="rId6"/>
              </a:rPr>
              <a:t>Baruch College - The City University of New York</a:t>
            </a:r>
            <a:endParaRPr lang="ru-RU" altLang="ru-RU" sz="1600" spc="50" dirty="0">
              <a:solidFill>
                <a:srgbClr val="000000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pc="50" dirty="0">
                <a:solidFill>
                  <a:srgbClr val="000000"/>
                </a:solidFill>
                <a:hlinkClick r:id="rId7"/>
              </a:rPr>
              <a:t>University of California Los Angeles (UCLA)</a:t>
            </a:r>
            <a:endParaRPr lang="ru-RU" altLang="ru-RU" sz="1600" spc="50" dirty="0">
              <a:solidFill>
                <a:srgbClr val="000000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ru-RU" sz="1600" spc="50" dirty="0" smtClean="0">
                <a:solidFill>
                  <a:srgbClr val="009144"/>
                </a:solidFill>
                <a:hlinkClick r:id="rId8"/>
              </a:rPr>
              <a:t>University </a:t>
            </a:r>
            <a:r>
              <a:rPr lang="en-US" altLang="ru-RU" sz="1600" spc="50" dirty="0">
                <a:solidFill>
                  <a:srgbClr val="009144"/>
                </a:solidFill>
                <a:hlinkClick r:id="rId8"/>
              </a:rPr>
              <a:t>of California Irvine (UCI)</a:t>
            </a:r>
            <a:endParaRPr lang="ru-RU" altLang="ru-RU" sz="1600" spc="50" dirty="0">
              <a:solidFill>
                <a:srgbClr val="009144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600" spc="50" dirty="0">
                <a:solidFill>
                  <a:srgbClr val="000000"/>
                </a:solidFill>
                <a:hlinkClick r:id="rId9"/>
              </a:rPr>
              <a:t>University of California Riverside (UCR</a:t>
            </a:r>
            <a:r>
              <a:rPr lang="en-US" altLang="ru-RU" sz="1600" spc="50" dirty="0" smtClean="0">
                <a:solidFill>
                  <a:srgbClr val="000000"/>
                </a:solidFill>
                <a:hlinkClick r:id="rId9"/>
              </a:rPr>
              <a:t>)</a:t>
            </a:r>
            <a:endParaRPr lang="ru-RU" altLang="ru-RU" sz="1600" b="1" spc="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</a:rPr>
              <a:t>Baruch College - The City University of New York (CUNY)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83178" y="1450832"/>
            <a:ext cx="6793279" cy="342992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600" dirty="0"/>
              <a:t>Манхэттен, Нью-Йорк.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Единая стоимость для американцев и иностранцев: </a:t>
            </a:r>
            <a:r>
              <a:rPr lang="en-US" altLang="ru-RU" sz="1600" dirty="0"/>
              <a:t>$</a:t>
            </a:r>
            <a:r>
              <a:rPr lang="ru-RU" altLang="ru-RU" sz="1600" dirty="0"/>
              <a:t>7900-8900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Срок обучения: </a:t>
            </a:r>
            <a:r>
              <a:rPr lang="en-US" altLang="ru-RU" sz="1600" dirty="0"/>
              <a:t>11 </a:t>
            </a:r>
            <a:r>
              <a:rPr lang="ru-RU" altLang="ru-RU" sz="1600" dirty="0"/>
              <a:t>месяцев</a:t>
            </a:r>
            <a:r>
              <a:rPr lang="en-US" altLang="ru-RU" sz="1600" dirty="0"/>
              <a:t>.</a:t>
            </a:r>
          </a:p>
          <a:p>
            <a:pPr>
              <a:lnSpc>
                <a:spcPct val="110000"/>
              </a:lnSpc>
            </a:pPr>
            <a:r>
              <a:rPr lang="ru-RU" altLang="ru-RU" sz="1600" dirty="0"/>
              <a:t>Начало: осенью, весной и летом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sz="1600" dirty="0" smtClean="0"/>
              <a:t>TOEFL</a:t>
            </a:r>
            <a:r>
              <a:rPr lang="ru-RU" altLang="ru-RU" sz="1600" dirty="0" smtClean="0"/>
              <a:t>/</a:t>
            </a:r>
            <a:r>
              <a:rPr lang="en-US" altLang="ru-RU" sz="1600" dirty="0"/>
              <a:t>IELTS</a:t>
            </a:r>
            <a:r>
              <a:rPr lang="ru-RU" altLang="ru-RU" sz="1600" dirty="0" smtClean="0"/>
              <a:t>: 79/6.5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4 программы: </a:t>
            </a:r>
            <a:r>
              <a:rPr lang="en-US" altLang="ru-RU" sz="1600" dirty="0"/>
              <a:t>Finance</a:t>
            </a:r>
            <a:r>
              <a:rPr lang="ru-RU" altLang="ru-RU" sz="1600" dirty="0"/>
              <a:t>, </a:t>
            </a:r>
            <a:r>
              <a:rPr lang="en-US" altLang="ru-RU" sz="1600" dirty="0"/>
              <a:t>Management</a:t>
            </a:r>
            <a:r>
              <a:rPr lang="ru-RU" altLang="ru-RU" sz="1600" dirty="0"/>
              <a:t>, </a:t>
            </a:r>
            <a:r>
              <a:rPr lang="en-US" altLang="ru-RU" sz="1600" dirty="0"/>
              <a:t>Marketing</a:t>
            </a:r>
            <a:r>
              <a:rPr lang="ru-RU" altLang="ru-RU" sz="1600" dirty="0"/>
              <a:t>, </a:t>
            </a:r>
            <a:r>
              <a:rPr lang="en-US" altLang="ru-RU" sz="1600" dirty="0"/>
              <a:t>Accounting</a:t>
            </a:r>
            <a:r>
              <a:rPr lang="ru-RU" altLang="ru-RU" sz="1600" dirty="0"/>
              <a:t>, </a:t>
            </a:r>
            <a:r>
              <a:rPr lang="en-US" altLang="ru-RU" sz="1600" dirty="0"/>
              <a:t>International Trade</a:t>
            </a:r>
            <a:r>
              <a:rPr lang="ru-RU" altLang="ru-RU" sz="1600" dirty="0"/>
              <a:t>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Рейтинг: </a:t>
            </a:r>
            <a:r>
              <a:rPr lang="en-US" altLang="ru-RU" sz="1600" dirty="0"/>
              <a:t>№ 3 </a:t>
            </a:r>
            <a:r>
              <a:rPr lang="ru-RU" altLang="ru-RU" sz="1600" dirty="0"/>
              <a:t>в "</a:t>
            </a:r>
            <a:r>
              <a:rPr lang="en-US" altLang="ru-RU" sz="1600" dirty="0"/>
              <a:t>Best Bang for Your Buck"</a:t>
            </a:r>
            <a:r>
              <a:rPr lang="ru-RU" altLang="ru-RU" sz="1600" dirty="0"/>
              <a:t> (</a:t>
            </a:r>
            <a:r>
              <a:rPr lang="en-US" altLang="ru-RU" sz="1600" dirty="0"/>
              <a:t>Washington Monthly</a:t>
            </a:r>
            <a:r>
              <a:rPr lang="ru-RU" altLang="ru-RU" sz="1600" dirty="0"/>
              <a:t>), "</a:t>
            </a:r>
            <a:r>
              <a:rPr lang="en-US" altLang="ru-RU" sz="1600" dirty="0"/>
              <a:t>America's Top Colleges" </a:t>
            </a:r>
            <a:r>
              <a:rPr lang="ru-RU" altLang="ru-RU" sz="1600" dirty="0"/>
              <a:t>(</a:t>
            </a:r>
            <a:r>
              <a:rPr lang="en-US" altLang="ru-RU" sz="1600" dirty="0"/>
              <a:t>Forbes Magazine</a:t>
            </a:r>
            <a:r>
              <a:rPr lang="ru-RU" altLang="ru-RU" sz="1600" dirty="0"/>
              <a:t>), топ-15 среди колледжей США (</a:t>
            </a:r>
            <a:r>
              <a:rPr lang="en-US" altLang="ru-RU" sz="1600" dirty="0"/>
              <a:t>Princeton Review</a:t>
            </a:r>
            <a:r>
              <a:rPr lang="ru-RU" altLang="ru-RU" sz="1600" dirty="0"/>
              <a:t>).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8130000" y="5432426"/>
            <a:ext cx="292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solidFill>
                  <a:srgbClr val="009144"/>
                </a:solidFill>
                <a:latin typeface="Helvetica Neue"/>
                <a:hlinkClick r:id="rId2"/>
              </a:rPr>
              <a:t>Программы и их стоимость</a:t>
            </a:r>
            <a:endParaRPr lang="ru-RU" altLang="ru-RU" sz="1600">
              <a:solidFill>
                <a:srgbClr val="009144"/>
              </a:solidFill>
              <a:latin typeface="Helvetica Neue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u="sng">
                <a:solidFill>
                  <a:srgbClr val="00652F"/>
                </a:solidFill>
                <a:latin typeface="Helvetica Neue"/>
                <a:hlinkClick r:id="rId3"/>
              </a:rPr>
              <a:t>Новости и статьи</a:t>
            </a:r>
            <a:endParaRPr lang="ru-RU" altLang="ru-RU" sz="1600">
              <a:solidFill>
                <a:srgbClr val="000000"/>
              </a:solidFill>
            </a:endParaRPr>
          </a:p>
        </p:txBody>
      </p:sp>
      <p:pic>
        <p:nvPicPr>
          <p:cNvPr id="410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25" y="1412875"/>
            <a:ext cx="3543300" cy="381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11" name="Picture 60" descr="logo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</a:rPr>
              <a:t>University of California Los Angeles (UCLA)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6927" y="1483942"/>
            <a:ext cx="6781405" cy="343244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600" dirty="0" err="1"/>
              <a:t>Лос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Анджелес</a:t>
            </a:r>
            <a:r>
              <a:rPr lang="ru-RU" altLang="ru-RU" sz="1600" dirty="0"/>
              <a:t>, Калифорния.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Единая стоимость для американцев и иностранцев: </a:t>
            </a:r>
            <a:r>
              <a:rPr lang="en-US" altLang="ru-RU" sz="1600" dirty="0"/>
              <a:t>$</a:t>
            </a:r>
            <a:r>
              <a:rPr lang="ru-RU" altLang="ru-RU" sz="1600" dirty="0"/>
              <a:t>3500-25000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Срок обучения: 2 месяца-3 года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Стажировка: входит в большинство программ без дополнительной платы.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Начало: осенью, зимой, весной и летом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sz="1600" dirty="0"/>
              <a:t>TOEFL</a:t>
            </a:r>
            <a:r>
              <a:rPr lang="ru-RU" altLang="ru-RU" sz="1600" dirty="0"/>
              <a:t>/</a:t>
            </a:r>
            <a:r>
              <a:rPr lang="en-US" altLang="ru-RU" sz="1600" dirty="0"/>
              <a:t>IELTS</a:t>
            </a:r>
            <a:r>
              <a:rPr lang="ru-RU" altLang="ru-RU" sz="1600" dirty="0"/>
              <a:t>: </a:t>
            </a:r>
            <a:r>
              <a:rPr lang="ru-RU" altLang="ru-RU" sz="1600" dirty="0" smtClean="0"/>
              <a:t>79/6.5, некоторые программы 100/7.0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 smtClean="0"/>
              <a:t>55 </a:t>
            </a:r>
            <a:r>
              <a:rPr lang="ru-RU" altLang="ru-RU" sz="1600" dirty="0"/>
              <a:t>программ: бизнес, менеджмент, торговля, коммерция, недвижимость, маркетинг, реклама, журналистика, кинематография, актёрское мастерство, дизайн, фитнес и </a:t>
            </a:r>
            <a:r>
              <a:rPr lang="ru-RU" altLang="ru-RU" sz="1600" dirty="0" smtClean="0"/>
              <a:t>т.д..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Рейтинг: 16 место в мире (</a:t>
            </a:r>
            <a:r>
              <a:rPr lang="en-US" altLang="ru-RU" sz="1600" dirty="0"/>
              <a:t>Times Higher Education </a:t>
            </a:r>
            <a:r>
              <a:rPr lang="en-US" altLang="ru-RU" sz="1600" dirty="0" smtClean="0"/>
              <a:t>Rankings</a:t>
            </a:r>
            <a:r>
              <a:rPr lang="ru-RU" altLang="ru-RU" sz="1600" dirty="0"/>
              <a:t>).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8217724" y="5157788"/>
            <a:ext cx="306185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2"/>
              </a:rPr>
              <a:t>Программы и их стоимость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3"/>
              </a:rPr>
              <a:t>Новости и статьи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4"/>
              </a:rPr>
              <a:t>Отзывы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512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5" y="1417638"/>
            <a:ext cx="3629025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11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California Irvine (UCI)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783179" y="1721819"/>
            <a:ext cx="6864530" cy="318676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600" dirty="0" err="1"/>
              <a:t>Ирвайн</a:t>
            </a:r>
            <a:r>
              <a:rPr lang="ru-RU" altLang="ru-RU" sz="1600" dirty="0"/>
              <a:t>, Калифорния.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Стоимость для иностранцев: </a:t>
            </a:r>
            <a:r>
              <a:rPr lang="en-US" altLang="ru-RU" sz="1600" dirty="0"/>
              <a:t>$</a:t>
            </a:r>
            <a:r>
              <a:rPr lang="ru-RU" altLang="ru-RU" sz="1600" dirty="0"/>
              <a:t>7500-8500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Срок обучения: 3 месяца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Стажировка: 3 месяца за </a:t>
            </a:r>
            <a:r>
              <a:rPr lang="en-US" altLang="ru-RU" sz="1600" dirty="0"/>
              <a:t>$</a:t>
            </a:r>
            <a:r>
              <a:rPr lang="ru-RU" altLang="ru-RU" sz="1600" dirty="0"/>
              <a:t>2400.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Начало: осенью, зимой, весной и летом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sz="1600" dirty="0"/>
              <a:t>TOEFL</a:t>
            </a:r>
            <a:r>
              <a:rPr lang="ru-RU" altLang="ru-RU" sz="1600" dirty="0"/>
              <a:t>/</a:t>
            </a:r>
            <a:r>
              <a:rPr lang="en-US" altLang="ru-RU" sz="1600" dirty="0"/>
              <a:t>IELTS</a:t>
            </a:r>
            <a:r>
              <a:rPr lang="ru-RU" altLang="ru-RU" sz="1600" dirty="0"/>
              <a:t>: </a:t>
            </a:r>
            <a:r>
              <a:rPr lang="ru-RU" altLang="ru-RU" sz="1600" dirty="0" smtClean="0"/>
              <a:t>71/6.0, </a:t>
            </a:r>
            <a:r>
              <a:rPr lang="ru-RU" altLang="ru-RU" sz="1600" dirty="0"/>
              <a:t>некоторые программы </a:t>
            </a:r>
            <a:r>
              <a:rPr lang="ru-RU" altLang="ru-RU" sz="1600" dirty="0" smtClean="0"/>
              <a:t>80/6.5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 smtClean="0"/>
              <a:t>12 </a:t>
            </a:r>
            <a:r>
              <a:rPr lang="ru-RU" altLang="ru-RU" sz="1600" dirty="0"/>
              <a:t>программ: бизнес, менеджмент, финансы, </a:t>
            </a:r>
            <a:r>
              <a:rPr lang="en-US" altLang="ru-RU" sz="1600" dirty="0"/>
              <a:t>HR, </a:t>
            </a:r>
            <a:r>
              <a:rPr lang="ru-RU" altLang="ru-RU" sz="1600" dirty="0"/>
              <a:t>маркетинг, медиа, туризм и гостиничное дело, преподавание английского как иностранного (</a:t>
            </a:r>
            <a:r>
              <a:rPr lang="en-US" altLang="ru-RU" sz="1600" dirty="0"/>
              <a:t>TEFL)</a:t>
            </a:r>
            <a:r>
              <a:rPr lang="ru-RU" altLang="ru-RU" sz="1600" dirty="0"/>
              <a:t> и многое другое.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Рейтинг: 106 место в мире (</a:t>
            </a:r>
            <a:r>
              <a:rPr lang="en-US" altLang="ru-RU" sz="1600" dirty="0"/>
              <a:t>Times Higher Education </a:t>
            </a:r>
            <a:r>
              <a:rPr lang="en-US" altLang="ru-RU" sz="1600" dirty="0" smtClean="0"/>
              <a:t>Rankings</a:t>
            </a:r>
            <a:r>
              <a:rPr lang="ru-RU" altLang="ru-RU" sz="1600" dirty="0"/>
              <a:t>).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8172038" y="5157789"/>
            <a:ext cx="3038269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u="sng" dirty="0">
                <a:solidFill>
                  <a:srgbClr val="000000"/>
                </a:solidFill>
                <a:hlinkClick r:id="rId2"/>
              </a:rPr>
              <a:t>Программы и их стоимость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3"/>
              </a:rPr>
              <a:t>Новости и статьи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4"/>
              </a:rPr>
              <a:t>Отзывы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615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25" y="1583717"/>
            <a:ext cx="3407992" cy="3407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10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University of California Riverside (UCR)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793857" y="1507697"/>
            <a:ext cx="7007863" cy="347196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600" dirty="0" err="1"/>
              <a:t>Риверсайд</a:t>
            </a:r>
            <a:r>
              <a:rPr lang="ru-RU" altLang="ru-RU" sz="1600" dirty="0"/>
              <a:t>, Калифорния.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Стоимость для иностранцев: </a:t>
            </a:r>
            <a:r>
              <a:rPr lang="en-US" altLang="ru-RU" sz="1600" dirty="0"/>
              <a:t>$</a:t>
            </a:r>
            <a:r>
              <a:rPr lang="ru-RU" altLang="ru-RU" sz="1600" dirty="0"/>
              <a:t>19500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Срок обучения: 9 месяцев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Стажировка: входит во все программы без дополнительной платы.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Начало: осенью, зимой и весной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sz="1600" dirty="0"/>
              <a:t>TOEFL</a:t>
            </a:r>
            <a:r>
              <a:rPr lang="ru-RU" altLang="ru-RU" sz="1600" dirty="0"/>
              <a:t>/</a:t>
            </a:r>
            <a:r>
              <a:rPr lang="en-US" altLang="ru-RU" sz="1600" dirty="0"/>
              <a:t>IELTS</a:t>
            </a:r>
            <a:r>
              <a:rPr lang="ru-RU" altLang="ru-RU" sz="1600" dirty="0"/>
              <a:t>: </a:t>
            </a:r>
            <a:r>
              <a:rPr lang="ru-RU" altLang="ru-RU" sz="1600" dirty="0" smtClean="0"/>
              <a:t>80/6.5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 smtClean="0"/>
              <a:t>7 </a:t>
            </a:r>
            <a:r>
              <a:rPr lang="ru-RU" altLang="ru-RU" sz="1600" dirty="0"/>
              <a:t>программ: туризм и гостиничное дело, бизнес, медиа, спорт менеджмент и многое другое.</a:t>
            </a:r>
            <a:endParaRPr lang="en-US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Рейтинг: 167 место в мире (</a:t>
            </a:r>
            <a:r>
              <a:rPr lang="en-US" altLang="ru-RU" sz="1600" dirty="0"/>
              <a:t>Times Higher </a:t>
            </a:r>
            <a:r>
              <a:rPr lang="en-US" altLang="ru-RU" sz="1600" dirty="0" smtClean="0"/>
              <a:t>Education</a:t>
            </a:r>
            <a:r>
              <a:rPr lang="ru-RU" altLang="ru-RU" sz="1600" dirty="0" smtClean="0"/>
              <a:t>).</a:t>
            </a:r>
            <a:endParaRPr lang="ru-RU" altLang="ru-RU" sz="1600" dirty="0"/>
          </a:p>
          <a:p>
            <a:pPr>
              <a:lnSpc>
                <a:spcPct val="110000"/>
              </a:lnSpc>
            </a:pPr>
            <a:r>
              <a:rPr lang="ru-RU" altLang="ru-RU" sz="1600" dirty="0"/>
              <a:t>Возможность получить магистерскую степень</a:t>
            </a:r>
            <a:r>
              <a:rPr lang="en-US" altLang="ru-RU" sz="1600" dirty="0"/>
              <a:t> </a:t>
            </a:r>
            <a:r>
              <a:rPr lang="ru-RU" altLang="ru-RU" sz="1600" dirty="0"/>
              <a:t>в Великобритании, Испании, Германии или Швейцарии.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8182098" y="5157789"/>
            <a:ext cx="3121229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2"/>
              </a:rPr>
              <a:t>Программы и их стоимость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3"/>
              </a:rPr>
              <a:t>Новости и статьи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hlinkClick r:id="rId4"/>
              </a:rPr>
              <a:t>Отзывы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9221" name="Picture 60" descr="logo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71" y="1417639"/>
            <a:ext cx="3537379" cy="362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191748" y="1879713"/>
            <a:ext cx="5088360" cy="257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ru-RU" altLang="ru-RU" sz="1600" kern="0" dirty="0" smtClean="0"/>
              <a:t>Оформление на программу: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Подача заявки;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Оплата административных сборов;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Перевод аттестата/диплома с вкладышем;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Результаты теста </a:t>
            </a:r>
            <a:r>
              <a:rPr lang="en-US" altLang="ru-RU" sz="1600" kern="0" dirty="0" smtClean="0"/>
              <a:t>IELTS/TOEFL</a:t>
            </a:r>
            <a:r>
              <a:rPr lang="ru-RU" altLang="ru-RU" sz="1600" kern="0" dirty="0" smtClean="0"/>
              <a:t>; 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Резюме</a:t>
            </a:r>
            <a:r>
              <a:rPr lang="en-US" altLang="ru-RU" sz="1600" kern="0" dirty="0" smtClean="0"/>
              <a:t>/CV</a:t>
            </a:r>
            <a:r>
              <a:rPr lang="ru-RU" altLang="ru-RU" sz="1600" kern="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Рекомендательные письма;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Мотивационное письмо;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Справка из банка. </a:t>
            </a:r>
            <a:endParaRPr lang="en-US" altLang="ru-RU" sz="160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6" name="Picture 60" descr="logo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8" y="5137150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76" y="805659"/>
            <a:ext cx="3950438" cy="2361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6456781" y="3166736"/>
            <a:ext cx="5058888" cy="190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+mj-lt"/>
              <a:buAutoNum type="arabicPeriod" startAt="2"/>
            </a:pPr>
            <a:r>
              <a:rPr lang="ru-RU" altLang="ru-RU" sz="1600" kern="0" dirty="0" smtClean="0"/>
              <a:t>Оформление на визу: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Заполнение опросника;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Сбор необходимых документов; 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Оплата визового сбора </a:t>
            </a:r>
            <a:r>
              <a:rPr lang="en-US" altLang="ru-RU" sz="1600" kern="0" dirty="0" smtClean="0"/>
              <a:t>$160 </a:t>
            </a:r>
            <a:r>
              <a:rPr lang="ru-RU" altLang="ru-RU" sz="1600" kern="0" dirty="0" smtClean="0"/>
              <a:t>и </a:t>
            </a:r>
            <a:r>
              <a:rPr lang="en-US" altLang="ru-RU" sz="1600" kern="0" dirty="0" smtClean="0"/>
              <a:t>SEVIS $200</a:t>
            </a:r>
            <a:r>
              <a:rPr lang="ru-RU" altLang="ru-RU" sz="1600" kern="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Запись на собеседование;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Подготовка </a:t>
            </a:r>
            <a:r>
              <a:rPr lang="ru-RU" altLang="ru-RU" sz="1600" kern="0" dirty="0"/>
              <a:t>к </a:t>
            </a:r>
            <a:r>
              <a:rPr lang="ru-RU" altLang="ru-RU" sz="1600" kern="0" dirty="0" smtClean="0"/>
              <a:t>собеседованию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Прохождение собеседовани</a:t>
            </a:r>
            <a:r>
              <a:rPr lang="ru-RU" altLang="ru-RU" sz="1600" kern="0" dirty="0"/>
              <a:t>я</a:t>
            </a:r>
            <a:r>
              <a:rPr lang="ru-RU" altLang="ru-RU" sz="1600" kern="0" dirty="0" smtClean="0"/>
              <a:t>. </a:t>
            </a:r>
            <a:endParaRPr lang="en-US" altLang="ru-RU" sz="1600" kern="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6473456" y="5224951"/>
            <a:ext cx="5058888" cy="12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+mj-lt"/>
              <a:buAutoNum type="arabicPeriod" startAt="3"/>
            </a:pPr>
            <a:r>
              <a:rPr lang="ru-RU" altLang="ru-RU" sz="1600" kern="0" dirty="0" smtClean="0"/>
              <a:t>Оформление размещения/проживания: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Подача заявки;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Оплата регистрационного сбора/депозита; </a:t>
            </a:r>
          </a:p>
          <a:p>
            <a:pPr lvl="1">
              <a:lnSpc>
                <a:spcPct val="90000"/>
              </a:lnSpc>
            </a:pPr>
            <a:r>
              <a:rPr lang="ru-RU" altLang="ru-RU" sz="1600" kern="0" dirty="0" smtClean="0"/>
              <a:t>Оформление трансфера от аэропорта. </a:t>
            </a:r>
            <a:endParaRPr lang="en-US" altLang="ru-RU" sz="1600" kern="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7376" y="520949"/>
            <a:ext cx="8229600" cy="981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dirty="0">
                <a:solidFill>
                  <a:srgbClr val="2D2D8A">
                    <a:lumMod val="50000"/>
                  </a:srgbClr>
                </a:solidFill>
              </a:rPr>
              <a:t>Процесс оформления и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7059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997" y="414338"/>
            <a:ext cx="8074025" cy="1143000"/>
          </a:xfrm>
        </p:spPr>
        <p:txBody>
          <a:bodyPr/>
          <a:lstStyle/>
          <a:p>
            <a:pPr algn="l">
              <a:defRPr/>
            </a:pPr>
            <a:r>
              <a:rPr lang="ru-RU" sz="3600" kern="1200" dirty="0">
                <a:solidFill>
                  <a:schemeClr val="accent6">
                    <a:lumMod val="50000"/>
                  </a:schemeClr>
                </a:solidFill>
              </a:rPr>
              <a:t>О нас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6424" y="2319339"/>
            <a:ext cx="5292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Без посредников и накруток;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6423" y="264795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По ценам учебных заведений;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66424" y="2987675"/>
            <a:ext cx="529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Индивидуальный подход;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6424" y="3357563"/>
            <a:ext cx="529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Качественное обслуживание;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66423" y="3708400"/>
            <a:ext cx="424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Гибкая система скидок;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424" y="4067175"/>
            <a:ext cx="529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dirty="0">
                <a:solidFill>
                  <a:srgbClr val="000000"/>
                </a:solidFill>
              </a:rPr>
              <a:t> 95% довольных клиентов обращаются снова.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66424" y="1628775"/>
            <a:ext cx="529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1800">
                <a:solidFill>
                  <a:srgbClr val="000000"/>
                </a:solidFill>
              </a:rPr>
              <a:t> Работаем для Вас с 1990 года;</a:t>
            </a:r>
            <a:endParaRPr lang="en-US" altLang="ru-RU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66423" y="1979614"/>
            <a:ext cx="644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1800">
                <a:solidFill>
                  <a:srgbClr val="000000"/>
                </a:solidFill>
              </a:rPr>
              <a:t> Полное сопровождение: зачисление, проживание, виза;</a:t>
            </a:r>
            <a:endParaRPr lang="en-US" altLang="ru-RU" sz="1800">
              <a:solidFill>
                <a:srgbClr val="0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4" y="6552279"/>
            <a:ext cx="720436" cy="281909"/>
          </a:xfrm>
          <a:prstGeom prst="rect">
            <a:avLst/>
          </a:prstGeom>
        </p:spPr>
      </p:pic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6021389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68" y="5661026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9236850" y="5321697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482242" y="5302250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482242" y="5608639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55267" y="5949951"/>
            <a:ext cx="184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8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877987" y="5991225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4" y="4868864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794</Words>
  <Application>Microsoft Office PowerPoint</Application>
  <PresentationFormat>Широкоэкранный</PresentationFormat>
  <Paragraphs>120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</vt:lpstr>
      <vt:lpstr>Helvetica Neue</vt:lpstr>
      <vt:lpstr>Тема Office</vt:lpstr>
      <vt:lpstr>Diseño predeterminado</vt:lpstr>
      <vt:lpstr>Послевузовское профессиональное образование</vt:lpstr>
      <vt:lpstr>Видео о Нью-Йорке и Калифорнии</vt:lpstr>
      <vt:lpstr>Университеты в Нью-Йорке и Калифорнии</vt:lpstr>
      <vt:lpstr>Baruch College - The City University of New York (CUNY)</vt:lpstr>
      <vt:lpstr>University of California Los Angeles (UCLA)</vt:lpstr>
      <vt:lpstr>University of California Irvine (UCI)</vt:lpstr>
      <vt:lpstr>University of California Riverside (UCR)</vt:lpstr>
      <vt:lpstr>Презентация PowerPoint</vt:lpstr>
      <vt:lpstr>О нас</vt:lpstr>
      <vt:lpstr>Участникам семинара в подарок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Послевузовское профессиональное образование</dc:title>
  <dc:creator>Великобритания</dc:creator>
  <cp:lastModifiedBy>Великобритания</cp:lastModifiedBy>
  <cp:revision>17</cp:revision>
  <dcterms:created xsi:type="dcterms:W3CDTF">2015-10-08T14:49:00Z</dcterms:created>
  <dcterms:modified xsi:type="dcterms:W3CDTF">2015-10-12T14:25:25Z</dcterms:modified>
</cp:coreProperties>
</file>