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9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4"/>
    <p:sldMasterId id="2147483726" r:id="rId5"/>
    <p:sldMasterId id="2147483728" r:id="rId6"/>
    <p:sldMasterId id="2147483730" r:id="rId7"/>
  </p:sldMasterIdLst>
  <p:notesMasterIdLst>
    <p:notesMasterId r:id="rId24"/>
  </p:notesMasterIdLst>
  <p:handoutMasterIdLst>
    <p:handoutMasterId r:id="rId25"/>
  </p:handoutMasterIdLst>
  <p:sldIdLst>
    <p:sldId id="256" r:id="rId8"/>
    <p:sldId id="266" r:id="rId9"/>
    <p:sldId id="267" r:id="rId10"/>
    <p:sldId id="271" r:id="rId11"/>
    <p:sldId id="273" r:id="rId12"/>
    <p:sldId id="276" r:id="rId13"/>
    <p:sldId id="277" r:id="rId14"/>
    <p:sldId id="278" r:id="rId15"/>
    <p:sldId id="279" r:id="rId16"/>
    <p:sldId id="280" r:id="rId17"/>
    <p:sldId id="282" r:id="rId18"/>
    <p:sldId id="281" r:id="rId19"/>
    <p:sldId id="283" r:id="rId20"/>
    <p:sldId id="293" r:id="rId21"/>
    <p:sldId id="292" r:id="rId22"/>
    <p:sldId id="285" r:id="rId23"/>
  </p:sldIdLst>
  <p:sldSz cx="12801600" cy="9601200" type="A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8B"/>
    <a:srgbClr val="92C04E"/>
    <a:srgbClr val="68BD49"/>
    <a:srgbClr val="FDB913"/>
    <a:srgbClr val="7DC5A4"/>
    <a:srgbClr val="0079C1"/>
    <a:srgbClr val="EE3124"/>
    <a:srgbClr val="A9ABAE"/>
    <a:srgbClr val="00A16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9" autoAdjust="0"/>
    <p:restoredTop sz="74836" autoAdjust="0"/>
  </p:normalViewPr>
  <p:slideViewPr>
    <p:cSldViewPr>
      <p:cViewPr>
        <p:scale>
          <a:sx n="66" d="100"/>
          <a:sy n="66" d="100"/>
        </p:scale>
        <p:origin x="-864" y="-440"/>
      </p:cViewPr>
      <p:guideLst>
        <p:guide orient="horz" pos="3024"/>
        <p:guide pos="4032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916" y="-72"/>
      </p:cViewPr>
      <p:guideLst>
        <p:guide orient="horz" pos="2932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 b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Sheet1!$K$1</c:f>
              <c:strCache>
                <c:ptCount val="1"/>
                <c:pt idx="0">
                  <c:v>Per Capita Income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C04E"/>
              </a:solidFill>
            </c:spPr>
          </c:dPt>
          <c:dLbls>
            <c:txPr>
              <a:bodyPr/>
              <a:lstStyle/>
              <a:p>
                <a:pPr>
                  <a:defRPr sz="800">
                    <a:solidFill>
                      <a:schemeClr val="accent1">
                        <a:lumMod val="7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Sheet1!$I$2:$I$8</c:f>
              <c:strCache>
                <c:ptCount val="7"/>
                <c:pt idx="0">
                  <c:v>Boca Raton</c:v>
                </c:pt>
                <c:pt idx="1">
                  <c:v>Jacksonville</c:v>
                </c:pt>
                <c:pt idx="2">
                  <c:v>Miami</c:v>
                </c:pt>
                <c:pt idx="3">
                  <c:v>Orlando</c:v>
                </c:pt>
                <c:pt idx="4">
                  <c:v>Tampa</c:v>
                </c:pt>
                <c:pt idx="5">
                  <c:v>Tallahasse</c:v>
                </c:pt>
                <c:pt idx="6">
                  <c:v>Gainsville</c:v>
                </c:pt>
              </c:strCache>
            </c:strRef>
          </c:cat>
          <c:val>
            <c:numRef>
              <c:f>Sheet1!$K$2:$K$8</c:f>
              <c:numCache>
                <c:formatCode>"$"#,##0_);[Red]\("$"#,##0\)</c:formatCode>
                <c:ptCount val="7"/>
                <c:pt idx="0">
                  <c:v>45628.0</c:v>
                </c:pt>
                <c:pt idx="1">
                  <c:v>20337.0</c:v>
                </c:pt>
                <c:pt idx="2">
                  <c:v>15128.0</c:v>
                </c:pt>
                <c:pt idx="3">
                  <c:v>21216.0</c:v>
                </c:pt>
                <c:pt idx="4">
                  <c:v>21953.0</c:v>
                </c:pt>
                <c:pt idx="5">
                  <c:v>18981.0</c:v>
                </c:pt>
                <c:pt idx="6">
                  <c:v>16779.0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044856"/>
        <c:axId val="-2115321048"/>
      </c:barChart>
      <c:catAx>
        <c:axId val="-2121044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-2115321048"/>
        <c:crosses val="autoZero"/>
        <c:auto val="1"/>
        <c:lblAlgn val="ctr"/>
        <c:lblOffset val="100"/>
        <c:noMultiLvlLbl val="0"/>
      </c:catAx>
      <c:valAx>
        <c:axId val="-2115321048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-2121044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8AC6E-6D3E-4601-B33E-46241EAE493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26FA16-43C3-4555-8CBC-3EF3B1D9996A}">
      <dgm:prSet phldrT="[Text]"/>
      <dgm:spPr/>
      <dgm:t>
        <a:bodyPr/>
        <a:lstStyle/>
        <a:p>
          <a:r>
            <a:rPr lang="ru-RU" dirty="0" err="1" smtClean="0"/>
            <a:t>Бакалавриат</a:t>
          </a:r>
          <a:endParaRPr lang="en-US" dirty="0"/>
        </a:p>
      </dgm:t>
    </dgm:pt>
    <dgm:pt modelId="{B6D57B28-1443-4FBC-BC47-A5116336F844}" type="parTrans" cxnId="{DA666304-77B9-4994-B496-1D64C56762FB}">
      <dgm:prSet/>
      <dgm:spPr/>
      <dgm:t>
        <a:bodyPr/>
        <a:lstStyle/>
        <a:p>
          <a:endParaRPr lang="en-US"/>
        </a:p>
      </dgm:t>
    </dgm:pt>
    <dgm:pt modelId="{4C95C9AC-4C47-48F6-8C9C-4917B5A7D048}" type="sibTrans" cxnId="{DA666304-77B9-4994-B496-1D64C56762FB}">
      <dgm:prSet/>
      <dgm:spPr/>
      <dgm:t>
        <a:bodyPr/>
        <a:lstStyle/>
        <a:p>
          <a:endParaRPr lang="en-US"/>
        </a:p>
      </dgm:t>
    </dgm:pt>
    <dgm:pt modelId="{8927EB89-9364-4564-BCDC-8A5E6679A3C6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ru-RU" dirty="0" smtClean="0"/>
            <a:t>Аттестат</a:t>
          </a:r>
          <a:r>
            <a:rPr lang="en-US" dirty="0" smtClean="0"/>
            <a:t> </a:t>
          </a:r>
          <a:r>
            <a:rPr lang="en-US" dirty="0" smtClean="0"/>
            <a:t>– </a:t>
          </a:r>
          <a:r>
            <a:rPr lang="ru-RU" dirty="0" smtClean="0"/>
            <a:t>3.0</a:t>
          </a:r>
          <a:r>
            <a:rPr lang="en-US" dirty="0" smtClean="0"/>
            <a:t> </a:t>
          </a:r>
          <a:r>
            <a:rPr lang="en-US" dirty="0" smtClean="0"/>
            <a:t>GPA</a:t>
          </a:r>
          <a:endParaRPr lang="en-US" dirty="0"/>
        </a:p>
      </dgm:t>
    </dgm:pt>
    <dgm:pt modelId="{F759F302-F5F2-450A-967F-D8AA0FD3ACC0}" type="parTrans" cxnId="{DB8840B4-C1C1-4BD7-854B-9C938F44CF3A}">
      <dgm:prSet/>
      <dgm:spPr/>
      <dgm:t>
        <a:bodyPr/>
        <a:lstStyle/>
        <a:p>
          <a:endParaRPr lang="en-US"/>
        </a:p>
      </dgm:t>
    </dgm:pt>
    <dgm:pt modelId="{47A12704-0AE7-4EE3-BCC4-A891543278E6}" type="sibTrans" cxnId="{DB8840B4-C1C1-4BD7-854B-9C938F44CF3A}">
      <dgm:prSet/>
      <dgm:spPr/>
      <dgm:t>
        <a:bodyPr/>
        <a:lstStyle/>
        <a:p>
          <a:endParaRPr lang="en-US"/>
        </a:p>
      </dgm:t>
    </dgm:pt>
    <dgm:pt modelId="{AC812890-EB29-4F06-9BBC-2A2C97E03BF2}">
      <dgm:prSet phldrT="[Text]"/>
      <dgm:spPr/>
      <dgm:t>
        <a:bodyPr/>
        <a:lstStyle/>
        <a:p>
          <a:r>
            <a:rPr lang="ru-RU" dirty="0" smtClean="0"/>
            <a:t>Магистратура</a:t>
          </a:r>
          <a:endParaRPr lang="en-US" dirty="0"/>
        </a:p>
      </dgm:t>
    </dgm:pt>
    <dgm:pt modelId="{E8553C05-9A6C-478B-B60A-B1603256BA1D}" type="parTrans" cxnId="{9736C944-FEF4-495C-95EF-011F4DFCA3B4}">
      <dgm:prSet/>
      <dgm:spPr/>
      <dgm:t>
        <a:bodyPr/>
        <a:lstStyle/>
        <a:p>
          <a:endParaRPr lang="en-US"/>
        </a:p>
      </dgm:t>
    </dgm:pt>
    <dgm:pt modelId="{1F72B926-5C1B-489C-850D-25D7C44386F8}" type="sibTrans" cxnId="{9736C944-FEF4-495C-95EF-011F4DFCA3B4}">
      <dgm:prSet/>
      <dgm:spPr/>
      <dgm:t>
        <a:bodyPr/>
        <a:lstStyle/>
        <a:p>
          <a:endParaRPr lang="en-US"/>
        </a:p>
      </dgm:t>
    </dgm:pt>
    <dgm:pt modelId="{C1D20A0A-20E9-435C-9182-D4F8EF338DF0}">
      <dgm:prSet phldrT="[Text]"/>
      <dgm:spPr/>
      <dgm:t>
        <a:bodyPr/>
        <a:lstStyle/>
        <a:p>
          <a:r>
            <a:rPr lang="ru-RU" dirty="0" smtClean="0"/>
            <a:t>Диплом </a:t>
          </a:r>
          <a:r>
            <a:rPr lang="en-US" dirty="0" smtClean="0"/>
            <a:t>– </a:t>
          </a:r>
          <a:r>
            <a:rPr lang="en-US" dirty="0" smtClean="0"/>
            <a:t>2.5 GPA</a:t>
          </a:r>
          <a:endParaRPr lang="en-US" dirty="0"/>
        </a:p>
      </dgm:t>
    </dgm:pt>
    <dgm:pt modelId="{D93688B7-B388-4CC3-9FBC-287C46575C86}" type="parTrans" cxnId="{DB54810F-8181-4145-81D4-3102CC3A920A}">
      <dgm:prSet/>
      <dgm:spPr/>
      <dgm:t>
        <a:bodyPr/>
        <a:lstStyle/>
        <a:p>
          <a:endParaRPr lang="en-US"/>
        </a:p>
      </dgm:t>
    </dgm:pt>
    <dgm:pt modelId="{1A04F02C-3CF2-4E82-A0FB-294D1B581690}" type="sibTrans" cxnId="{DB54810F-8181-4145-81D4-3102CC3A920A}">
      <dgm:prSet/>
      <dgm:spPr/>
      <dgm:t>
        <a:bodyPr/>
        <a:lstStyle/>
        <a:p>
          <a:endParaRPr lang="en-US"/>
        </a:p>
      </dgm:t>
    </dgm:pt>
    <dgm:pt modelId="{D7109C2D-B302-46DA-BDCD-9178D73415D7}">
      <dgm:prSet phldrT="[Text]"/>
      <dgm:spPr/>
      <dgm:t>
        <a:bodyPr/>
        <a:lstStyle/>
        <a:p>
          <a:r>
            <a:rPr lang="ru-RU" dirty="0" smtClean="0"/>
            <a:t>Паспорт</a:t>
          </a:r>
          <a:endParaRPr lang="en-US" dirty="0"/>
        </a:p>
      </dgm:t>
    </dgm:pt>
    <dgm:pt modelId="{632AD8D5-7500-4137-9FF9-40A7EACBD1D9}" type="parTrans" cxnId="{41207A54-251A-45FD-A7F2-26933FCBD2C4}">
      <dgm:prSet/>
      <dgm:spPr/>
      <dgm:t>
        <a:bodyPr/>
        <a:lstStyle/>
        <a:p>
          <a:endParaRPr lang="en-US"/>
        </a:p>
      </dgm:t>
    </dgm:pt>
    <dgm:pt modelId="{6BC427A5-1090-467D-B03A-16253C46F5F6}" type="sibTrans" cxnId="{41207A54-251A-45FD-A7F2-26933FCBD2C4}">
      <dgm:prSet/>
      <dgm:spPr/>
      <dgm:t>
        <a:bodyPr/>
        <a:lstStyle/>
        <a:p>
          <a:endParaRPr lang="en-US"/>
        </a:p>
      </dgm:t>
    </dgm:pt>
    <dgm:pt modelId="{3EB4688B-3320-4BB4-8A3D-B4E3AE4BE258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ru-RU" dirty="0" smtClean="0"/>
            <a:t>Паспорт</a:t>
          </a:r>
          <a:endParaRPr lang="en-US" dirty="0"/>
        </a:p>
      </dgm:t>
    </dgm:pt>
    <dgm:pt modelId="{A601C0AA-D4D3-496F-B36A-F86B4A5DD08B}" type="parTrans" cxnId="{5259272D-6A53-4961-A523-7D9A64586C78}">
      <dgm:prSet/>
      <dgm:spPr/>
      <dgm:t>
        <a:bodyPr/>
        <a:lstStyle/>
        <a:p>
          <a:endParaRPr lang="en-US"/>
        </a:p>
      </dgm:t>
    </dgm:pt>
    <dgm:pt modelId="{FF390993-20D3-474A-B433-280863776AC5}" type="sibTrans" cxnId="{5259272D-6A53-4961-A523-7D9A64586C78}">
      <dgm:prSet/>
      <dgm:spPr/>
      <dgm:t>
        <a:bodyPr/>
        <a:lstStyle/>
        <a:p>
          <a:endParaRPr lang="en-US"/>
        </a:p>
      </dgm:t>
    </dgm:pt>
    <dgm:pt modelId="{0DDC9D6D-1D8B-4B92-88F4-E3F3BABAC36F}">
      <dgm:prSet phldrT="[Text]"/>
      <dgm:spPr/>
      <dgm:t>
        <a:bodyPr/>
        <a:lstStyle/>
        <a:p>
          <a:r>
            <a:rPr lang="ru-RU" dirty="0" smtClean="0"/>
            <a:t>Тест на знание Английского языка</a:t>
          </a:r>
          <a:endParaRPr lang="en-US" dirty="0"/>
        </a:p>
      </dgm:t>
    </dgm:pt>
    <dgm:pt modelId="{F7E7E467-D93B-4112-9359-5297F5C10CC1}" type="parTrans" cxnId="{3DF13184-4637-4A87-89B2-0A1AE94D4BA6}">
      <dgm:prSet/>
      <dgm:spPr/>
      <dgm:t>
        <a:bodyPr/>
        <a:lstStyle/>
        <a:p>
          <a:endParaRPr lang="en-US"/>
        </a:p>
      </dgm:t>
    </dgm:pt>
    <dgm:pt modelId="{90CE942A-C48A-4FEF-812F-A96A6674E915}" type="sibTrans" cxnId="{3DF13184-4637-4A87-89B2-0A1AE94D4BA6}">
      <dgm:prSet/>
      <dgm:spPr/>
      <dgm:t>
        <a:bodyPr/>
        <a:lstStyle/>
        <a:p>
          <a:endParaRPr lang="en-US"/>
        </a:p>
      </dgm:t>
    </dgm:pt>
    <dgm:pt modelId="{EF8DE635-6581-4573-BC33-F558E97C2C72}">
      <dgm:prSet phldrT="[Text]"/>
      <dgm:spPr/>
      <dgm:t>
        <a:bodyPr/>
        <a:lstStyle/>
        <a:p>
          <a:endParaRPr lang="en-US" dirty="0"/>
        </a:p>
      </dgm:t>
    </dgm:pt>
    <dgm:pt modelId="{31B31DED-EFD2-4360-B6A1-6B2499123C7C}" type="parTrans" cxnId="{153425CD-D757-4A7C-997F-5ABC398664B6}">
      <dgm:prSet/>
      <dgm:spPr/>
      <dgm:t>
        <a:bodyPr/>
        <a:lstStyle/>
        <a:p>
          <a:endParaRPr lang="en-US"/>
        </a:p>
      </dgm:t>
    </dgm:pt>
    <dgm:pt modelId="{51A28C60-7B51-4C81-9AF5-6DECC2FB4F2A}" type="sibTrans" cxnId="{153425CD-D757-4A7C-997F-5ABC398664B6}">
      <dgm:prSet/>
      <dgm:spPr/>
      <dgm:t>
        <a:bodyPr/>
        <a:lstStyle/>
        <a:p>
          <a:endParaRPr lang="en-US"/>
        </a:p>
      </dgm:t>
    </dgm:pt>
    <dgm:pt modelId="{4C8CF990-221C-4AD1-AFFF-858438D30FF1}">
      <dgm:prSet phldrT="[Text]"/>
      <dgm:spPr/>
      <dgm:t>
        <a:bodyPr/>
        <a:lstStyle/>
        <a:p>
          <a:r>
            <a:rPr lang="en-AU" dirty="0" smtClean="0"/>
            <a:t>IELTS: 5.5 </a:t>
          </a:r>
          <a:r>
            <a:rPr lang="ru-RU" dirty="0" smtClean="0"/>
            <a:t>или</a:t>
          </a:r>
          <a:r>
            <a:rPr lang="en-AU" dirty="0" smtClean="0"/>
            <a:t> 4.5</a:t>
          </a:r>
          <a:r>
            <a:rPr lang="ru-RU" dirty="0" smtClean="0"/>
            <a:t> для</a:t>
          </a:r>
          <a:r>
            <a:rPr lang="en-AU" dirty="0" smtClean="0"/>
            <a:t> Integrated</a:t>
          </a:r>
          <a:endParaRPr lang="en-US" dirty="0"/>
        </a:p>
      </dgm:t>
    </dgm:pt>
    <dgm:pt modelId="{94260C14-150F-4673-A1CF-9D479F43A518}" type="parTrans" cxnId="{F752B59E-7ED6-4676-858E-4CD9CFAA7C46}">
      <dgm:prSet/>
      <dgm:spPr/>
      <dgm:t>
        <a:bodyPr/>
        <a:lstStyle/>
        <a:p>
          <a:endParaRPr lang="en-US"/>
        </a:p>
      </dgm:t>
    </dgm:pt>
    <dgm:pt modelId="{DEFC79F5-2765-46BD-8EAB-15115FCCEB9E}" type="sibTrans" cxnId="{F752B59E-7ED6-4676-858E-4CD9CFAA7C46}">
      <dgm:prSet/>
      <dgm:spPr/>
      <dgm:t>
        <a:bodyPr/>
        <a:lstStyle/>
        <a:p>
          <a:endParaRPr lang="en-US"/>
        </a:p>
      </dgm:t>
    </dgm:pt>
    <dgm:pt modelId="{D53FEEBA-09A2-4316-AA51-AB535FD6A587}">
      <dgm:prSet/>
      <dgm:spPr/>
      <dgm:t>
        <a:bodyPr/>
        <a:lstStyle/>
        <a:p>
          <a:r>
            <a:rPr lang="en-AU" dirty="0" smtClean="0"/>
            <a:t>Pearson Versant: 50 </a:t>
          </a:r>
          <a:r>
            <a:rPr lang="ru-RU" dirty="0" smtClean="0"/>
            <a:t>или</a:t>
          </a:r>
          <a:r>
            <a:rPr lang="en-AU" dirty="0" smtClean="0"/>
            <a:t> </a:t>
          </a:r>
          <a:r>
            <a:rPr lang="en-AU" dirty="0" smtClean="0"/>
            <a:t>46 </a:t>
          </a:r>
          <a:r>
            <a:rPr lang="ru-RU" dirty="0" smtClean="0"/>
            <a:t>для</a:t>
          </a:r>
          <a:r>
            <a:rPr lang="en-AU" dirty="0" smtClean="0"/>
            <a:t> </a:t>
          </a:r>
          <a:r>
            <a:rPr lang="en-AU" dirty="0" smtClean="0"/>
            <a:t>Integrated</a:t>
          </a:r>
          <a:endParaRPr lang="en-AU" dirty="0"/>
        </a:p>
      </dgm:t>
    </dgm:pt>
    <dgm:pt modelId="{DA9F01BC-4728-4321-A8CA-77B38CE04137}" type="parTrans" cxnId="{932691F5-61D5-4C4A-955E-599DDA0BBED3}">
      <dgm:prSet/>
      <dgm:spPr/>
      <dgm:t>
        <a:bodyPr/>
        <a:lstStyle/>
        <a:p>
          <a:endParaRPr lang="en-US"/>
        </a:p>
      </dgm:t>
    </dgm:pt>
    <dgm:pt modelId="{7D49CCC6-E9C6-4AB8-89D5-23CEABB59396}" type="sibTrans" cxnId="{932691F5-61D5-4C4A-955E-599DDA0BBED3}">
      <dgm:prSet/>
      <dgm:spPr/>
      <dgm:t>
        <a:bodyPr/>
        <a:lstStyle/>
        <a:p>
          <a:endParaRPr lang="en-US"/>
        </a:p>
      </dgm:t>
    </dgm:pt>
    <dgm:pt modelId="{E35858B0-C33C-4BB8-B890-1B26245EAEAD}">
      <dgm:prSet phldrT="[Text]"/>
      <dgm:spPr/>
      <dgm:t>
        <a:bodyPr/>
        <a:lstStyle/>
        <a:p>
          <a:r>
            <a:rPr lang="en-AU" dirty="0" smtClean="0"/>
            <a:t>TOEFL (Paper/</a:t>
          </a:r>
          <a:r>
            <a:rPr lang="en-AU" dirty="0" err="1" smtClean="0"/>
            <a:t>iBT</a:t>
          </a:r>
          <a:r>
            <a:rPr lang="en-AU" dirty="0" smtClean="0"/>
            <a:t>): 525/69 </a:t>
          </a:r>
          <a:r>
            <a:rPr lang="ru-RU" dirty="0" smtClean="0"/>
            <a:t>или</a:t>
          </a:r>
          <a:r>
            <a:rPr lang="en-AU" dirty="0" smtClean="0"/>
            <a:t> </a:t>
          </a:r>
          <a:r>
            <a:rPr lang="en-AU" dirty="0" smtClean="0"/>
            <a:t>59 </a:t>
          </a:r>
          <a:r>
            <a:rPr lang="ru-RU" dirty="0" smtClean="0"/>
            <a:t>для</a:t>
          </a:r>
          <a:r>
            <a:rPr lang="en-AU" dirty="0" smtClean="0"/>
            <a:t> </a:t>
          </a:r>
          <a:r>
            <a:rPr lang="en-AU" dirty="0" smtClean="0"/>
            <a:t>Integrated</a:t>
          </a:r>
          <a:endParaRPr lang="en-US" dirty="0"/>
        </a:p>
      </dgm:t>
    </dgm:pt>
    <dgm:pt modelId="{EC534E34-2F5E-4514-B28F-CC476DE4E3C8}" type="parTrans" cxnId="{8C9B77CE-D288-4695-BF33-C72BD8D25DB1}">
      <dgm:prSet/>
      <dgm:spPr/>
      <dgm:t>
        <a:bodyPr/>
        <a:lstStyle/>
        <a:p>
          <a:endParaRPr lang="en-US"/>
        </a:p>
      </dgm:t>
    </dgm:pt>
    <dgm:pt modelId="{5F7AD05B-4118-4FD6-A09A-0B14163D683A}" type="sibTrans" cxnId="{8C9B77CE-D288-4695-BF33-C72BD8D25DB1}">
      <dgm:prSet/>
      <dgm:spPr/>
      <dgm:t>
        <a:bodyPr/>
        <a:lstStyle/>
        <a:p>
          <a:endParaRPr lang="en-US"/>
        </a:p>
      </dgm:t>
    </dgm:pt>
    <dgm:pt modelId="{25244F74-9981-47A7-9B04-DE35AFC66EF6}">
      <dgm:prSet phldrT="[Text]"/>
      <dgm:spPr/>
      <dgm:t>
        <a:bodyPr/>
        <a:lstStyle/>
        <a:p>
          <a:r>
            <a:rPr lang="ru-RU" dirty="0" smtClean="0"/>
            <a:t>Тест на знание Английского языка</a:t>
          </a:r>
          <a:endParaRPr lang="en-US" dirty="0"/>
        </a:p>
      </dgm:t>
    </dgm:pt>
    <dgm:pt modelId="{91365039-C7F5-4FDE-BC37-56FC3B6B8BB4}" type="parTrans" cxnId="{69B99ED1-C39E-466E-923B-1EEDEB673199}">
      <dgm:prSet/>
      <dgm:spPr/>
      <dgm:t>
        <a:bodyPr/>
        <a:lstStyle/>
        <a:p>
          <a:endParaRPr lang="en-US"/>
        </a:p>
      </dgm:t>
    </dgm:pt>
    <dgm:pt modelId="{18E92FBF-2E5B-4E02-96C2-AF66CA029327}" type="sibTrans" cxnId="{69B99ED1-C39E-466E-923B-1EEDEB673199}">
      <dgm:prSet/>
      <dgm:spPr/>
      <dgm:t>
        <a:bodyPr/>
        <a:lstStyle/>
        <a:p>
          <a:endParaRPr lang="en-US"/>
        </a:p>
      </dgm:t>
    </dgm:pt>
    <dgm:pt modelId="{58F37A06-7F73-4185-870A-AD94213283D5}">
      <dgm:prSet phldrT="[Text]"/>
      <dgm:spPr/>
      <dgm:t>
        <a:bodyPr/>
        <a:lstStyle/>
        <a:p>
          <a:r>
            <a:rPr lang="en-US" dirty="0" smtClean="0"/>
            <a:t>IELTS 6.0</a:t>
          </a:r>
          <a:endParaRPr lang="en-US" dirty="0"/>
        </a:p>
      </dgm:t>
    </dgm:pt>
    <dgm:pt modelId="{3F9227DF-8558-4362-8803-508A7E2D4404}" type="parTrans" cxnId="{1698784B-A890-4783-8DF5-E01190949F5F}">
      <dgm:prSet/>
      <dgm:spPr/>
      <dgm:t>
        <a:bodyPr/>
        <a:lstStyle/>
        <a:p>
          <a:endParaRPr lang="en-US"/>
        </a:p>
      </dgm:t>
    </dgm:pt>
    <dgm:pt modelId="{46151404-4875-4023-B5F0-EC8E54D50152}" type="sibTrans" cxnId="{1698784B-A890-4783-8DF5-E01190949F5F}">
      <dgm:prSet/>
      <dgm:spPr/>
      <dgm:t>
        <a:bodyPr/>
        <a:lstStyle/>
        <a:p>
          <a:endParaRPr lang="en-US"/>
        </a:p>
      </dgm:t>
    </dgm:pt>
    <dgm:pt modelId="{34382751-B8B0-4530-B0B0-6A02191D7426}">
      <dgm:prSet phldrT="[Text]"/>
      <dgm:spPr/>
      <dgm:t>
        <a:bodyPr/>
        <a:lstStyle/>
        <a:p>
          <a:r>
            <a:rPr lang="en-US" dirty="0" smtClean="0"/>
            <a:t>TOEFL 71</a:t>
          </a:r>
          <a:endParaRPr lang="en-US" dirty="0"/>
        </a:p>
      </dgm:t>
    </dgm:pt>
    <dgm:pt modelId="{D7E67EFE-5117-4F0B-82DD-2882C30A4D10}" type="parTrans" cxnId="{A8DFB755-A48E-4770-B2B0-21B4BB9D2A25}">
      <dgm:prSet/>
      <dgm:spPr/>
      <dgm:t>
        <a:bodyPr/>
        <a:lstStyle/>
        <a:p>
          <a:endParaRPr lang="en-US"/>
        </a:p>
      </dgm:t>
    </dgm:pt>
    <dgm:pt modelId="{BD3FD773-A5C5-43B8-9672-9E0786213C72}" type="sibTrans" cxnId="{A8DFB755-A48E-4770-B2B0-21B4BB9D2A25}">
      <dgm:prSet/>
      <dgm:spPr/>
      <dgm:t>
        <a:bodyPr/>
        <a:lstStyle/>
        <a:p>
          <a:endParaRPr lang="en-US"/>
        </a:p>
      </dgm:t>
    </dgm:pt>
    <dgm:pt modelId="{2F7E29B9-8F15-45CF-9F41-ECEEE8BB2DD3}">
      <dgm:prSet phldrT="[Text]"/>
      <dgm:spPr/>
      <dgm:t>
        <a:bodyPr/>
        <a:lstStyle/>
        <a:p>
          <a:r>
            <a:rPr lang="ru-RU" dirty="0" smtClean="0"/>
            <a:t>Мотивационное письмо</a:t>
          </a:r>
          <a:endParaRPr lang="en-US" dirty="0"/>
        </a:p>
      </dgm:t>
    </dgm:pt>
    <dgm:pt modelId="{EDB3EAB0-D9C6-4F3E-908C-9F93FEC4C183}" type="parTrans" cxnId="{3520B2C9-8956-42C0-9358-3C4E103DC1BB}">
      <dgm:prSet/>
      <dgm:spPr/>
      <dgm:t>
        <a:bodyPr/>
        <a:lstStyle/>
        <a:p>
          <a:endParaRPr lang="en-US"/>
        </a:p>
      </dgm:t>
    </dgm:pt>
    <dgm:pt modelId="{FF1A5CEF-AD19-4AE6-AC18-0C1FC4046F1F}" type="sibTrans" cxnId="{3520B2C9-8956-42C0-9358-3C4E103DC1BB}">
      <dgm:prSet/>
      <dgm:spPr/>
      <dgm:t>
        <a:bodyPr/>
        <a:lstStyle/>
        <a:p>
          <a:endParaRPr lang="en-US"/>
        </a:p>
      </dgm:t>
    </dgm:pt>
    <dgm:pt modelId="{E0BE0C85-4B33-487F-8673-9D594C47AF40}">
      <dgm:prSet phldrT="[Text]"/>
      <dgm:spPr/>
      <dgm:t>
        <a:bodyPr/>
        <a:lstStyle/>
        <a:p>
          <a:r>
            <a:rPr lang="ru-RU" dirty="0" smtClean="0"/>
            <a:t>Резюме</a:t>
          </a:r>
          <a:endParaRPr lang="en-US" dirty="0"/>
        </a:p>
      </dgm:t>
    </dgm:pt>
    <dgm:pt modelId="{A0B8714B-278A-46B3-97F7-6F6F01D2173B}" type="parTrans" cxnId="{C3654406-1A21-4B33-8144-289704856B54}">
      <dgm:prSet/>
      <dgm:spPr/>
      <dgm:t>
        <a:bodyPr/>
        <a:lstStyle/>
        <a:p>
          <a:endParaRPr lang="en-US"/>
        </a:p>
      </dgm:t>
    </dgm:pt>
    <dgm:pt modelId="{46E62C98-A303-4473-9983-ABC3D4D72E32}" type="sibTrans" cxnId="{C3654406-1A21-4B33-8144-289704856B54}">
      <dgm:prSet/>
      <dgm:spPr/>
      <dgm:t>
        <a:bodyPr/>
        <a:lstStyle/>
        <a:p>
          <a:endParaRPr lang="en-US"/>
        </a:p>
      </dgm:t>
    </dgm:pt>
    <dgm:pt modelId="{ED9BC231-EA44-4A6A-A8AE-BD3563944695}" type="pres">
      <dgm:prSet presAssocID="{0248AC6E-6D3E-4601-B33E-46241EAE49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AD085F-5D0B-4EB6-910E-9E05F693D4D2}" type="pres">
      <dgm:prSet presAssocID="{5326FA16-43C3-4555-8CBC-3EF3B1D9996A}" presName="composite" presStyleCnt="0"/>
      <dgm:spPr/>
    </dgm:pt>
    <dgm:pt modelId="{C7D2E340-8A47-48F1-A408-8A6789CA871E}" type="pres">
      <dgm:prSet presAssocID="{5326FA16-43C3-4555-8CBC-3EF3B1D9996A}" presName="parTx" presStyleLbl="alignNode1" presStyleIdx="0" presStyleCnt="2" custScaleX="1313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1B550-4420-4958-9795-03087936A9A7}" type="pres">
      <dgm:prSet presAssocID="{5326FA16-43C3-4555-8CBC-3EF3B1D9996A}" presName="desTx" presStyleLbl="alignAccFollowNode1" presStyleIdx="0" presStyleCnt="2" custScaleX="131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EACDC-9E73-4C86-9C6F-1D76145924B6}" type="pres">
      <dgm:prSet presAssocID="{4C95C9AC-4C47-48F6-8C9C-4917B5A7D048}" presName="space" presStyleCnt="0"/>
      <dgm:spPr/>
    </dgm:pt>
    <dgm:pt modelId="{6E5EEEEF-35E7-4FF4-BA85-247D403D922C}" type="pres">
      <dgm:prSet presAssocID="{AC812890-EB29-4F06-9BBC-2A2C97E03BF2}" presName="composite" presStyleCnt="0"/>
      <dgm:spPr/>
    </dgm:pt>
    <dgm:pt modelId="{AD081D7A-86E9-4F0B-87BF-F01A371B1468}" type="pres">
      <dgm:prSet presAssocID="{AC812890-EB29-4F06-9BBC-2A2C97E03BF2}" presName="parTx" presStyleLbl="alignNode1" presStyleIdx="1" presStyleCnt="2" custScaleX="1223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68359-7244-49C4-B2C3-2B3880B9B391}" type="pres">
      <dgm:prSet presAssocID="{AC812890-EB29-4F06-9BBC-2A2C97E03BF2}" presName="desTx" presStyleLbl="alignAccFollowNode1" presStyleIdx="1" presStyleCnt="2" custScaleX="122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0D3C3B-3F12-4875-9962-22C97784933D}" type="presOf" srcId="{5326FA16-43C3-4555-8CBC-3EF3B1D9996A}" destId="{C7D2E340-8A47-48F1-A408-8A6789CA871E}" srcOrd="0" destOrd="0" presId="urn:microsoft.com/office/officeart/2005/8/layout/hList1"/>
    <dgm:cxn modelId="{AF14AB9E-B18B-4371-9D30-DE7E4117B967}" type="presOf" srcId="{D7109C2D-B302-46DA-BDCD-9178D73415D7}" destId="{9E468359-7244-49C4-B2C3-2B3880B9B391}" srcOrd="0" destOrd="1" presId="urn:microsoft.com/office/officeart/2005/8/layout/hList1"/>
    <dgm:cxn modelId="{B5D7B42F-42CD-43C5-A471-E168DD5F5D66}" type="presOf" srcId="{4C8CF990-221C-4AD1-AFFF-858438D30FF1}" destId="{1F01B550-4420-4958-9795-03087936A9A7}" srcOrd="0" destOrd="3" presId="urn:microsoft.com/office/officeart/2005/8/layout/hList1"/>
    <dgm:cxn modelId="{C3654406-1A21-4B33-8144-289704856B54}" srcId="{AC812890-EB29-4F06-9BBC-2A2C97E03BF2}" destId="{E0BE0C85-4B33-487F-8673-9D594C47AF40}" srcOrd="4" destOrd="0" parTransId="{A0B8714B-278A-46B3-97F7-6F6F01D2173B}" sibTransId="{46E62C98-A303-4473-9983-ABC3D4D72E32}"/>
    <dgm:cxn modelId="{809DCBA2-12AF-4D6E-A7DD-12872C97BB3D}" type="presOf" srcId="{3EB4688B-3320-4BB4-8A3D-B4E3AE4BE258}" destId="{1F01B550-4420-4958-9795-03087936A9A7}" srcOrd="0" destOrd="1" presId="urn:microsoft.com/office/officeart/2005/8/layout/hList1"/>
    <dgm:cxn modelId="{DB8840B4-C1C1-4BD7-854B-9C938F44CF3A}" srcId="{5326FA16-43C3-4555-8CBC-3EF3B1D9996A}" destId="{8927EB89-9364-4564-BCDC-8A5E6679A3C6}" srcOrd="0" destOrd="0" parTransId="{F759F302-F5F2-450A-967F-D8AA0FD3ACC0}" sibTransId="{47A12704-0AE7-4EE3-BCC4-A891543278E6}"/>
    <dgm:cxn modelId="{932691F5-61D5-4C4A-955E-599DDA0BBED3}" srcId="{0DDC9D6D-1D8B-4B92-88F4-E3F3BABAC36F}" destId="{D53FEEBA-09A2-4316-AA51-AB535FD6A587}" srcOrd="2" destOrd="0" parTransId="{DA9F01BC-4728-4321-A8CA-77B38CE04137}" sibTransId="{7D49CCC6-E9C6-4AB8-89D5-23CEABB59396}"/>
    <dgm:cxn modelId="{721A4052-6D19-47B2-ADD3-D40CC477864A}" type="presOf" srcId="{C1D20A0A-20E9-435C-9182-D4F8EF338DF0}" destId="{9E468359-7244-49C4-B2C3-2B3880B9B391}" srcOrd="0" destOrd="0" presId="urn:microsoft.com/office/officeart/2005/8/layout/hList1"/>
    <dgm:cxn modelId="{41207A54-251A-45FD-A7F2-26933FCBD2C4}" srcId="{AC812890-EB29-4F06-9BBC-2A2C97E03BF2}" destId="{D7109C2D-B302-46DA-BDCD-9178D73415D7}" srcOrd="1" destOrd="0" parTransId="{632AD8D5-7500-4137-9FF9-40A7EACBD1D9}" sibTransId="{6BC427A5-1090-467D-B03A-16253C46F5F6}"/>
    <dgm:cxn modelId="{9736C944-FEF4-495C-95EF-011F4DFCA3B4}" srcId="{0248AC6E-6D3E-4601-B33E-46241EAE4934}" destId="{AC812890-EB29-4F06-9BBC-2A2C97E03BF2}" srcOrd="1" destOrd="0" parTransId="{E8553C05-9A6C-478B-B60A-B1603256BA1D}" sibTransId="{1F72B926-5C1B-489C-850D-25D7C44386F8}"/>
    <dgm:cxn modelId="{69B99ED1-C39E-466E-923B-1EEDEB673199}" srcId="{AC812890-EB29-4F06-9BBC-2A2C97E03BF2}" destId="{25244F74-9981-47A7-9B04-DE35AFC66EF6}" srcOrd="2" destOrd="0" parTransId="{91365039-C7F5-4FDE-BC37-56FC3B6B8BB4}" sibTransId="{18E92FBF-2E5B-4E02-96C2-AF66CA029327}"/>
    <dgm:cxn modelId="{1698784B-A890-4783-8DF5-E01190949F5F}" srcId="{25244F74-9981-47A7-9B04-DE35AFC66EF6}" destId="{58F37A06-7F73-4185-870A-AD94213283D5}" srcOrd="0" destOrd="0" parTransId="{3F9227DF-8558-4362-8803-508A7E2D4404}" sibTransId="{46151404-4875-4023-B5F0-EC8E54D50152}"/>
    <dgm:cxn modelId="{5259272D-6A53-4961-A523-7D9A64586C78}" srcId="{5326FA16-43C3-4555-8CBC-3EF3B1D9996A}" destId="{3EB4688B-3320-4BB4-8A3D-B4E3AE4BE258}" srcOrd="1" destOrd="0" parTransId="{A601C0AA-D4D3-496F-B36A-F86B4A5DD08B}" sibTransId="{FF390993-20D3-474A-B433-280863776AC5}"/>
    <dgm:cxn modelId="{5E047981-B7DD-4729-856F-089CAC0B8278}" type="presOf" srcId="{34382751-B8B0-4530-B0B0-6A02191D7426}" destId="{9E468359-7244-49C4-B2C3-2B3880B9B391}" srcOrd="0" destOrd="4" presId="urn:microsoft.com/office/officeart/2005/8/layout/hList1"/>
    <dgm:cxn modelId="{65EBAFBF-0DEC-4266-8591-7CB4FB4A9548}" type="presOf" srcId="{AC812890-EB29-4F06-9BBC-2A2C97E03BF2}" destId="{AD081D7A-86E9-4F0B-87BF-F01A371B1468}" srcOrd="0" destOrd="0" presId="urn:microsoft.com/office/officeart/2005/8/layout/hList1"/>
    <dgm:cxn modelId="{85E50A8E-C3F1-4BCF-8A48-166F52ECFD7A}" type="presOf" srcId="{D53FEEBA-09A2-4316-AA51-AB535FD6A587}" destId="{1F01B550-4420-4958-9795-03087936A9A7}" srcOrd="0" destOrd="5" presId="urn:microsoft.com/office/officeart/2005/8/layout/hList1"/>
    <dgm:cxn modelId="{851B6998-F9D0-4FDF-BEBF-A8189B5C63EF}" type="presOf" srcId="{0248AC6E-6D3E-4601-B33E-46241EAE4934}" destId="{ED9BC231-EA44-4A6A-A8AE-BD3563944695}" srcOrd="0" destOrd="0" presId="urn:microsoft.com/office/officeart/2005/8/layout/hList1"/>
    <dgm:cxn modelId="{DB54810F-8181-4145-81D4-3102CC3A920A}" srcId="{AC812890-EB29-4F06-9BBC-2A2C97E03BF2}" destId="{C1D20A0A-20E9-435C-9182-D4F8EF338DF0}" srcOrd="0" destOrd="0" parTransId="{D93688B7-B388-4CC3-9FBC-287C46575C86}" sibTransId="{1A04F02C-3CF2-4E82-A0FB-294D1B581690}"/>
    <dgm:cxn modelId="{DA666304-77B9-4994-B496-1D64C56762FB}" srcId="{0248AC6E-6D3E-4601-B33E-46241EAE4934}" destId="{5326FA16-43C3-4555-8CBC-3EF3B1D9996A}" srcOrd="0" destOrd="0" parTransId="{B6D57B28-1443-4FBC-BC47-A5116336F844}" sibTransId="{4C95C9AC-4C47-48F6-8C9C-4917B5A7D048}"/>
    <dgm:cxn modelId="{5A66AFA6-FE2C-4323-84AF-15033DB26D6F}" type="presOf" srcId="{EF8DE635-6581-4573-BC33-F558E97C2C72}" destId="{1F01B550-4420-4958-9795-03087936A9A7}" srcOrd="0" destOrd="6" presId="urn:microsoft.com/office/officeart/2005/8/layout/hList1"/>
    <dgm:cxn modelId="{3520B2C9-8956-42C0-9358-3C4E103DC1BB}" srcId="{AC812890-EB29-4F06-9BBC-2A2C97E03BF2}" destId="{2F7E29B9-8F15-45CF-9F41-ECEEE8BB2DD3}" srcOrd="3" destOrd="0" parTransId="{EDB3EAB0-D9C6-4F3E-908C-9F93FEC4C183}" sibTransId="{FF1A5CEF-AD19-4AE6-AC18-0C1FC4046F1F}"/>
    <dgm:cxn modelId="{32E9FE55-B82A-4B99-9F40-6E7063DF1DEA}" type="presOf" srcId="{E35858B0-C33C-4BB8-B890-1B26245EAEAD}" destId="{1F01B550-4420-4958-9795-03087936A9A7}" srcOrd="0" destOrd="4" presId="urn:microsoft.com/office/officeart/2005/8/layout/hList1"/>
    <dgm:cxn modelId="{8C9B77CE-D288-4695-BF33-C72BD8D25DB1}" srcId="{0DDC9D6D-1D8B-4B92-88F4-E3F3BABAC36F}" destId="{E35858B0-C33C-4BB8-B890-1B26245EAEAD}" srcOrd="1" destOrd="0" parTransId="{EC534E34-2F5E-4514-B28F-CC476DE4E3C8}" sibTransId="{5F7AD05B-4118-4FD6-A09A-0B14163D683A}"/>
    <dgm:cxn modelId="{BB63C4BB-C6DB-4934-A0B6-C02BE463139D}" type="presOf" srcId="{0DDC9D6D-1D8B-4B92-88F4-E3F3BABAC36F}" destId="{1F01B550-4420-4958-9795-03087936A9A7}" srcOrd="0" destOrd="2" presId="urn:microsoft.com/office/officeart/2005/8/layout/hList1"/>
    <dgm:cxn modelId="{EC51025C-D634-4FD7-85C8-EEA2E35A235F}" type="presOf" srcId="{8927EB89-9364-4564-BCDC-8A5E6679A3C6}" destId="{1F01B550-4420-4958-9795-03087936A9A7}" srcOrd="0" destOrd="0" presId="urn:microsoft.com/office/officeart/2005/8/layout/hList1"/>
    <dgm:cxn modelId="{3D95107F-97BF-4256-A07A-0C16AEAD3340}" type="presOf" srcId="{58F37A06-7F73-4185-870A-AD94213283D5}" destId="{9E468359-7244-49C4-B2C3-2B3880B9B391}" srcOrd="0" destOrd="3" presId="urn:microsoft.com/office/officeart/2005/8/layout/hList1"/>
    <dgm:cxn modelId="{3DF13184-4637-4A87-89B2-0A1AE94D4BA6}" srcId="{5326FA16-43C3-4555-8CBC-3EF3B1D9996A}" destId="{0DDC9D6D-1D8B-4B92-88F4-E3F3BABAC36F}" srcOrd="2" destOrd="0" parTransId="{F7E7E467-D93B-4112-9359-5297F5C10CC1}" sibTransId="{90CE942A-C48A-4FEF-812F-A96A6674E915}"/>
    <dgm:cxn modelId="{6E7C0EEC-3859-4597-AAA4-0A17D08F6C7F}" type="presOf" srcId="{2F7E29B9-8F15-45CF-9F41-ECEEE8BB2DD3}" destId="{9E468359-7244-49C4-B2C3-2B3880B9B391}" srcOrd="0" destOrd="5" presId="urn:microsoft.com/office/officeart/2005/8/layout/hList1"/>
    <dgm:cxn modelId="{F752B59E-7ED6-4676-858E-4CD9CFAA7C46}" srcId="{0DDC9D6D-1D8B-4B92-88F4-E3F3BABAC36F}" destId="{4C8CF990-221C-4AD1-AFFF-858438D30FF1}" srcOrd="0" destOrd="0" parTransId="{94260C14-150F-4673-A1CF-9D479F43A518}" sibTransId="{DEFC79F5-2765-46BD-8EAB-15115FCCEB9E}"/>
    <dgm:cxn modelId="{478D8CC3-1BBC-45C8-B11B-DBB3DF202C3F}" type="presOf" srcId="{E0BE0C85-4B33-487F-8673-9D594C47AF40}" destId="{9E468359-7244-49C4-B2C3-2B3880B9B391}" srcOrd="0" destOrd="6" presId="urn:microsoft.com/office/officeart/2005/8/layout/hList1"/>
    <dgm:cxn modelId="{A8DFB755-A48E-4770-B2B0-21B4BB9D2A25}" srcId="{25244F74-9981-47A7-9B04-DE35AFC66EF6}" destId="{34382751-B8B0-4530-B0B0-6A02191D7426}" srcOrd="1" destOrd="0" parTransId="{D7E67EFE-5117-4F0B-82DD-2882C30A4D10}" sibTransId="{BD3FD773-A5C5-43B8-9672-9E0786213C72}"/>
    <dgm:cxn modelId="{153425CD-D757-4A7C-997F-5ABC398664B6}" srcId="{5326FA16-43C3-4555-8CBC-3EF3B1D9996A}" destId="{EF8DE635-6581-4573-BC33-F558E97C2C72}" srcOrd="3" destOrd="0" parTransId="{31B31DED-EFD2-4360-B6A1-6B2499123C7C}" sibTransId="{51A28C60-7B51-4C81-9AF5-6DECC2FB4F2A}"/>
    <dgm:cxn modelId="{C1A82759-BE85-4C66-813D-68983154D098}" type="presOf" srcId="{25244F74-9981-47A7-9B04-DE35AFC66EF6}" destId="{9E468359-7244-49C4-B2C3-2B3880B9B391}" srcOrd="0" destOrd="2" presId="urn:microsoft.com/office/officeart/2005/8/layout/hList1"/>
    <dgm:cxn modelId="{8944268A-A2CD-44F6-8DF7-2AFFE2E0546C}" type="presParOf" srcId="{ED9BC231-EA44-4A6A-A8AE-BD3563944695}" destId="{03AD085F-5D0B-4EB6-910E-9E05F693D4D2}" srcOrd="0" destOrd="0" presId="urn:microsoft.com/office/officeart/2005/8/layout/hList1"/>
    <dgm:cxn modelId="{EEDB470B-2DCD-4EA4-88D6-5581A809C179}" type="presParOf" srcId="{03AD085F-5D0B-4EB6-910E-9E05F693D4D2}" destId="{C7D2E340-8A47-48F1-A408-8A6789CA871E}" srcOrd="0" destOrd="0" presId="urn:microsoft.com/office/officeart/2005/8/layout/hList1"/>
    <dgm:cxn modelId="{B4BE8FE2-8C55-4696-9922-D3A2DE231387}" type="presParOf" srcId="{03AD085F-5D0B-4EB6-910E-9E05F693D4D2}" destId="{1F01B550-4420-4958-9795-03087936A9A7}" srcOrd="1" destOrd="0" presId="urn:microsoft.com/office/officeart/2005/8/layout/hList1"/>
    <dgm:cxn modelId="{11572FEC-B92C-4E86-8548-05FCC7B6BB54}" type="presParOf" srcId="{ED9BC231-EA44-4A6A-A8AE-BD3563944695}" destId="{4E4EACDC-9E73-4C86-9C6F-1D76145924B6}" srcOrd="1" destOrd="0" presId="urn:microsoft.com/office/officeart/2005/8/layout/hList1"/>
    <dgm:cxn modelId="{39E6EEF6-F738-49A1-8D58-CB6A3D813F0B}" type="presParOf" srcId="{ED9BC231-EA44-4A6A-A8AE-BD3563944695}" destId="{6E5EEEEF-35E7-4FF4-BA85-247D403D922C}" srcOrd="2" destOrd="0" presId="urn:microsoft.com/office/officeart/2005/8/layout/hList1"/>
    <dgm:cxn modelId="{5A377060-0CDE-4BE7-9B8C-EE3B794B9C4E}" type="presParOf" srcId="{6E5EEEEF-35E7-4FF4-BA85-247D403D922C}" destId="{AD081D7A-86E9-4F0B-87BF-F01A371B1468}" srcOrd="0" destOrd="0" presId="urn:microsoft.com/office/officeart/2005/8/layout/hList1"/>
    <dgm:cxn modelId="{C8F73995-943E-461D-BA30-49A8ABCBCA14}" type="presParOf" srcId="{6E5EEEEF-35E7-4FF4-BA85-247D403D922C}" destId="{9E468359-7244-49C4-B2C3-2B3880B9B3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2E340-8A47-48F1-A408-8A6789CA871E}">
      <dsp:nvSpPr>
        <dsp:cNvPr id="0" name=""/>
        <dsp:cNvSpPr/>
      </dsp:nvSpPr>
      <dsp:spPr>
        <a:xfrm>
          <a:off x="4572" y="234995"/>
          <a:ext cx="554004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Бакалавриат</a:t>
          </a:r>
          <a:endParaRPr lang="en-US" sz="2500" kern="1200" dirty="0"/>
        </a:p>
      </dsp:txBody>
      <dsp:txXfrm>
        <a:off x="4572" y="234995"/>
        <a:ext cx="5540048" cy="720000"/>
      </dsp:txXfrm>
    </dsp:sp>
    <dsp:sp modelId="{1F01B550-4420-4958-9795-03087936A9A7}">
      <dsp:nvSpPr>
        <dsp:cNvPr id="0" name=""/>
        <dsp:cNvSpPr/>
      </dsp:nvSpPr>
      <dsp:spPr>
        <a:xfrm>
          <a:off x="882" y="954995"/>
          <a:ext cx="5547428" cy="44996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 </a:t>
          </a:r>
          <a:r>
            <a:rPr lang="ru-RU" sz="2500" kern="1200" dirty="0" smtClean="0"/>
            <a:t>Аттестат</a:t>
          </a:r>
          <a:r>
            <a:rPr lang="en-US" sz="2500" kern="1200" dirty="0" smtClean="0"/>
            <a:t> </a:t>
          </a:r>
          <a:r>
            <a:rPr lang="en-US" sz="2500" kern="1200" dirty="0" smtClean="0"/>
            <a:t>– </a:t>
          </a:r>
          <a:r>
            <a:rPr lang="ru-RU" sz="2500" kern="1200" dirty="0" smtClean="0"/>
            <a:t>3.0</a:t>
          </a:r>
          <a:r>
            <a:rPr lang="en-US" sz="2500" kern="1200" dirty="0" smtClean="0"/>
            <a:t> </a:t>
          </a:r>
          <a:r>
            <a:rPr lang="en-US" sz="2500" kern="1200" dirty="0" smtClean="0"/>
            <a:t>GPA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 </a:t>
          </a:r>
          <a:r>
            <a:rPr lang="ru-RU" sz="2500" kern="1200" dirty="0" smtClean="0"/>
            <a:t>Паспорт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Тест на знание Английского языка</a:t>
          </a:r>
          <a:endParaRPr lang="en-US" sz="2500" kern="1200" dirty="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500" kern="1200" dirty="0" smtClean="0"/>
            <a:t>IELTS: 5.5 </a:t>
          </a:r>
          <a:r>
            <a:rPr lang="ru-RU" sz="2500" kern="1200" dirty="0" smtClean="0"/>
            <a:t>или</a:t>
          </a:r>
          <a:r>
            <a:rPr lang="en-AU" sz="2500" kern="1200" dirty="0" smtClean="0"/>
            <a:t> 4.5</a:t>
          </a:r>
          <a:r>
            <a:rPr lang="ru-RU" sz="2500" kern="1200" dirty="0" smtClean="0"/>
            <a:t> для</a:t>
          </a:r>
          <a:r>
            <a:rPr lang="en-AU" sz="2500" kern="1200" dirty="0" smtClean="0"/>
            <a:t> Integrated</a:t>
          </a:r>
          <a:endParaRPr lang="en-US" sz="2500" kern="1200" dirty="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500" kern="1200" dirty="0" smtClean="0"/>
            <a:t>TOEFL (Paper/</a:t>
          </a:r>
          <a:r>
            <a:rPr lang="en-AU" sz="2500" kern="1200" dirty="0" err="1" smtClean="0"/>
            <a:t>iBT</a:t>
          </a:r>
          <a:r>
            <a:rPr lang="en-AU" sz="2500" kern="1200" dirty="0" smtClean="0"/>
            <a:t>): 525/69 </a:t>
          </a:r>
          <a:r>
            <a:rPr lang="ru-RU" sz="2500" kern="1200" dirty="0" smtClean="0"/>
            <a:t>или</a:t>
          </a:r>
          <a:r>
            <a:rPr lang="en-AU" sz="2500" kern="1200" dirty="0" smtClean="0"/>
            <a:t> </a:t>
          </a:r>
          <a:r>
            <a:rPr lang="en-AU" sz="2500" kern="1200" dirty="0" smtClean="0"/>
            <a:t>59 </a:t>
          </a:r>
          <a:r>
            <a:rPr lang="ru-RU" sz="2500" kern="1200" dirty="0" smtClean="0"/>
            <a:t>для</a:t>
          </a:r>
          <a:r>
            <a:rPr lang="en-AU" sz="2500" kern="1200" dirty="0" smtClean="0"/>
            <a:t> </a:t>
          </a:r>
          <a:r>
            <a:rPr lang="en-AU" sz="2500" kern="1200" dirty="0" smtClean="0"/>
            <a:t>Integrated</a:t>
          </a:r>
          <a:endParaRPr lang="en-US" sz="2500" kern="1200" dirty="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500" kern="1200" dirty="0" smtClean="0"/>
            <a:t>Pearson Versant: 50 </a:t>
          </a:r>
          <a:r>
            <a:rPr lang="ru-RU" sz="2500" kern="1200" dirty="0" smtClean="0"/>
            <a:t>или</a:t>
          </a:r>
          <a:r>
            <a:rPr lang="en-AU" sz="2500" kern="1200" dirty="0" smtClean="0"/>
            <a:t> </a:t>
          </a:r>
          <a:r>
            <a:rPr lang="en-AU" sz="2500" kern="1200" dirty="0" smtClean="0"/>
            <a:t>46 </a:t>
          </a:r>
          <a:r>
            <a:rPr lang="ru-RU" sz="2500" kern="1200" dirty="0" smtClean="0"/>
            <a:t>для</a:t>
          </a:r>
          <a:r>
            <a:rPr lang="en-AU" sz="2500" kern="1200" dirty="0" smtClean="0"/>
            <a:t> </a:t>
          </a:r>
          <a:r>
            <a:rPr lang="en-AU" sz="2500" kern="1200" dirty="0" smtClean="0"/>
            <a:t>Integrated</a:t>
          </a:r>
          <a:endParaRPr lang="en-A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</dsp:txBody>
      <dsp:txXfrm>
        <a:off x="882" y="954995"/>
        <a:ext cx="5547428" cy="4499609"/>
      </dsp:txXfrm>
    </dsp:sp>
    <dsp:sp modelId="{AD081D7A-86E9-4F0B-87BF-F01A371B1468}">
      <dsp:nvSpPr>
        <dsp:cNvPr id="0" name=""/>
        <dsp:cNvSpPr/>
      </dsp:nvSpPr>
      <dsp:spPr>
        <a:xfrm>
          <a:off x="6141760" y="234995"/>
          <a:ext cx="5159597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Магистратура</a:t>
          </a:r>
          <a:endParaRPr lang="en-US" sz="2500" kern="1200" dirty="0"/>
        </a:p>
      </dsp:txBody>
      <dsp:txXfrm>
        <a:off x="6141760" y="234995"/>
        <a:ext cx="5159597" cy="720000"/>
      </dsp:txXfrm>
    </dsp:sp>
    <dsp:sp modelId="{9E468359-7244-49C4-B2C3-2B3880B9B391}">
      <dsp:nvSpPr>
        <dsp:cNvPr id="0" name=""/>
        <dsp:cNvSpPr/>
      </dsp:nvSpPr>
      <dsp:spPr>
        <a:xfrm>
          <a:off x="6138745" y="954995"/>
          <a:ext cx="5165628" cy="44996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Диплом </a:t>
          </a:r>
          <a:r>
            <a:rPr lang="en-US" sz="2500" kern="1200" dirty="0" smtClean="0"/>
            <a:t>– </a:t>
          </a:r>
          <a:r>
            <a:rPr lang="en-US" sz="2500" kern="1200" dirty="0" smtClean="0"/>
            <a:t>2.5 GPA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Паспорт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Тест на знание Английского языка</a:t>
          </a:r>
          <a:endParaRPr lang="en-US" sz="2500" kern="1200" dirty="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IELTS 6.0</a:t>
          </a:r>
          <a:endParaRPr lang="en-US" sz="2500" kern="1200" dirty="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TOEFL 71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Мотивационное письмо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Резюме</a:t>
          </a:r>
          <a:endParaRPr lang="en-US" sz="2500" kern="1200" dirty="0"/>
        </a:p>
      </dsp:txBody>
      <dsp:txXfrm>
        <a:off x="6138745" y="954995"/>
        <a:ext cx="5165628" cy="4499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835" cy="46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0" tIns="47840" rIns="95680" bIns="47840" numCol="1" anchor="t" anchorCtr="0" compatLnSpc="1">
            <a:prstTxWarp prst="textNoShape">
              <a:avLst/>
            </a:prstTxWarp>
          </a:bodyPr>
          <a:lstStyle>
            <a:lvl1pPr algn="l" defTabSz="956920" eaLnBrk="0" hangingPunct="0">
              <a:defRPr sz="13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266" y="0"/>
            <a:ext cx="3043835" cy="46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0" tIns="47840" rIns="95680" bIns="47840" numCol="1" anchor="t" anchorCtr="0" compatLnSpc="1">
            <a:prstTxWarp prst="textNoShape">
              <a:avLst/>
            </a:prstTxWarp>
          </a:bodyPr>
          <a:lstStyle>
            <a:lvl1pPr algn="r" defTabSz="956920" eaLnBrk="0" hangingPunct="0">
              <a:defRPr sz="13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719"/>
            <a:ext cx="3043835" cy="46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0" tIns="47840" rIns="95680" bIns="47840" numCol="1" anchor="b" anchorCtr="0" compatLnSpc="1">
            <a:prstTxWarp prst="textNoShape">
              <a:avLst/>
            </a:prstTxWarp>
          </a:bodyPr>
          <a:lstStyle>
            <a:lvl1pPr algn="l" defTabSz="956920" eaLnBrk="0" hangingPunct="0">
              <a:defRPr sz="13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266" y="8843719"/>
            <a:ext cx="3043835" cy="46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0" tIns="47840" rIns="95680" bIns="47840" numCol="1" anchor="b" anchorCtr="0" compatLnSpc="1">
            <a:prstTxWarp prst="textNoShape">
              <a:avLst/>
            </a:prstTxWarp>
          </a:bodyPr>
          <a:lstStyle>
            <a:lvl1pPr algn="r" defTabSz="956920" eaLnBrk="0" hangingPunct="0">
              <a:defRPr sz="13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42AF0687-6BBC-4780-99F1-BB4C1DA63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4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835" cy="46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0" tIns="47840" rIns="95680" bIns="47840" numCol="1" anchor="t" anchorCtr="0" compatLnSpc="1">
            <a:prstTxWarp prst="textNoShape">
              <a:avLst/>
            </a:prstTxWarp>
          </a:bodyPr>
          <a:lstStyle>
            <a:lvl1pPr algn="l" defTabSz="956920" eaLnBrk="0" hangingPunct="0">
              <a:defRPr sz="13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266" y="0"/>
            <a:ext cx="3043835" cy="46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0" tIns="47840" rIns="95680" bIns="47840" numCol="1" anchor="t" anchorCtr="0" compatLnSpc="1">
            <a:prstTxWarp prst="textNoShape">
              <a:avLst/>
            </a:prstTxWarp>
          </a:bodyPr>
          <a:lstStyle>
            <a:lvl1pPr algn="r" defTabSz="956920" eaLnBrk="0" hangingPunct="0">
              <a:defRPr sz="13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432" y="4421860"/>
            <a:ext cx="5152238" cy="418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0" tIns="47840" rIns="95680" bIns="47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719"/>
            <a:ext cx="3043835" cy="46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0" tIns="47840" rIns="95680" bIns="47840" numCol="1" anchor="b" anchorCtr="0" compatLnSpc="1">
            <a:prstTxWarp prst="textNoShape">
              <a:avLst/>
            </a:prstTxWarp>
          </a:bodyPr>
          <a:lstStyle>
            <a:lvl1pPr algn="l" defTabSz="956920" eaLnBrk="0" hangingPunct="0">
              <a:defRPr sz="13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266" y="8843719"/>
            <a:ext cx="3043835" cy="46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0" tIns="47840" rIns="95680" bIns="47840" numCol="1" anchor="b" anchorCtr="0" compatLnSpc="1">
            <a:prstTxWarp prst="textNoShape">
              <a:avLst/>
            </a:prstTxWarp>
          </a:bodyPr>
          <a:lstStyle>
            <a:lvl1pPr algn="r" defTabSz="956920" eaLnBrk="0" hangingPunct="0">
              <a:defRPr sz="13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F8EA27EB-4B0E-4F68-9939-E864174AC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55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A27EB-4B0E-4F68-9939-E864174ACF8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85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federal say United states government.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A27EB-4B0E-4F68-9939-E864174ACF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92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School of Accounting program is ranked 6th in the USA- CPA exams pass rate</a:t>
            </a:r>
          </a:p>
          <a:p>
            <a:r>
              <a:rPr lang="en-US" dirty="0" smtClean="0"/>
              <a:t>•	The Department of Finance programs is ranked 35th in the world, (based on published research in 16 core financial journals, 2nd in the nation for published research in financial education) – 30 million dollars in grants per year.</a:t>
            </a:r>
          </a:p>
          <a:p>
            <a:r>
              <a:rPr lang="en-US" dirty="0" smtClean="0"/>
              <a:t>•	The Barry Kaye College of Business' Entrepreneurship Program was included in the top 50 in the country by Success Magazine.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A27EB-4B0E-4F68-9939-E864174ACF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39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A27EB-4B0E-4F68-9939-E864174ACF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91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how our requirements never change – just</a:t>
            </a:r>
            <a:r>
              <a:rPr lang="en-US" baseline="0" dirty="0" smtClean="0"/>
              <a:t> another advantage of the Pathway program – we process applications in 48 hours so you don’t have to be nervous and wait.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A27EB-4B0E-4F68-9939-E864174ACF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01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A27EB-4B0E-4F68-9939-E864174ACF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00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USA data 2014 – Not that I</a:t>
            </a:r>
            <a:r>
              <a:rPr lang="en-US" baseline="0" dirty="0" smtClean="0"/>
              <a:t> want you to think about money.. Money is a consequence of a job well done, and in order to do a good job, you need to love what you do. This is just to give you an idea of what is out there so you can have realistic expectations.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3672-A405-46E0-9B9C-BD2BEC20534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45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A27EB-4B0E-4F68-9939-E864174ACF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59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my background and where I am located.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A27EB-4B0E-4F68-9939-E864174ACF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3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dream quest starts somewhere.  And getting a good education is</a:t>
            </a:r>
            <a:r>
              <a:rPr lang="en-US" baseline="0" dirty="0" smtClean="0"/>
              <a:t> a great foundation to start. But it’s not just all about the studies, </a:t>
            </a:r>
            <a:r>
              <a:rPr lang="en-US" dirty="0" smtClean="0"/>
              <a:t>it’s all about your entire</a:t>
            </a:r>
            <a:r>
              <a:rPr lang="en-US" baseline="0" dirty="0" smtClean="0"/>
              <a:t> experience, not just the studies.  If you are going to live somewhere away from all your friends and family, why not pick an amazing location?</a:t>
            </a:r>
          </a:p>
          <a:p>
            <a:r>
              <a:rPr lang="en-US" baseline="0" dirty="0" smtClean="0"/>
              <a:t>Talk about Dishit – movie like, felt like a celebrity.. Beautiful cars, palm trees, etc…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A27EB-4B0E-4F68-9939-E864174ACF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1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higher per capita income has direct implications to your lifestyle – talk about</a:t>
            </a:r>
            <a:r>
              <a:rPr lang="en-US" baseline="0" dirty="0" smtClean="0"/>
              <a:t> swimming in the ocean and not worrying about your bag being stolen, or the higher socio economic level of Boca residents – retirees and university students…  Talk about how you can get around in a bike and not be worried about traffic or how you can have access to gorgeous libraries and other public facilities.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A27EB-4B0E-4F68-9939-E864174ACF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87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A27EB-4B0E-4F68-9939-E864174ACF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98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5A8B"/>
                </a:solidFill>
              </a:rPr>
              <a:t>– Starbucks, Chick fil A, buffet style cafeteria with something for everyone!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A27EB-4B0E-4F68-9939-E864174ACF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5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5A8B"/>
                </a:solidFill>
              </a:rPr>
              <a:t>Perfect for a night to relax with friends or with a that special someone!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A27EB-4B0E-4F68-9939-E864174ACF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how the football stadium has dramatically changed the life on campus. There is always something going on, not only we host our own sporting</a:t>
            </a:r>
            <a:r>
              <a:rPr lang="en-US" baseline="0" dirty="0" smtClean="0"/>
              <a:t> events, but sometimes we host other major events as well. The tail gating parties are super fun!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A27EB-4B0E-4F68-9939-E864174ACF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27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pictures don’t even do justice to how nice these facilities are!!!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A27EB-4B0E-4F68-9939-E864174ACF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160" y="1992288"/>
            <a:ext cx="11593288" cy="806490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5A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3000400"/>
            <a:ext cx="11521440" cy="583264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      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423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160" y="1992288"/>
            <a:ext cx="11593288" cy="806490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5A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3000400"/>
            <a:ext cx="11521440" cy="583264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      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57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759" y="3000400"/>
            <a:ext cx="5654040" cy="5832648"/>
          </a:xfrm>
        </p:spPr>
        <p:txBody>
          <a:bodyPr/>
          <a:lstStyle>
            <a:lvl1pPr>
              <a:defRPr sz="34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2808" y="3000400"/>
            <a:ext cx="5654040" cy="5832648"/>
          </a:xfrm>
        </p:spPr>
        <p:txBody>
          <a:bodyPr/>
          <a:lstStyle>
            <a:lvl1pPr>
              <a:defRPr sz="34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8152" y="1920280"/>
            <a:ext cx="11593288" cy="806490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5A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7070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12168" y="1992288"/>
            <a:ext cx="11665296" cy="806490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5A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8969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079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160" y="3000400"/>
            <a:ext cx="8352928" cy="5832648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9353128" y="3000401"/>
            <a:ext cx="3125147" cy="2780858"/>
          </a:xfrm>
        </p:spPr>
        <p:txBody>
          <a:bodyPr/>
          <a:lstStyle>
            <a:lvl1pPr marL="0" indent="0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endParaRPr lang="en-AU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9353128" y="5952728"/>
            <a:ext cx="3168352" cy="2808312"/>
          </a:xfrm>
        </p:spPr>
        <p:txBody>
          <a:bodyPr/>
          <a:lstStyle>
            <a:lvl1pPr marL="0" indent="0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0160" y="1920280"/>
            <a:ext cx="11881320" cy="806490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5A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156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759" y="3000400"/>
            <a:ext cx="5654040" cy="5832648"/>
          </a:xfrm>
        </p:spPr>
        <p:txBody>
          <a:bodyPr/>
          <a:lstStyle>
            <a:lvl1pPr>
              <a:defRPr sz="34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2808" y="3000400"/>
            <a:ext cx="5654040" cy="5832648"/>
          </a:xfrm>
        </p:spPr>
        <p:txBody>
          <a:bodyPr/>
          <a:lstStyle>
            <a:lvl1pPr>
              <a:defRPr sz="34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8152" y="1920280"/>
            <a:ext cx="11593288" cy="806490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5A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312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12168" y="1992288"/>
            <a:ext cx="11665296" cy="806490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5A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201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62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160" y="3000400"/>
            <a:ext cx="8352928" cy="5832648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9353128" y="3000401"/>
            <a:ext cx="3125147" cy="2780858"/>
          </a:xfrm>
        </p:spPr>
        <p:txBody>
          <a:bodyPr/>
          <a:lstStyle>
            <a:lvl1pPr marL="0" indent="0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endParaRPr lang="en-AU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9353128" y="5952728"/>
            <a:ext cx="3168352" cy="2808312"/>
          </a:xfrm>
        </p:spPr>
        <p:txBody>
          <a:bodyPr/>
          <a:lstStyle>
            <a:lvl1pPr marL="0" indent="0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0160" y="1920280"/>
            <a:ext cx="11881320" cy="806490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5A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901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50" y="4210134"/>
            <a:ext cx="7848873" cy="2721902"/>
          </a:xfrm>
        </p:spPr>
        <p:txBody>
          <a:bodyPr anchor="t"/>
          <a:lstStyle>
            <a:lvl1pPr algn="l">
              <a:defRPr sz="5600" b="1" cap="all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52" y="3504456"/>
            <a:ext cx="7848872" cy="562570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4000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0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0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0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0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0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0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67803" y="7032850"/>
            <a:ext cx="7849221" cy="5022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0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438" y="2982913"/>
            <a:ext cx="10880725" cy="2057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282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373" y="3590866"/>
            <a:ext cx="9069883" cy="2058035"/>
          </a:xfrm>
        </p:spPr>
        <p:txBody>
          <a:bodyPr>
            <a:noAutofit/>
          </a:bodyPr>
          <a:lstStyle>
            <a:lvl1pPr algn="l">
              <a:defRPr sz="67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SECTION BREAK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862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6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3.xm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807" y="1848272"/>
            <a:ext cx="11521440" cy="1096144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3144416"/>
            <a:ext cx="11521440" cy="561662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 algn="l" defTabSz="1280160" rtl="0" eaLnBrk="1" latinLnBrk="0" hangingPunct="1">
        <a:spcBef>
          <a:spcPct val="0"/>
        </a:spcBef>
        <a:buNone/>
        <a:defRPr sz="4500" kern="1200">
          <a:solidFill>
            <a:srgbClr val="005A8B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Wingdings" pitchFamily="2" charset="2"/>
        <a:buChar char="§"/>
        <a:defRPr sz="39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280160" indent="-640080" algn="l" defTabSz="1280160" rtl="0" eaLnBrk="1" latinLnBrk="0" hangingPunct="1">
        <a:spcBef>
          <a:spcPct val="20000"/>
        </a:spcBef>
        <a:buFont typeface="Wingdings" pitchFamily="2" charset="2"/>
        <a:buChar char="§"/>
        <a:defRPr sz="36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600200" indent="-320040" algn="l" defTabSz="1280160" rtl="0" eaLnBrk="1" latinLnBrk="0" hangingPunct="1">
        <a:spcBef>
          <a:spcPct val="20000"/>
        </a:spcBef>
        <a:buFont typeface="Wingdings" pitchFamily="2" charset="2"/>
        <a:buChar char="§"/>
        <a:defRPr sz="34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2240280" indent="-320040" algn="l" defTabSz="1280160" rtl="0" eaLnBrk="1" latinLnBrk="0" hangingPunct="1">
        <a:spcBef>
          <a:spcPct val="20000"/>
        </a:spcBef>
        <a:buFont typeface="Wingdings" pitchFamily="2" charset="2"/>
        <a:buChar char="§"/>
        <a:defRPr sz="31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880360" indent="-320040" algn="l" defTabSz="128016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08DFB-2F10-4FF1-B833-A89715BE9D9B}" type="datetimeFigureOut">
              <a:rPr lang="en-AU" smtClean="0"/>
              <a:t>27/05/15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98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9762" y="3200400"/>
            <a:ext cx="11522075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11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7" r:id="rId2"/>
    <p:sldLayoutId id="214748373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807" y="1848272"/>
            <a:ext cx="11521440" cy="1096144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3144416"/>
            <a:ext cx="11521440" cy="561662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50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</p:sldLayoutIdLst>
  <p:txStyles>
    <p:titleStyle>
      <a:lvl1pPr algn="l" defTabSz="1280160" rtl="0" eaLnBrk="1" latinLnBrk="0" hangingPunct="1">
        <a:spcBef>
          <a:spcPct val="0"/>
        </a:spcBef>
        <a:buNone/>
        <a:defRPr sz="4500" kern="1200">
          <a:solidFill>
            <a:srgbClr val="005A8B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Wingdings" pitchFamily="2" charset="2"/>
        <a:buChar char="§"/>
        <a:defRPr sz="39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280160" indent="-640080" algn="l" defTabSz="1280160" rtl="0" eaLnBrk="1" latinLnBrk="0" hangingPunct="1">
        <a:spcBef>
          <a:spcPct val="20000"/>
        </a:spcBef>
        <a:buFont typeface="Wingdings" pitchFamily="2" charset="2"/>
        <a:buChar char="§"/>
        <a:defRPr sz="36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600200" indent="-320040" algn="l" defTabSz="1280160" rtl="0" eaLnBrk="1" latinLnBrk="0" hangingPunct="1">
        <a:spcBef>
          <a:spcPct val="20000"/>
        </a:spcBef>
        <a:buFont typeface="Wingdings" pitchFamily="2" charset="2"/>
        <a:buChar char="§"/>
        <a:defRPr sz="34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2240280" indent="-320040" algn="l" defTabSz="1280160" rtl="0" eaLnBrk="1" latinLnBrk="0" hangingPunct="1">
        <a:spcBef>
          <a:spcPct val="20000"/>
        </a:spcBef>
        <a:buFont typeface="Wingdings" pitchFamily="2" charset="2"/>
        <a:buChar char="§"/>
        <a:defRPr sz="31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880360" indent="-320040" algn="l" defTabSz="128016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image" Target="../media/image34.jpeg"/><Relationship Id="rId7" Type="http://schemas.openxmlformats.org/officeDocument/2006/relationships/image" Target="../media/image35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hyperlink" Target="http://info.exactsource.com/blog/bid/287103/Engineering-Salary-Trends-2012-2013" TargetMode="External"/><Relationship Id="rId5" Type="http://schemas.openxmlformats.org/officeDocument/2006/relationships/hyperlink" Target="http://www.payscale.com/college-salary-report-2014/majors-that-pay-you-back" TargetMode="External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5" Type="http://schemas.openxmlformats.org/officeDocument/2006/relationships/image" Target="../media/image8.jpe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52" y="2784376"/>
            <a:ext cx="7848873" cy="131054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Navitas at FAU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168" y="2136304"/>
            <a:ext cx="7848872" cy="562570"/>
          </a:xfrm>
        </p:spPr>
        <p:txBody>
          <a:bodyPr/>
          <a:lstStyle/>
          <a:p>
            <a:r>
              <a:rPr lang="en-AU" dirty="0" smtClean="0"/>
              <a:t>An introduction to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56184" y="3792488"/>
            <a:ext cx="7849221" cy="502285"/>
          </a:xfrm>
        </p:spPr>
        <p:txBody>
          <a:bodyPr/>
          <a:lstStyle/>
          <a:p>
            <a:r>
              <a:rPr lang="en-AU" dirty="0"/>
              <a:t>Boca R</a:t>
            </a:r>
            <a:r>
              <a:rPr lang="en-AU" dirty="0" smtClean="0"/>
              <a:t>aton</a:t>
            </a:r>
            <a:r>
              <a:rPr lang="en-AU" dirty="0"/>
              <a:t>, </a:t>
            </a:r>
            <a:r>
              <a:rPr lang="en-AU" dirty="0" smtClean="0"/>
              <a:t>Florida, </a:t>
            </a:r>
            <a:r>
              <a:rPr lang="en-AU" dirty="0"/>
              <a:t>USA</a:t>
            </a:r>
          </a:p>
        </p:txBody>
      </p:sp>
      <p:pic>
        <p:nvPicPr>
          <p:cNvPr id="1026" name="Picture 2" descr="S:\FAU\Marketing\Marketing\Student Pictures\Photoshoot jan 29\DSC_02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6"/>
          <a:stretch/>
        </p:blipFill>
        <p:spPr bwMode="auto">
          <a:xfrm>
            <a:off x="0" y="4833256"/>
            <a:ext cx="9317124" cy="42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6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104" y="2210143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5A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 on to the serious stuff….</a:t>
            </a:r>
            <a:endParaRPr lang="en-US" dirty="0">
              <a:solidFill>
                <a:srgbClr val="005A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6903" y="2856384"/>
            <a:ext cx="12593488" cy="89289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AU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Accredited &amp; recognised:</a:t>
            </a:r>
            <a:r>
              <a:rPr lang="en-AU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FAU is a comprehensive national, public university, accredited by Southern Association of Colleges and Schools and AACSB.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AU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Large diverse student population: </a:t>
            </a:r>
            <a:r>
              <a:rPr lang="en-AU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30,000 students at sites throughout Southeast Florida, from all 50 states, and more than 180 countries.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AU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Ten distinguished colleges </a:t>
            </a:r>
            <a:r>
              <a:rPr lang="en-AU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offer more than 180 degree programs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Outstanding faculty: </a:t>
            </a:r>
            <a:r>
              <a:rPr lang="en-AU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more than 1,000 accomplished scholars and researchers, known for their excellence in teaching and mentoring.</a:t>
            </a:r>
            <a:r>
              <a:rPr lang="en-AU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en-AU" sz="20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FAU </a:t>
            </a:r>
            <a:r>
              <a:rPr lang="en-A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has its own </a:t>
            </a:r>
            <a:r>
              <a:rPr lang="en-AU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official recording label </a:t>
            </a:r>
            <a:r>
              <a:rPr lang="en-A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– Hoot/Insight music. Participating students can receive hand-on experience in music production, record promotion, audio recording, publicity, marketing, graphic design, and event </a:t>
            </a:r>
            <a:r>
              <a:rPr lang="en-AU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planning</a:t>
            </a:r>
          </a:p>
          <a:p>
            <a:pPr marL="0" lvl="0" indent="0">
              <a:lnSpc>
                <a:spcPct val="150000"/>
              </a:lnSpc>
              <a:buNone/>
            </a:pPr>
            <a:endParaRPr lang="en-AU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112" y="192088"/>
            <a:ext cx="2808312" cy="22488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6082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402133" y="2266367"/>
            <a:ext cx="11881320" cy="80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70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AU" sz="4200" dirty="0" smtClean="0">
                <a:solidFill>
                  <a:srgbClr val="005A8B"/>
                </a:solidFill>
              </a:rPr>
              <a:t>Options are endless…</a:t>
            </a:r>
            <a:endParaRPr lang="en-AU" sz="4200" dirty="0">
              <a:solidFill>
                <a:srgbClr val="005A8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299" y="3792488"/>
            <a:ext cx="10541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something for EVERYONE – Arts, Music, Multimedia, Accounting, Business, Finance, Marketing, Computer Science, Computer Engineering, Urban Design, Criminal Justice, all sorts of Science/Biology/Pre-med majors, Civil, Electrical, Mechanical Engineering and so much more!!!!  Just tell your counselor what you want to study, and we will find a program that fits your needs.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68" y="6099302"/>
            <a:ext cx="2570285" cy="2161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4705">
            <a:off x="9150736" y="1059242"/>
            <a:ext cx="3351159" cy="1591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7" y="6556329"/>
            <a:ext cx="3951966" cy="19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72" y="6100812"/>
            <a:ext cx="3709283" cy="2446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71" y="767703"/>
            <a:ext cx="2305154" cy="2305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345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8"/>
          <a:stretch/>
        </p:blipFill>
        <p:spPr>
          <a:xfrm>
            <a:off x="19010" y="2726770"/>
            <a:ext cx="12790502" cy="6322302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640160" y="1920280"/>
            <a:ext cx="11881320" cy="80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70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200" dirty="0" smtClean="0">
                <a:solidFill>
                  <a:srgbClr val="005A8B"/>
                </a:solidFill>
              </a:rPr>
              <a:t>Плюсы программы поступления </a:t>
            </a:r>
            <a:r>
              <a:rPr lang="en-AU" sz="4200" dirty="0" err="1" smtClean="0">
                <a:solidFill>
                  <a:srgbClr val="005A8B"/>
                </a:solidFill>
              </a:rPr>
              <a:t>navitas</a:t>
            </a:r>
            <a:r>
              <a:rPr lang="en-AU" sz="4200" dirty="0" smtClean="0">
                <a:solidFill>
                  <a:srgbClr val="005A8B"/>
                </a:solidFill>
              </a:rPr>
              <a:t> </a:t>
            </a:r>
            <a:r>
              <a:rPr lang="ru-RU" sz="4200" dirty="0" smtClean="0">
                <a:solidFill>
                  <a:srgbClr val="005A8B"/>
                </a:solidFill>
              </a:rPr>
              <a:t>в </a:t>
            </a:r>
            <a:r>
              <a:rPr lang="en-AU" sz="4200" dirty="0" smtClean="0">
                <a:solidFill>
                  <a:srgbClr val="005A8B"/>
                </a:solidFill>
              </a:rPr>
              <a:t>FAU</a:t>
            </a:r>
            <a:endParaRPr lang="en-AU" sz="4200" dirty="0">
              <a:solidFill>
                <a:srgbClr val="005A8B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-7912" y="2724854"/>
            <a:ext cx="13055991" cy="62646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2000" b="1" dirty="0" smtClean="0"/>
              <a:t>Navitas </a:t>
            </a:r>
            <a:r>
              <a:rPr lang="en-AU" sz="2000" b="1" dirty="0" smtClean="0"/>
              <a:t>at </a:t>
            </a:r>
            <a:r>
              <a:rPr lang="en-AU" sz="2000" b="1" dirty="0" smtClean="0"/>
              <a:t>FAU </a:t>
            </a:r>
            <a:r>
              <a:rPr lang="en-AU" sz="2000" b="1" dirty="0" smtClean="0"/>
              <a:t>offers </a:t>
            </a:r>
            <a:r>
              <a:rPr lang="en-AU" sz="2000" b="1" dirty="0" smtClean="0"/>
              <a:t>high quality educational programs in a supportive environment on campus at FAU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2000" b="1" dirty="0" smtClean="0"/>
              <a:t>Navitas at FAU students will benefit from the individualised attention and dedication of an outstanding team of staff and faculty.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2000" b="1" dirty="0" smtClean="0"/>
              <a:t>Small class sizes – more contact with teachers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2000" b="1" dirty="0" smtClean="0"/>
              <a:t>3 trimesters as opposed to 2 semesters – which makes it much easier to keep up!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2000" b="1" dirty="0" smtClean="0"/>
              <a:t>NO SAT test!!!!!! That’s right, no SAT test required!!!!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2000" b="1" dirty="0" smtClean="0"/>
              <a:t>We help you with all of your paperwork, so you can just focus on studying!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2000" b="1" dirty="0" smtClean="0"/>
              <a:t>We monitor your grades, attendance and well being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2000" b="1" dirty="0" smtClean="0"/>
              <a:t>We have FUN – we show you the city, take you to the mall, to the beach and have monthly (if not more) activities to keep you engaged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2000" b="1" dirty="0" smtClean="0"/>
              <a:t>You will be in a class with other international students from various  countries – making friends all over the world!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2000" b="1" dirty="0" smtClean="0"/>
              <a:t>NAVITAS is your FAMILY away from home! You will ALWAYS have someone to rely on while away from your loved ones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93399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160" y="1866617"/>
            <a:ext cx="11881320" cy="80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70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200" dirty="0" smtClean="0">
                <a:solidFill>
                  <a:srgbClr val="005A8B"/>
                </a:solidFill>
              </a:rPr>
              <a:t>Список документов для поступления в </a:t>
            </a:r>
            <a:r>
              <a:rPr lang="en-AU" sz="4200" dirty="0" smtClean="0">
                <a:solidFill>
                  <a:srgbClr val="005A8B"/>
                </a:solidFill>
              </a:rPr>
              <a:t>FAU: </a:t>
            </a:r>
            <a:endParaRPr lang="en-AU" sz="4200" dirty="0">
              <a:solidFill>
                <a:srgbClr val="005A8B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99887834"/>
              </p:ext>
            </p:extLst>
          </p:nvPr>
        </p:nvGraphicFramePr>
        <p:xfrm>
          <a:off x="640160" y="3000400"/>
          <a:ext cx="11305256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593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7400" y="426720"/>
            <a:ext cx="6934200" cy="615531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ru-RU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СТОИМОСТЬ ОБУЧЕНИЕ</a:t>
            </a:r>
            <a:endParaRPr lang="en-US" sz="3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2" b="59208"/>
          <a:stretch/>
        </p:blipFill>
        <p:spPr bwMode="auto">
          <a:xfrm>
            <a:off x="960120" y="2026921"/>
            <a:ext cx="10918824" cy="219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079568"/>
              </p:ext>
            </p:extLst>
          </p:nvPr>
        </p:nvGraphicFramePr>
        <p:xfrm>
          <a:off x="320040" y="4479115"/>
          <a:ext cx="12161520" cy="388764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32304"/>
                <a:gridCol w="2432304"/>
                <a:gridCol w="2432304"/>
                <a:gridCol w="2432304"/>
                <a:gridCol w="2432304"/>
              </a:tblGrid>
              <a:tr h="534846">
                <a:tc gridSpan="5"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Магистратура</a:t>
                      </a:r>
                      <a:r>
                        <a:rPr lang="en-US" sz="17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700" b="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приблизительная стоимость обучения в течении</a:t>
                      </a:r>
                      <a:r>
                        <a:rPr lang="en-US" sz="1700" b="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700" b="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ДВУХ триместров</a:t>
                      </a:r>
                      <a:r>
                        <a:rPr lang="en-US" sz="1700" b="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</a:t>
                      </a:r>
                      <a:r>
                        <a:rPr lang="en-US" sz="1700" b="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PMP</a:t>
                      </a:r>
                      <a:endParaRPr lang="en-US" sz="17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b="1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b="1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b="1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b="1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37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Обучение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Питание</a:t>
                      </a:r>
                      <a:r>
                        <a:rPr lang="ru-RU" sz="1400" b="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AU" sz="1400" b="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meal plan)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Проживание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Мед.</a:t>
                      </a:r>
                      <a:r>
                        <a:rPr lang="ru-RU" sz="1400" b="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страхование</a:t>
                      </a:r>
                      <a:r>
                        <a:rPr lang="en-US" sz="1400" b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Общая</a:t>
                      </a:r>
                      <a:r>
                        <a:rPr lang="ru-RU" sz="1400" b="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стоимость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5098"/>
                      </a:srgbClr>
                    </a:solidFill>
                  </a:tcPr>
                </a:tc>
              </a:tr>
              <a:tr h="34137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$18,750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$3,800</a:t>
                      </a:r>
                    </a:p>
                  </a:txBody>
                  <a:tcPr marL="128016" marR="128016" marT="64008" marB="6400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$6,600</a:t>
                      </a:r>
                    </a:p>
                  </a:txBody>
                  <a:tcPr marL="128016" marR="128016" marT="64008" marB="6400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$1,350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$29,650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048">
                <a:tc gridSpan="5">
                  <a:txBody>
                    <a:bodyPr/>
                    <a:lstStyle/>
                    <a:p>
                      <a:r>
                        <a:rPr lang="ru-RU" sz="1700" b="1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Бакалавриат</a:t>
                      </a:r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</a:t>
                      </a:r>
                      <a:r>
                        <a:rPr lang="ru-RU" sz="1700" b="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приблизительная стоимость обучения в течении</a:t>
                      </a:r>
                      <a:r>
                        <a:rPr lang="en-US" sz="1700" b="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700" b="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ТРЕХ триместров</a:t>
                      </a:r>
                      <a:r>
                        <a:rPr lang="en-US" sz="1700" b="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</a:t>
                      </a:r>
                      <a:r>
                        <a:rPr lang="en-US" sz="1700" b="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UPP</a:t>
                      </a:r>
                      <a:endParaRPr lang="en-US" sz="17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37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Обучение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Питание</a:t>
                      </a:r>
                      <a:r>
                        <a:rPr lang="ru-RU" sz="1400" b="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AU" sz="1400" b="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meal plan)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Проживание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Мед.</a:t>
                      </a:r>
                      <a:r>
                        <a:rPr lang="ru-RU" sz="1400" b="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страхование</a:t>
                      </a:r>
                      <a:r>
                        <a:rPr lang="en-US" sz="1400" b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Общая</a:t>
                      </a:r>
                      <a:r>
                        <a:rPr lang="ru-RU" sz="1400" b="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стоимость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5000"/>
                      </a:srgbClr>
                    </a:solidFill>
                  </a:tcPr>
                </a:tc>
              </a:tr>
              <a:tr h="40538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Standard</a:t>
                      </a:r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$23,200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$5,700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$10,200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$1,350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$40,450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137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</a:t>
                      </a:r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$27,120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$5,700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$9,900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$1,350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$44,370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6720">
                <a:tc gridSpan="5">
                  <a:txBody>
                    <a:bodyPr/>
                    <a:lstStyle/>
                    <a:p>
                      <a:pPr marL="0" marR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Intensive </a:t>
                      </a:r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English: </a:t>
                      </a:r>
                      <a:r>
                        <a:rPr lang="ru-RU" sz="1700" b="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приблизительная стоимость обучения на курсе</a:t>
                      </a:r>
                      <a:r>
                        <a:rPr lang="en-US" sz="1700" b="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700" b="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ESL </a:t>
                      </a:r>
                      <a:r>
                        <a:rPr lang="ru-RU" sz="1700" b="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 ОДИН семестр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137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Обучение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Питание</a:t>
                      </a:r>
                      <a:r>
                        <a:rPr lang="ru-RU" sz="1400" b="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AU" sz="1400" b="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meal plan)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Проживание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Мед.</a:t>
                      </a:r>
                      <a:r>
                        <a:rPr lang="ru-RU" sz="1400" b="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страхование</a:t>
                      </a:r>
                      <a:r>
                        <a:rPr lang="en-US" sz="1400" b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Общая</a:t>
                      </a:r>
                      <a:r>
                        <a:rPr lang="ru-RU" sz="1400" b="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стоимость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5098"/>
                      </a:srgb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$5,720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$1,900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L>
                      <a:noFill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$3,300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$1,350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$11,850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8016" marR="128016" marT="64008" marB="64008"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6720" y="8641080"/>
            <a:ext cx="6720840" cy="301622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A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*Medical insurance is compulsory paid one-time annually for 12 months coverage.</a:t>
            </a:r>
          </a:p>
        </p:txBody>
      </p:sp>
    </p:spTree>
    <p:extLst>
      <p:ext uri="{BB962C8B-B14F-4D97-AF65-F5344CB8AC3E}">
        <p14:creationId xmlns:p14="http://schemas.microsoft.com/office/powerpoint/2010/main" val="283490143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2" t="8194" r="46897" b="417"/>
          <a:stretch/>
        </p:blipFill>
        <p:spPr bwMode="auto">
          <a:xfrm>
            <a:off x="7147561" y="106680"/>
            <a:ext cx="5503749" cy="88544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" y="6528678"/>
            <a:ext cx="6400800" cy="2345257"/>
          </a:xfrm>
          <a:prstGeom prst="rect">
            <a:avLst/>
          </a:prstGeom>
        </p:spPr>
        <p:txBody>
          <a:bodyPr lIns="128016" tIns="64008" rIns="128016" bIns="64008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 marL="400050" indent="-400050">
              <a:buFont typeface="Arial" charset="0"/>
              <a:buChar char="•"/>
            </a:pPr>
            <a:r>
              <a:rPr lang="en-US" dirty="0"/>
              <a:t>Source </a:t>
            </a:r>
            <a:r>
              <a:rPr lang="en-US" dirty="0">
                <a:hlinkClick r:id="rId4"/>
              </a:rPr>
              <a:t>http://info.exactsource.com/blog/bid/287103/Engineering-Salary-Trends-2012-2013</a:t>
            </a:r>
            <a:r>
              <a:rPr lang="en-US" dirty="0"/>
              <a:t>; </a:t>
            </a:r>
            <a:r>
              <a:rPr lang="en-US" dirty="0">
                <a:hlinkClick r:id="rId5"/>
              </a:rPr>
              <a:t>http://www.payscale.com/college-salary-report-2014/majors-that-pay-you-back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2429419"/>
            <a:ext cx="4053840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4155" y="4805124"/>
            <a:ext cx="4953679" cy="395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6082135" y="2136302"/>
            <a:ext cx="6435700" cy="266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:\Users\mark.brown\Desktop\FAU\Images\FAU%2014_Davie_Campus_00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335"/>
          <a:stretch/>
        </p:blipFill>
        <p:spPr bwMode="auto">
          <a:xfrm>
            <a:off x="280119" y="6107336"/>
            <a:ext cx="4319995" cy="26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20" y="2136303"/>
            <a:ext cx="5966379" cy="397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115" y="4805124"/>
            <a:ext cx="2964041" cy="395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86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:\Users\mark.brown\AppData\Local\Microsoft\Windows\Temporary Internet Files\Content.Outlook\91EATJI7\NAVUSA2724 UP Map_AW (2)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72"/>
          <a:stretch/>
        </p:blipFill>
        <p:spPr bwMode="auto">
          <a:xfrm>
            <a:off x="1138100" y="2251647"/>
            <a:ext cx="10873208" cy="662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4704" y="8094810"/>
            <a:ext cx="898904" cy="51626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8577882">
            <a:off x="7066975" y="6653890"/>
            <a:ext cx="3891737" cy="141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184" y="2898362"/>
            <a:ext cx="2771982" cy="2217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184" y="2405992"/>
            <a:ext cx="2718139" cy="5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3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2528" y="2068019"/>
            <a:ext cx="4784628" cy="246932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75101" y="2055216"/>
            <a:ext cx="4426793" cy="247468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84376" y="4728592"/>
            <a:ext cx="8229600" cy="706090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rgbClr val="68BD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AU" sz="3200" dirty="0" smtClean="0">
                <a:solidFill>
                  <a:srgbClr val="C10435"/>
                </a:solidFill>
              </a:rPr>
              <a:t>A LOCATION TO CALL ‘PARADISE’</a:t>
            </a:r>
            <a:endParaRPr lang="en-AU" sz="3200" dirty="0">
              <a:solidFill>
                <a:srgbClr val="C10435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58516" y="5664696"/>
            <a:ext cx="11881320" cy="33094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AU" sz="2000" dirty="0" smtClean="0"/>
              <a:t>Warm weather year-round: 231 sunny days per year; average 22C - July 32C and January 15C</a:t>
            </a:r>
          </a:p>
          <a:p>
            <a:pPr fontAlgn="auto">
              <a:spcAft>
                <a:spcPts val="0"/>
              </a:spcAft>
            </a:pPr>
            <a:endParaRPr lang="en-AU" sz="2000" dirty="0" smtClean="0"/>
          </a:p>
          <a:p>
            <a:pPr fontAlgn="auto">
              <a:spcAft>
                <a:spcPts val="0"/>
              </a:spcAft>
            </a:pPr>
            <a:r>
              <a:rPr lang="en-AU" sz="2000" dirty="0" smtClean="0"/>
              <a:t>One hour from Miami, 30 minutes from West Palm Beach or Fort Lauderdale</a:t>
            </a:r>
          </a:p>
          <a:p>
            <a:pPr fontAlgn="auto">
              <a:spcAft>
                <a:spcPts val="0"/>
              </a:spcAft>
            </a:pPr>
            <a:endParaRPr lang="en-AU" sz="2000" dirty="0" smtClean="0"/>
          </a:p>
          <a:p>
            <a:pPr fontAlgn="auto">
              <a:spcAft>
                <a:spcPts val="0"/>
              </a:spcAft>
            </a:pPr>
            <a:r>
              <a:rPr lang="en-AU" sz="2000" dirty="0" smtClean="0"/>
              <a:t>Modern, safe, multi-cultural lifestyle ~ shopping is plentiful- outlets to luxury!</a:t>
            </a:r>
          </a:p>
          <a:p>
            <a:pPr fontAlgn="auto">
              <a:spcAft>
                <a:spcPts val="0"/>
              </a:spcAft>
            </a:pPr>
            <a:endParaRPr lang="en-AU" sz="2000" dirty="0" smtClean="0"/>
          </a:p>
          <a:p>
            <a:pPr fontAlgn="auto">
              <a:spcAft>
                <a:spcPts val="0"/>
              </a:spcAft>
            </a:pPr>
            <a:r>
              <a:rPr lang="en-AU" sz="2000" dirty="0" smtClean="0"/>
              <a:t>Outdoor resort-style living: Golf, tennis, swim, kayak, boating, cycle, run are very popular in Boca Raton, Florida.</a:t>
            </a:r>
            <a:endParaRPr lang="en-AU" sz="2000" dirty="0"/>
          </a:p>
        </p:txBody>
      </p:sp>
      <p:pic>
        <p:nvPicPr>
          <p:cNvPr id="2050" name="Picture 2" descr="C:\Users\aline.silva\Desktop\Pictures of Boca Raton and FAU for trainning\Mizner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2068019"/>
            <a:ext cx="3880519" cy="246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7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2939" y="8689032"/>
            <a:ext cx="10400544" cy="264676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is from the 2010 United States Census Data and the 2006-2010 American Community Survey 5-Year Estimates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939" y="1920280"/>
            <a:ext cx="12097344" cy="78174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Boca Raton is a beautiful city surrounded by wealth – Higher per capita income than any other competing universities’ cities!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740329"/>
              </p:ext>
            </p:extLst>
          </p:nvPr>
        </p:nvGraphicFramePr>
        <p:xfrm>
          <a:off x="1000200" y="2920727"/>
          <a:ext cx="10268031" cy="295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8152" y="6024736"/>
            <a:ext cx="12097344" cy="43087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does that mean to you?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920" y="6469854"/>
            <a:ext cx="107781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LOW TRAFFIC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FRIENDLYNESS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GREAT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AMAZING RESTAURANTS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BEAULTIFUL CLEAN AND RICH CITY!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8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7779" y="1871380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A8B"/>
                </a:solidFill>
              </a:rPr>
              <a:t>Beautiful campus environment with state of the arts facilities!</a:t>
            </a:r>
            <a:endParaRPr lang="en-US" dirty="0">
              <a:solidFill>
                <a:srgbClr val="005A8B"/>
              </a:solidFill>
            </a:endParaRPr>
          </a:p>
        </p:txBody>
      </p:sp>
      <p:pic>
        <p:nvPicPr>
          <p:cNvPr id="3074" name="Picture 2" descr="C:\Users\aline.silva\Desktop\temp folder\FAU_SU80_01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4" y="2640359"/>
            <a:ext cx="4500579" cy="590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13" y="2640359"/>
            <a:ext cx="7921911" cy="591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2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104" y="2567737"/>
            <a:ext cx="3384376" cy="21482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4" y="5554171"/>
            <a:ext cx="2690058" cy="26308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28" y="5554170"/>
            <a:ext cx="2781275" cy="27812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1" y="3017430"/>
            <a:ext cx="2663870" cy="2152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47" y="3641856"/>
            <a:ext cx="5827257" cy="3813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485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104" y="1962671"/>
            <a:ext cx="12817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A8B"/>
                </a:solidFill>
              </a:rPr>
              <a:t>Movie Theater with restaurant service inside and the most amazing seats, food and service!!!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5A8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320" y="2856384"/>
            <a:ext cx="8928992" cy="5734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746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104" y="1920280"/>
            <a:ext cx="1281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5A8B"/>
                </a:solidFill>
              </a:rPr>
              <a:t>Football Stadium with amazing tail gating parties</a:t>
            </a:r>
            <a:endParaRPr lang="en-US" dirty="0">
              <a:solidFill>
                <a:srgbClr val="005A8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4" y="4296544"/>
            <a:ext cx="7994525" cy="4650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542" y="2622781"/>
            <a:ext cx="3749241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08" y="5898152"/>
            <a:ext cx="4374306" cy="2544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376" y="2377725"/>
            <a:ext cx="2447925" cy="1866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302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5248672" y="105618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5A8B"/>
                </a:solidFill>
              </a:rPr>
              <a:t>Resort-style living facilities!</a:t>
            </a:r>
            <a:endParaRPr lang="en-US" dirty="0">
              <a:solidFill>
                <a:srgbClr val="005A8B"/>
              </a:solidFill>
            </a:endParaRPr>
          </a:p>
        </p:txBody>
      </p:sp>
      <p:pic>
        <p:nvPicPr>
          <p:cNvPr id="2051" name="Picture 3" descr="C:\Users\aline.silva\Desktop\parliamant hall\FAU_Dorm_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4872541"/>
            <a:ext cx="6264513" cy="41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ine.silva\Desktop\parliamant hall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07" y="4835328"/>
            <a:ext cx="3196174" cy="21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ine.silva\Desktop\parliamant hall\Cov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80" y="1644152"/>
            <a:ext cx="5099222" cy="301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693" y="2278573"/>
            <a:ext cx="67081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Single room available – privacy!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Study room, computer lab and meeting rooms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Fitness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Multi-purpose room for social gathering, with flat screen TV and full kitchen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Volley ball courts outside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Barbecues outside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054" name="Picture 6" descr="C:\Users\aline.silva\Desktop\Pictures\IMG_0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497" y="7320880"/>
            <a:ext cx="2006339" cy="150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line.silva\Desktop\Pictures\IMG_00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86" y="7259460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7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AB5FD657543B4395F3089372E7EC03" ma:contentTypeVersion="0" ma:contentTypeDescription="Create a new document." ma:contentTypeScope="" ma:versionID="e9ecd7cb2af4cda4204825d762d1ca4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9B7861-A5E5-4BD5-9CCF-3D14FF51DE94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94C61B3-B3CC-4358-97C0-408BC2E589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667846C-867A-4515-84E3-0C54E72CB0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67468</TotalTime>
  <Words>1282</Words>
  <Application>Microsoft Macintosh PowerPoint</Application>
  <PresentationFormat>A3 Paper (297x420 mm)</PresentationFormat>
  <Paragraphs>142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Custom Design</vt:lpstr>
      <vt:lpstr>1_Custom Design</vt:lpstr>
      <vt:lpstr>1_Office Theme</vt:lpstr>
      <vt:lpstr>Navitas at FAU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Lara Daly</Manager>
  <Company>Anthem Perks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Natvitas Corporate Overview</dc:subject>
  <dc:creator>Giovanni Mancini</dc:creator>
  <cp:lastModifiedBy>Kirill Murakhtanov</cp:lastModifiedBy>
  <cp:revision>855</cp:revision>
  <cp:lastPrinted>2015-03-27T13:23:10Z</cp:lastPrinted>
  <dcterms:created xsi:type="dcterms:W3CDTF">2008-02-06T05:25:46Z</dcterms:created>
  <dcterms:modified xsi:type="dcterms:W3CDTF">2015-05-27T12:45:03Z</dcterms:modified>
</cp:coreProperties>
</file>