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6" r:id="rId3"/>
    <p:sldMasterId id="2147483673" r:id="rId4"/>
  </p:sldMasterIdLst>
  <p:notesMasterIdLst>
    <p:notesMasterId r:id="rId26"/>
  </p:notesMasterIdLst>
  <p:sldIdLst>
    <p:sldId id="256" r:id="rId5"/>
    <p:sldId id="259" r:id="rId6"/>
    <p:sldId id="263" r:id="rId7"/>
    <p:sldId id="28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35" autoAdjust="0"/>
  </p:normalViewPr>
  <p:slideViewPr>
    <p:cSldViewPr>
      <p:cViewPr varScale="1">
        <p:scale>
          <a:sx n="59" d="100"/>
          <a:sy n="59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DC224-B549-4AB8-A23B-46F078645802}" type="datetimeFigureOut">
              <a:rPr lang="en-CA" smtClean="0"/>
              <a:t>2015-05-27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A928A-E2D7-47B2-933C-5489E50A005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685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manitoba.ca/faculties/engineering/programs/coop/index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umanitoba.ca/faculties/science/undergrad/entry/826.html" TargetMode="External"/><Relationship Id="rId4" Type="http://schemas.openxmlformats.org/officeDocument/2006/relationships/hyperlink" Target="http://umanitoba.ca/faculties/management/programs/undergraduate/coop/future_students/index.html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4F78B-8A51-4ACC-8880-53BB1FF542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6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Engineering Facts:</a:t>
            </a:r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 smtClean="0"/>
              <a:t>At least 95% of all University of Manitoba Engineering graduates get jobs in their related field of study after graduation.</a:t>
            </a:r>
            <a:endParaRPr lang="en-US" dirty="0" smtClean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 smtClean="0"/>
              <a:t>A co-operative education program is available to students.</a:t>
            </a:r>
            <a:endParaRPr lang="en-US" dirty="0" smtClean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 smtClean="0"/>
              <a:t>The only Canadian university to have an NSERC Chair in Design Engineering as an Associate Dean.</a:t>
            </a:r>
            <a:endParaRPr lang="en-US" dirty="0" smtClean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 smtClean="0"/>
              <a:t>Take cool courses such as: Robotics, Introduction to Artificial Intelligence and Air Pollution Assessment &amp; Management</a:t>
            </a:r>
            <a:endParaRPr lang="en-US" dirty="0" smtClean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 smtClean="0"/>
              <a:t>Programs are accredited in Canada and recognized internationally. 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Business Facts:</a:t>
            </a:r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The University’s </a:t>
            </a:r>
            <a:r>
              <a:rPr lang="en-AU" dirty="0" err="1"/>
              <a:t>Asper</a:t>
            </a:r>
            <a:r>
              <a:rPr lang="en-AU" dirty="0"/>
              <a:t> School of Business is recognized among the top 5 business schools in Canada.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Ranked #1 in the world for first place finishes at international business competition.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Home to the largest co-op education program on campus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Accredited by AACSB International, less than 5% of the world’s business schools have earned this distinguished hallmark of excellence in management education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One of the oldest and most successful actuarial programs in North America with a long history of graduating the top actuaries in the world. 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Science Facts:</a:t>
            </a:r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Largest co-op program in the province.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Home to 7 Canada Research Chairs in Science, which means you will learn from national and international leaders in their field.  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Faculty of Science offers 50 distinct programs.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Undergraduate research opportunities.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Take cool courses such as: Forensic Science, Medicinal and Hallucinogenic Plants, Stars and Human-Computer Interaction. 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Arts Facts:  </a:t>
            </a:r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First of its kind in Canada, the Faculty of Arts is home to the Centre of Creative Writing and Oral Culture.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The region’s largest research intensive university.  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Internationally-acclaimed, Guy </a:t>
            </a:r>
            <a:r>
              <a:rPr lang="en-AU" dirty="0" err="1"/>
              <a:t>Maddin</a:t>
            </a:r>
            <a:r>
              <a:rPr lang="en-AU" dirty="0"/>
              <a:t> is the filmmaker-in-residence.</a:t>
            </a:r>
            <a:endParaRPr lang="en-US" dirty="0"/>
          </a:p>
          <a:p>
            <a:pPr marL="616894" lvl="1" indent="-168244">
              <a:buFont typeface="Arial" pitchFamily="34" charset="0"/>
              <a:buChar char="•"/>
            </a:pPr>
            <a:r>
              <a:rPr lang="en-AU" dirty="0"/>
              <a:t>Undergraduate research currently being conducted at archaeological excavations in Israel and the Arctic.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F038-BDB5-45E0-B068-541E6B964F0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77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Engineering - </a:t>
            </a:r>
            <a:r>
              <a:rPr lang="en-US" u="sng" dirty="0">
                <a:hlinkClick r:id="rId3"/>
              </a:rPr>
              <a:t>http://umanitoba.ca/faculties/engineering/programs/coop/index.html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Business - </a:t>
            </a:r>
            <a:r>
              <a:rPr lang="en-US" u="sng" dirty="0">
                <a:hlinkClick r:id="rId4"/>
              </a:rPr>
              <a:t>http://umanitoba.ca/faculties/management/programs/undergraduate/coop/future_students/index.html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Science - </a:t>
            </a:r>
            <a:r>
              <a:rPr lang="en-US" u="sng" dirty="0">
                <a:hlinkClick r:id="rId5"/>
              </a:rPr>
              <a:t>http://umanitoba.ca/faculties/science/undergrad/entry/826.html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6D4A8-C424-4EDF-8D66-7A5ACC7E80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5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F038-BDB5-45E0-B068-541E6B964F0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70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4F78B-8A51-4ACC-8880-53BB1FF542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50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F038-BDB5-45E0-B068-541E6B964F0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4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369B55F-EC44-46FD-9B78-809C5EF492D2}" type="slidenum">
              <a:rPr lang="en-CA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4</a:t>
            </a:fld>
            <a:endParaRPr lang="en-CA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0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dirty="0" smtClean="0"/>
              <a:t>Why Manitoba?</a:t>
            </a:r>
          </a:p>
          <a:p>
            <a:pPr marL="168244" indent="-168244">
              <a:buFontTx/>
              <a:buChar char="-"/>
              <a:defRPr/>
            </a:pPr>
            <a:endParaRPr lang="en-US" dirty="0" smtClean="0"/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ICM is located in the city of Winnipeg, Manitoba, Canada</a:t>
            </a:r>
          </a:p>
          <a:p>
            <a:pPr marL="168244" lvl="1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currently has a population of 1.2 million living in the province and 750,000 live in Winnipeg (as per 2009) 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is at the centre of Canada and the most culturally diverse province in Canada. Over 100 different languages</a:t>
            </a:r>
            <a:r>
              <a:rPr lang="en-US" baseline="0" dirty="0" smtClean="0"/>
              <a:t> spoken. </a:t>
            </a:r>
            <a:endParaRPr lang="en-US" dirty="0" smtClean="0"/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has a high standard of living, steady economic growth, diversified industry, and high employment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has a well-established financial and insurance services sector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boasts the most competitively priced tuition fees within in Canada and throughout the world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AU" dirty="0" smtClean="0"/>
              <a:t>Manitoba offers the friendliest immigration policies across Canada</a:t>
            </a:r>
            <a:endParaRPr lang="en-US" dirty="0" smtClean="0"/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Manitobans celebrate hundreds of multicultural events per year, in fact there are over 265 festivals per year 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E714AC2A-11D3-4B14-965C-7050B7EDBB07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906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 smtClean="0"/>
              <a:t>Why Winnipeg?  </a:t>
            </a:r>
            <a:endParaRPr lang="en-US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dirty="0" smtClean="0"/>
          </a:p>
          <a:p>
            <a:pPr marL="168244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Winnipeg is the vibrant capital of Manitoba, the geographical centre of North America, and the multicultural capital of Canada</a:t>
            </a:r>
          </a:p>
          <a:p>
            <a:pPr marL="168244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Winnipeg is very culturally diverse.  Manitobans will warmly welcome immigrants from all corners of the world </a:t>
            </a:r>
          </a:p>
          <a:p>
            <a:pPr marL="168244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“Our cost of living is affordable and our standard of living is high.”  Manitoba Excellence in Education.pdf page 5</a:t>
            </a:r>
          </a:p>
          <a:p>
            <a:pPr marL="168244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AU" dirty="0" smtClean="0"/>
              <a:t>The current immigration policy allows international students to work immediately upon graduation</a:t>
            </a:r>
          </a:p>
          <a:p>
            <a:pPr marL="168244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AU" dirty="0" smtClean="0"/>
              <a:t>In addition, the Manitoba government currently promotes a 60% Tuition Fee Tax Rebate</a:t>
            </a:r>
          </a:p>
          <a:p>
            <a:pPr marL="168244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The City of Winnipeg hosts 130 festivals per year </a:t>
            </a:r>
          </a:p>
          <a:p>
            <a:pPr marL="598200" lvl="1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The largest and longest running ethnic and multicultural  festival - </a:t>
            </a:r>
            <a:r>
              <a:rPr lang="en-US" dirty="0" err="1" smtClean="0"/>
              <a:t>Folklorama</a:t>
            </a:r>
            <a:r>
              <a:rPr lang="en-US" dirty="0" smtClean="0"/>
              <a:t> </a:t>
            </a:r>
          </a:p>
          <a:p>
            <a:pPr marL="598200" lvl="1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The internationally acclaimed - Winnipeg Folk Festival</a:t>
            </a:r>
          </a:p>
          <a:p>
            <a:pPr marL="598200" lvl="1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The longest running Canadian country music festival - Dauphin </a:t>
            </a:r>
            <a:r>
              <a:rPr lang="en-US" dirty="0" err="1" smtClean="0"/>
              <a:t>Countryfest</a:t>
            </a:r>
            <a:endParaRPr lang="en-US" dirty="0" smtClean="0"/>
          </a:p>
          <a:p>
            <a:pPr marL="598200" lvl="1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The Truly Canadian - Festival du Voyageur</a:t>
            </a:r>
          </a:p>
          <a:p>
            <a:pPr marL="149550" indent="-168244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Medical/health insurance is covered for all international students studying</a:t>
            </a:r>
            <a:r>
              <a:rPr lang="en-US" baseline="0" dirty="0" smtClean="0"/>
              <a:t> in Manitoba</a:t>
            </a:r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DDCE9E1E-0B94-42EC-B53F-8498EA1D06BD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697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10 things you need to know about the University of Manitoba</a:t>
            </a:r>
            <a:endParaRPr lang="en-US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Founded more than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135 years ago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, the University is Western Canada’s first university.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The University has produced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98 Rhodes Scholars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— the pinnacle of academic achievement — which is the most of any university in Western Canada.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University of Manitoba alumni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lead more Fortune 500 companies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than any other western Canadian university’s alumni.  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The </a:t>
            </a:r>
            <a:r>
              <a:rPr lang="en-AU" dirty="0" err="1">
                <a:solidFill>
                  <a:srgbClr val="00B050"/>
                </a:solidFill>
                <a:ea typeface="Calibri"/>
                <a:cs typeface="Verdana"/>
              </a:rPr>
              <a:t>Asper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School of Business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dominates international business planning competitions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with 46 first-place wins since 1995.  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The university community consists of over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26,000 students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,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8,000 faculty and staff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and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185,000 alumni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.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9% of current students are international and represent nearly 100 different countries.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Internationally recognized for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ground-breaking research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in the areas of HIV/AIDS, global public health, functional foods and Arctic climate change.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Access to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183 exchange programs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in 33 countries.  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Over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200 summer research jobs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 available to UM students each year. </a:t>
            </a:r>
            <a:endParaRPr lang="en-US" dirty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The University has </a:t>
            </a:r>
            <a:r>
              <a:rPr lang="en-AU" b="1" dirty="0">
                <a:solidFill>
                  <a:srgbClr val="00B050"/>
                </a:solidFill>
                <a:ea typeface="Calibri"/>
                <a:cs typeface="Verdana"/>
              </a:rPr>
              <a:t>110 on-campus student groups</a:t>
            </a:r>
            <a:r>
              <a:rPr lang="en-AU" dirty="0">
                <a:solidFill>
                  <a:srgbClr val="00B050"/>
                </a:solidFill>
                <a:ea typeface="Calibri"/>
                <a:cs typeface="Verdan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F038-BDB5-45E0-B068-541E6B964F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01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4F78B-8A51-4ACC-8880-53BB1FF542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16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4F78B-8A51-4ACC-8880-53BB1FF542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4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4F78B-8A51-4ACC-8880-53BB1FF542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00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Q:  What is the relationship between ICM and the University of Manitoba?</a:t>
            </a:r>
          </a:p>
          <a:p>
            <a:pPr lvl="1"/>
            <a:r>
              <a:rPr lang="en-AU" b="1" dirty="0"/>
              <a:t>A:  </a:t>
            </a:r>
            <a:r>
              <a:rPr lang="en-AU" dirty="0"/>
              <a:t>ICM is a pathway program for international students to successfully transition to the University of Manitoba.  ICM offers first year courses, which are applicable towards the UM degree.  The Letter of Offer is a joint offer letter between ICM and the UM. </a:t>
            </a:r>
            <a:endParaRPr lang="en-US" dirty="0"/>
          </a:p>
          <a:p>
            <a:pPr marL="168244" indent="-168244">
              <a:buFont typeface="Arial" pitchFamily="34" charset="0"/>
              <a:buChar char="•"/>
            </a:pPr>
            <a:endParaRPr lang="en-US" dirty="0"/>
          </a:p>
          <a:p>
            <a:pPr marL="168244" indent="-168244">
              <a:buFont typeface="Arial" pitchFamily="34" charset="0"/>
              <a:buChar char="•"/>
            </a:pPr>
            <a:r>
              <a:rPr lang="en-US" dirty="0"/>
              <a:t>ICM offers programs in </a:t>
            </a:r>
            <a:r>
              <a:rPr lang="en-US" b="1" dirty="0"/>
              <a:t>Arts</a:t>
            </a:r>
            <a:r>
              <a:rPr lang="en-US" dirty="0"/>
              <a:t>, </a:t>
            </a:r>
            <a:r>
              <a:rPr lang="en-US" b="1" dirty="0"/>
              <a:t>Business</a:t>
            </a:r>
            <a:r>
              <a:rPr lang="en-US" dirty="0"/>
              <a:t>, </a:t>
            </a:r>
            <a:r>
              <a:rPr lang="en-US" b="1" dirty="0"/>
              <a:t>Engineering</a:t>
            </a:r>
            <a:r>
              <a:rPr lang="en-US" dirty="0"/>
              <a:t> and </a:t>
            </a:r>
            <a:r>
              <a:rPr lang="en-US" b="1" dirty="0"/>
              <a:t>Science</a:t>
            </a:r>
            <a:r>
              <a:rPr lang="en-US" dirty="0"/>
              <a:t> that are equivalent to the first year of a University of Manitoba degree</a:t>
            </a:r>
          </a:p>
          <a:p>
            <a:pPr marL="168244" indent="-168244">
              <a:buFont typeface="Arial" pitchFamily="34" charset="0"/>
              <a:buChar char="•"/>
            </a:pPr>
            <a:r>
              <a:rPr lang="en-US" dirty="0"/>
              <a:t>Provided you meet the required GPA for entry, you will be able to transfer into the second year of your degree at the University of Manitoba</a:t>
            </a:r>
          </a:p>
          <a:p>
            <a:endParaRPr lang="en-US" dirty="0" smtClean="0"/>
          </a:p>
          <a:p>
            <a:r>
              <a:rPr lang="en-US" b="1" dirty="0" smtClean="0"/>
              <a:t>Supporting</a:t>
            </a:r>
            <a:r>
              <a:rPr lang="en-US" b="1" baseline="0" dirty="0" smtClean="0"/>
              <a:t> Statistics:</a:t>
            </a:r>
            <a:endParaRPr lang="en-US" b="1" dirty="0" smtClean="0"/>
          </a:p>
          <a:p>
            <a:pPr marL="168244" indent="-168244">
              <a:buFont typeface="Arial" pitchFamily="34" charset="0"/>
              <a:buChar char="•"/>
            </a:pPr>
            <a:r>
              <a:rPr lang="en-AU" dirty="0"/>
              <a:t>95% of graduates are satisfied with their ICM program</a:t>
            </a:r>
            <a:endParaRPr lang="en-US" dirty="0"/>
          </a:p>
          <a:p>
            <a:pPr marL="168244" indent="-168244">
              <a:buFont typeface="Arial" pitchFamily="34" charset="0"/>
              <a:buChar char="•"/>
            </a:pPr>
            <a:r>
              <a:rPr lang="en-AU" dirty="0"/>
              <a:t>95% of ICM graduates progress to the University of Manitoba</a:t>
            </a:r>
            <a:endParaRPr lang="en-US" dirty="0"/>
          </a:p>
          <a:p>
            <a:pPr marL="168244" indent="-168244">
              <a:buFont typeface="Arial" pitchFamily="34" charset="0"/>
              <a:buChar char="•"/>
            </a:pPr>
            <a:r>
              <a:rPr lang="en-AU" dirty="0"/>
              <a:t>96% of current ICM students are satisfied with the overall quality of teaching</a:t>
            </a:r>
            <a:endParaRPr lang="en-US" dirty="0"/>
          </a:p>
          <a:p>
            <a:pPr marL="168244" indent="-168244">
              <a:buFont typeface="Arial" pitchFamily="34" charset="0"/>
              <a:buChar char="•"/>
            </a:pPr>
            <a:r>
              <a:rPr lang="en-AU" dirty="0"/>
              <a:t>98% of current ICM students are satisfied with the level of customer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F038-BDB5-45E0-B068-541E6B964F0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5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564904"/>
            <a:ext cx="6336704" cy="2736304"/>
          </a:xfrm>
        </p:spPr>
        <p:txBody>
          <a:bodyPr/>
          <a:lstStyle>
            <a:lvl1pPr algn="l">
              <a:defRPr b="1">
                <a:solidFill>
                  <a:srgbClr val="FFB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2015/16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5517232"/>
            <a:ext cx="6400800" cy="36004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266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962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365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366" y="1124743"/>
            <a:ext cx="3093549" cy="7219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124744"/>
            <a:ext cx="5256584" cy="504056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366" y="1795139"/>
            <a:ext cx="3093549" cy="43701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07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83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93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50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16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3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99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8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1" t="32595" r="301" b="30726"/>
          <a:stretch/>
        </p:blipFill>
        <p:spPr>
          <a:xfrm>
            <a:off x="-33253" y="1709121"/>
            <a:ext cx="9225547" cy="50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7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74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7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66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70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0851" y="442380"/>
            <a:ext cx="5981700" cy="4924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1962" y="1243012"/>
            <a:ext cx="8199437" cy="4995863"/>
          </a:xfrm>
          <a:prstGeom prst="rect">
            <a:avLst/>
          </a:prstGeom>
        </p:spPr>
        <p:txBody>
          <a:bodyPr vert="horz"/>
          <a:lstStyle>
            <a:lvl1pPr marL="0">
              <a:lnSpc>
                <a:spcPts val="2400"/>
              </a:lnSpc>
              <a:buNone/>
              <a:defRPr sz="1800" b="0">
                <a:solidFill>
                  <a:srgbClr val="5F6062"/>
                </a:solidFill>
              </a:defRPr>
            </a:lvl1pPr>
            <a:lvl2pPr marL="0">
              <a:lnSpc>
                <a:spcPts val="2400"/>
              </a:lnSpc>
              <a:buNone/>
              <a:defRPr sz="1800">
                <a:solidFill>
                  <a:srgbClr val="00A160"/>
                </a:solidFill>
              </a:defRPr>
            </a:lvl2pPr>
            <a:lvl3pPr marL="252000" indent="-252000">
              <a:lnSpc>
                <a:spcPts val="2400"/>
              </a:lnSpc>
              <a:buFont typeface="Lucida Grande"/>
              <a:buChar char="■"/>
              <a:defRPr sz="1800">
                <a:solidFill>
                  <a:srgbClr val="5F6062"/>
                </a:solidFill>
              </a:defRPr>
            </a:lvl3pPr>
            <a:lvl4pPr marL="540000">
              <a:lnSpc>
                <a:spcPts val="2400"/>
              </a:lnSpc>
              <a:defRPr sz="1800">
                <a:solidFill>
                  <a:srgbClr val="5F6062"/>
                </a:solidFill>
              </a:defRPr>
            </a:lvl4pPr>
            <a:lvl5pPr marL="810000">
              <a:lnSpc>
                <a:spcPts val="2400"/>
              </a:lnSpc>
              <a:defRPr sz="1800">
                <a:solidFill>
                  <a:srgbClr val="5F6062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60" b="7699"/>
          <a:stretch/>
        </p:blipFill>
        <p:spPr bwMode="auto">
          <a:xfrm>
            <a:off x="0" y="1664861"/>
            <a:ext cx="9127212" cy="500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04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7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323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06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366" y="1124743"/>
            <a:ext cx="3093549" cy="7219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124744"/>
            <a:ext cx="5256584" cy="504056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366" y="1795139"/>
            <a:ext cx="3093549" cy="43701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1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576064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3924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3924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530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097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A02BF-7047-4C71-905B-845AA94818EA}" type="datetimeFigureOut">
              <a:rPr lang="en-AU" smtClean="0"/>
              <a:t>27/05/2015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37153-3A14-49F6-BB5E-0B94598E444F}" type="slidenum">
              <a:rPr lang="en-AU" smtClean="0"/>
              <a:t>‹#›</a:t>
            </a:fld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08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424936" cy="364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700808"/>
            <a:ext cx="842493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23528" y="6317553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rgbClr val="FFB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icmanitoba.ca</a:t>
            </a:r>
            <a:endParaRPr lang="en-AU" sz="1400" dirty="0">
              <a:solidFill>
                <a:srgbClr val="FFB2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444208" y="630928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dirty="0" smtClean="0">
                <a:solidFill>
                  <a:srgbClr val="FFB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navitas.com</a:t>
            </a:r>
            <a:endParaRPr lang="en-AU" sz="1400" dirty="0">
              <a:solidFill>
                <a:srgbClr val="FFB2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9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2" r:id="rId2"/>
    <p:sldLayoutId id="2147483663" r:id="rId3"/>
    <p:sldLayoutId id="2147483664" r:id="rId4"/>
    <p:sldLayoutId id="2147483671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FFB2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424936" cy="364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700808"/>
            <a:ext cx="842493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23528" y="6317553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rgbClr val="FFB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icmanitoba.ca</a:t>
            </a:r>
            <a:endParaRPr lang="en-AU" sz="1400" dirty="0">
              <a:solidFill>
                <a:srgbClr val="FFB2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444208" y="630928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dirty="0" smtClean="0">
                <a:solidFill>
                  <a:srgbClr val="FFB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navitas.com</a:t>
            </a:r>
            <a:endParaRPr lang="en-AU" sz="1400" dirty="0">
              <a:solidFill>
                <a:srgbClr val="FFB2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1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FFB2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1BBEE-FF91-4DB5-BE62-4183CE1330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4224B-D5B4-4F97-923E-6E91205FAF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2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facebook.com/facebook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www.youtube.com/icmanitob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ICM%20Videos/Destination%20Winnipeg.wm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ICM%20Videos/Why%20U%20of%20M.fl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Your Pathway to the University of Manitoba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Winnipeg, Canada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92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Outside the classroom they have the full </a:t>
            </a:r>
            <a:br>
              <a:rPr lang="en-CA" dirty="0" smtClean="0"/>
            </a:br>
            <a:r>
              <a:rPr lang="en-CA" dirty="0" smtClean="0"/>
              <a:t>U of M experience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008312"/>
            <a:ext cx="5765800" cy="439248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All ICM Students have a U of M student ID giving them access to: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Libraries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Computer Labs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Bookstore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Career Counseling Services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Personal Counseling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Health Centre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Admissions and program advising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International Centre for Students (ICS)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Recreational Facilities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3500000">
            <a:off x="501257" y="5870261"/>
            <a:ext cx="212725" cy="212725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eaLnBrk="0" hangingPunct="0">
              <a:buFontTx/>
              <a:buNone/>
            </a:pPr>
            <a:endParaRPr 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828674" y="5772090"/>
            <a:ext cx="7781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Students are integrated into campus life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L:\Marketing\Marketing Collateral\Photo &amp; Video Shoots\ICM Photo Shoot - Photos - Aug 2012\First Set Delivered\ICM_12_Orig_0760K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2133600"/>
            <a:ext cx="2311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1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ICM students build their own communities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ICM and student run social activities help the students make friends and adjust to university life as an international student.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413" y="2459237"/>
            <a:ext cx="1905000" cy="135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495550"/>
            <a:ext cx="1752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1550513" cy="246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010585"/>
            <a:ext cx="1524000" cy="235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2434565"/>
            <a:ext cx="2238375" cy="142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4510696"/>
            <a:ext cx="2057400" cy="136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502124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2459237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1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have now reached a milestone in our student population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33600" y="2209800"/>
            <a:ext cx="4424799" cy="213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As of January 2015 over </a:t>
            </a:r>
            <a:r>
              <a:rPr lang="en-US" sz="1800" b="1" dirty="0" smtClean="0">
                <a:solidFill>
                  <a:schemeClr val="tx1"/>
                </a:solidFill>
              </a:rPr>
              <a:t>1,400</a:t>
            </a:r>
            <a:r>
              <a:rPr lang="en-US" sz="1800" dirty="0" smtClean="0">
                <a:solidFill>
                  <a:schemeClr val="tx1"/>
                </a:solidFill>
              </a:rPr>
              <a:t> students have completed the ICM program and progressed to the UM</a:t>
            </a:r>
            <a:br>
              <a:rPr lang="en-US" sz="1800" dirty="0" smtClean="0">
                <a:solidFill>
                  <a:schemeClr val="tx1"/>
                </a:solidFill>
              </a:rPr>
            </a:b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And over </a:t>
            </a:r>
            <a:r>
              <a:rPr lang="en-US" sz="1800" b="1" dirty="0" smtClean="0">
                <a:solidFill>
                  <a:schemeClr val="tx1"/>
                </a:solidFill>
              </a:rPr>
              <a:t>1,000</a:t>
            </a:r>
            <a:r>
              <a:rPr lang="en-US" sz="1800" dirty="0" smtClean="0">
                <a:solidFill>
                  <a:schemeClr val="tx1"/>
                </a:solidFill>
              </a:rPr>
              <a:t> more are currently enrolled.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13500000">
            <a:off x="501257" y="5889311"/>
            <a:ext cx="212725" cy="212725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eaLnBrk="0" hangingPunct="0">
              <a:buFontTx/>
              <a:buNone/>
            </a:pPr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828674" y="5635764"/>
            <a:ext cx="778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ICM has seen over 2,000 students through the program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311664"/>
            <a:ext cx="15494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9" y="4055400"/>
            <a:ext cx="2376487" cy="158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039" y="1940130"/>
            <a:ext cx="1373580" cy="206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L:\Marketing\Marketing Collateral\Photo &amp; Video Shoots\ICM Photo Shoot - Photos - Aug 2012\First Set Delivered\ICM_12_Orig_1302K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2341169" cy="156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Marketing\Marketing Collateral\Photo &amp; Video Shoots\ICM Photo Shoot - Photos - Aug 2012\First Set Delivered\ICM_12_Orig_0771D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580248"/>
            <a:ext cx="2171700" cy="14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ICM Program Information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6394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592713"/>
              </p:ext>
            </p:extLst>
          </p:nvPr>
        </p:nvGraphicFramePr>
        <p:xfrm>
          <a:off x="838200" y="1714049"/>
          <a:ext cx="7543800" cy="466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Bitmap Image" r:id="rId4" imgW="8838095" imgH="5477640" progId="PBrush">
                  <p:embed/>
                </p:oleObj>
              </mc:Choice>
              <mc:Fallback>
                <p:oleObj name="Bitmap Image" r:id="rId4" imgW="8838095" imgH="547764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14049"/>
                        <a:ext cx="7543800" cy="466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International College of Manitoba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91000" y="3670644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$14,593– 12 months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47244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$14,179 – </a:t>
            </a:r>
            <a:r>
              <a:rPr lang="en-US" sz="1200" dirty="0">
                <a:solidFill>
                  <a:srgbClr val="00B050"/>
                </a:solidFill>
              </a:rPr>
              <a:t>8</a:t>
            </a:r>
            <a:r>
              <a:rPr lang="en-US" sz="1200" dirty="0" smtClean="0">
                <a:solidFill>
                  <a:srgbClr val="00B050"/>
                </a:solidFill>
              </a:rPr>
              <a:t> months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75456"/>
          </a:xfrm>
        </p:spPr>
        <p:txBody>
          <a:bodyPr anchor="t" anchorCtr="0">
            <a:noAutofit/>
          </a:bodyPr>
          <a:lstStyle/>
          <a:p>
            <a:r>
              <a:rPr lang="en-US" dirty="0" smtClean="0"/>
              <a:t>Undergraduate Programs Offered by ICM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67544" y="3781028"/>
            <a:ext cx="1656184" cy="59208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UTP Stage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I: Foundation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22451" y="2924944"/>
            <a:ext cx="3261717" cy="99531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UTP Stage II: Business</a:t>
            </a:r>
          </a:p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Areas of Study: Accounting, Finance, Marketing, International Business, Actuarial Sciences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22451" y="4077072"/>
            <a:ext cx="3261717" cy="98012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UTP Stage II: Science</a:t>
            </a:r>
          </a:p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Areas of Study: Biological, Computing, Physical, Chemistry and Mathematical Sciences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22451" y="1772816"/>
            <a:ext cx="3261717" cy="100159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UTP Stage II: Engineering</a:t>
            </a:r>
          </a:p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Areas of Study: Biosystems, Civil, Mechanical, Computer and Electrical Engineering</a:t>
            </a:r>
            <a:endParaRPr lang="en-AU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22451" y="5229200"/>
            <a:ext cx="3261717" cy="102413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UTP Stage II: Arts</a:t>
            </a:r>
          </a:p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Economics, Political Studies. Languages, Psychology, History and Philosophy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084168" y="2031297"/>
            <a:ext cx="724869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017877" y="1977569"/>
            <a:ext cx="1656184" cy="59208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Year 2: Faculty of Engineering 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084168" y="3180285"/>
            <a:ext cx="724869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084168" y="4324816"/>
            <a:ext cx="724869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084168" y="5498952"/>
            <a:ext cx="724869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017877" y="3126557"/>
            <a:ext cx="1656184" cy="59208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Year 2: Faculty of Business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17877" y="4271088"/>
            <a:ext cx="1656184" cy="59208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Year 2: Faculty of Science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998071" y="5450347"/>
            <a:ext cx="1656184" cy="59208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Year 2: Faculty of Arts</a:t>
            </a:r>
            <a:endParaRPr lang="en-US" sz="105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473089" y="4567132"/>
            <a:ext cx="34936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473089" y="3422601"/>
            <a:ext cx="349362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123728" y="2273613"/>
            <a:ext cx="698723" cy="3467654"/>
            <a:chOff x="2123728" y="2273613"/>
            <a:chExt cx="698723" cy="3467654"/>
          </a:xfrm>
        </p:grpSpPr>
        <p:cxnSp>
          <p:nvCxnSpPr>
            <p:cNvPr id="30" name="Elbow Connector 29"/>
            <p:cNvCxnSpPr>
              <a:stCxn id="11" idx="3"/>
              <a:endCxn id="12" idx="1"/>
            </p:cNvCxnSpPr>
            <p:nvPr/>
          </p:nvCxnSpPr>
          <p:spPr>
            <a:xfrm flipV="1">
              <a:off x="2123728" y="2273613"/>
              <a:ext cx="698723" cy="1803459"/>
            </a:xfrm>
            <a:prstGeom prst="bentConnector3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 rot="16200000" flipH="1">
              <a:off x="1634612" y="4555275"/>
              <a:ext cx="2022623" cy="349362"/>
            </a:xfrm>
            <a:prstGeom prst="bentConnector2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81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Admission Requirements – Russia </a:t>
            </a:r>
            <a:endParaRPr lang="en-CA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429304"/>
              </p:ext>
            </p:extLst>
          </p:nvPr>
        </p:nvGraphicFramePr>
        <p:xfrm>
          <a:off x="611560" y="1988840"/>
          <a:ext cx="8064896" cy="3678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/>
                <a:gridCol w="3168352"/>
                <a:gridCol w="3456384"/>
              </a:tblGrid>
              <a:tr h="478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Program</a:t>
                      </a:r>
                      <a:endParaRPr lang="en-CA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English</a:t>
                      </a:r>
                      <a:endParaRPr lang="en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Russian </a:t>
                      </a:r>
                      <a:endParaRPr lang="en-C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5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UTP II</a:t>
                      </a:r>
                      <a:endParaRPr lang="en-CA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CA" sz="1600" baseline="0" dirty="0" smtClean="0">
                          <a:effectLst/>
                        </a:rPr>
                        <a:t>Certificate of Secondary Education or Upper Secondary Education with minimum 3.5</a:t>
                      </a:r>
                      <a:endParaRPr lang="en-CA" sz="1400" baseline="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Аттестат о среднем образовании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 средним баллом 3,5</a:t>
                      </a:r>
                      <a:endParaRPr lang="en-CA" sz="1600" dirty="0" smtClean="0">
                        <a:effectLst/>
                        <a:latin typeface="+mn-lt"/>
                        <a:ea typeface="Calibri"/>
                      </a:endParaRPr>
                    </a:p>
                  </a:txBody>
                  <a:tcPr/>
                </a:tc>
              </a:tr>
              <a:tr h="837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</a:rPr>
                        <a:t>Engineering</a:t>
                      </a:r>
                      <a:endParaRPr lang="en-CA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600" dirty="0" smtClean="0">
                          <a:effectLst/>
                          <a:latin typeface="+mn-lt"/>
                          <a:ea typeface="Calibri"/>
                        </a:rPr>
                        <a:t>Certificate of Secondary Education or Upper</a:t>
                      </a:r>
                      <a:r>
                        <a:rPr lang="en-CA" sz="1600" baseline="0" dirty="0" smtClean="0">
                          <a:effectLst/>
                          <a:latin typeface="+mn-lt"/>
                          <a:ea typeface="Calibri"/>
                        </a:rPr>
                        <a:t> </a:t>
                      </a:r>
                      <a:r>
                        <a:rPr lang="en-CA" sz="1600" dirty="0" smtClean="0">
                          <a:effectLst/>
                          <a:latin typeface="+mn-lt"/>
                          <a:ea typeface="Calibri"/>
                        </a:rPr>
                        <a:t>Secondary Education with a minimum</a:t>
                      </a:r>
                      <a:r>
                        <a:rPr lang="en-CA" sz="1600" baseline="0" dirty="0" smtClean="0">
                          <a:effectLst/>
                          <a:latin typeface="+mn-lt"/>
                          <a:ea typeface="Calibri"/>
                        </a:rPr>
                        <a:t> </a:t>
                      </a:r>
                      <a:r>
                        <a:rPr lang="en-CA" sz="1600" dirty="0" smtClean="0">
                          <a:effectLst/>
                          <a:latin typeface="+mn-lt"/>
                          <a:ea typeface="Calibri"/>
                        </a:rPr>
                        <a:t>average of 75% (4) in Math, Physics and</a:t>
                      </a:r>
                      <a:r>
                        <a:rPr lang="en-CA" sz="1600" baseline="0" dirty="0" smtClean="0">
                          <a:effectLst/>
                          <a:latin typeface="+mn-lt"/>
                          <a:ea typeface="Calibri"/>
                        </a:rPr>
                        <a:t> </a:t>
                      </a:r>
                      <a:r>
                        <a:rPr lang="en-CA" sz="1600" dirty="0" smtClean="0">
                          <a:effectLst/>
                          <a:latin typeface="+mn-lt"/>
                          <a:ea typeface="Calibri"/>
                        </a:rPr>
                        <a:t>Chemistry with no grade less than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Аттестат о среднем образовании</a:t>
                      </a:r>
                      <a:r>
                        <a:rPr lang="en-CA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 средним баллом (75%) 4 по</a:t>
                      </a:r>
                      <a:r>
                        <a:rPr lang="en-CA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Математике, Физике и Химии</a:t>
                      </a:r>
                      <a:r>
                        <a:rPr lang="en-CA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не менее 70% по каждому</a:t>
                      </a:r>
                      <a:r>
                        <a:rPr lang="en-CA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предмету</a:t>
                      </a:r>
                      <a:endParaRPr lang="en-CA" sz="1200" dirty="0" smtClean="0">
                        <a:effectLst/>
                        <a:latin typeface="+mn-lt"/>
                        <a:ea typeface="Calibri"/>
                      </a:endParaRPr>
                    </a:p>
                  </a:txBody>
                  <a:tcPr/>
                </a:tc>
              </a:tr>
              <a:tr h="485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UTP I</a:t>
                      </a:r>
                      <a:endParaRPr lang="en-CA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CA" sz="1600" baseline="0" dirty="0" smtClean="0">
                          <a:effectLst/>
                          <a:latin typeface="+mn-lt"/>
                          <a:ea typeface="+mn-ea"/>
                        </a:rPr>
                        <a:t>Certificate of Secondary Education Grade 11 with a 3.0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Аттестат о среднем образовании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 средним баллом 3</a:t>
                      </a:r>
                      <a:endParaRPr lang="en-CA" sz="1600" baseline="0" dirty="0" smtClean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Co-operative Education Opportunities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60000"/>
              </a:lnSpc>
            </a:pPr>
            <a:r>
              <a:rPr lang="en-CA" sz="1700" dirty="0"/>
              <a:t>Co-op is a partnership between the university, employers and students, whereby students complement their academic study with paid full-time work experience in their field of study</a:t>
            </a:r>
            <a:endParaRPr lang="en-US" sz="1700" dirty="0"/>
          </a:p>
          <a:p>
            <a:pPr lvl="0">
              <a:lnSpc>
                <a:spcPct val="160000"/>
              </a:lnSpc>
            </a:pPr>
            <a:r>
              <a:rPr lang="en-US" sz="1700" dirty="0"/>
              <a:t>Offered by several faculties on campus:</a:t>
            </a:r>
          </a:p>
          <a:p>
            <a:pPr marL="1028700" lvl="3" indent="-342900">
              <a:lnSpc>
                <a:spcPct val="160000"/>
              </a:lnSpc>
            </a:pPr>
            <a:r>
              <a:rPr lang="en-US" sz="1800" dirty="0"/>
              <a:t>Business </a:t>
            </a:r>
          </a:p>
          <a:p>
            <a:pPr marL="1028700" lvl="3" indent="-342900">
              <a:lnSpc>
                <a:spcPct val="160000"/>
              </a:lnSpc>
            </a:pPr>
            <a:r>
              <a:rPr lang="en-US" sz="1800" dirty="0"/>
              <a:t>Engineering</a:t>
            </a:r>
          </a:p>
          <a:p>
            <a:pPr marL="1028700" lvl="3" indent="-342900">
              <a:lnSpc>
                <a:spcPct val="160000"/>
              </a:lnSpc>
            </a:pPr>
            <a:r>
              <a:rPr lang="en-US" sz="1800" dirty="0"/>
              <a:t>Science</a:t>
            </a:r>
          </a:p>
          <a:p>
            <a:pPr lvl="0">
              <a:lnSpc>
                <a:spcPct val="160000"/>
              </a:lnSpc>
            </a:pPr>
            <a:r>
              <a:rPr lang="en-US" sz="1700" dirty="0"/>
              <a:t>Offered to students who completed 2nd year of </a:t>
            </a:r>
            <a:r>
              <a:rPr lang="en-US" sz="1700" dirty="0" smtClean="0"/>
              <a:t>studies</a:t>
            </a:r>
            <a:endParaRPr lang="en-US" sz="1700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82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Applying and Accepting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64496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AU" sz="1800" b="1" dirty="0" smtClean="0">
                <a:solidFill>
                  <a:schemeClr val="bg1">
                    <a:lumMod val="50000"/>
                  </a:schemeClr>
                </a:solidFill>
              </a:rPr>
              <a:t>Applying</a:t>
            </a:r>
          </a:p>
          <a:p>
            <a:pPr lvl="1">
              <a:lnSpc>
                <a:spcPct val="170000"/>
              </a:lnSpc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</a:rPr>
              <a:t>Submit Application through </a:t>
            </a:r>
            <a:r>
              <a:rPr lang="en-AU" sz="1600" smtClean="0">
                <a:solidFill>
                  <a:schemeClr val="bg1">
                    <a:lumMod val="50000"/>
                  </a:schemeClr>
                </a:solidFill>
              </a:rPr>
              <a:t>your Consultant</a:t>
            </a:r>
            <a:endParaRPr lang="en-A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</a:rPr>
              <a:t>Agents certify documents and attach to online application</a:t>
            </a:r>
          </a:p>
          <a:p>
            <a:pPr lvl="1">
              <a:lnSpc>
                <a:spcPct val="170000"/>
              </a:lnSpc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</a:rPr>
              <a:t>Admission granted within 24 hours</a:t>
            </a:r>
          </a:p>
          <a:p>
            <a:pPr lvl="1">
              <a:lnSpc>
                <a:spcPct val="170000"/>
              </a:lnSpc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</a:rPr>
              <a:t>Letter of Offer emailed to agent directly</a:t>
            </a:r>
          </a:p>
          <a:p>
            <a:pPr>
              <a:lnSpc>
                <a:spcPct val="170000"/>
              </a:lnSpc>
            </a:pPr>
            <a:r>
              <a:rPr lang="en-AU" sz="1800" b="1" dirty="0" smtClean="0">
                <a:solidFill>
                  <a:schemeClr val="bg1">
                    <a:lumMod val="50000"/>
                  </a:schemeClr>
                </a:solidFill>
              </a:rPr>
              <a:t>Accepting Offer</a:t>
            </a:r>
          </a:p>
          <a:p>
            <a:pPr lvl="1">
              <a:lnSpc>
                <a:spcPct val="170000"/>
              </a:lnSpc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</a:rPr>
              <a:t>Student organizes bank transfer of 50% of fees to ICM</a:t>
            </a:r>
          </a:p>
          <a:p>
            <a:pPr lvl="1">
              <a:lnSpc>
                <a:spcPct val="170000"/>
              </a:lnSpc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</a:rPr>
              <a:t>Official Letter of Acceptance, Letter of Offer, and payment receipts will be sent by PDF</a:t>
            </a:r>
          </a:p>
          <a:p>
            <a:pPr lvl="1">
              <a:lnSpc>
                <a:spcPct val="170000"/>
              </a:lnSpc>
            </a:pPr>
            <a:r>
              <a:rPr lang="en-AU" sz="1600" dirty="0" smtClean="0">
                <a:solidFill>
                  <a:schemeClr val="bg1">
                    <a:lumMod val="50000"/>
                  </a:schemeClr>
                </a:solidFill>
              </a:rPr>
              <a:t>Print coloured copies of documents and submit with visa file</a:t>
            </a:r>
            <a:endParaRPr lang="en-A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400" dirty="0" smtClean="0"/>
              <a:t>Important things to know about accommodations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191000" cy="4392488"/>
          </a:xfrm>
        </p:spPr>
        <p:txBody>
          <a:bodyPr>
            <a:normAutofit fontScale="92500" lnSpcReduction="20000"/>
          </a:bodyPr>
          <a:lstStyle/>
          <a:p>
            <a:r>
              <a:rPr lang="en-AU" sz="1700" b="1" dirty="0">
                <a:solidFill>
                  <a:schemeClr val="bg1">
                    <a:lumMod val="50000"/>
                  </a:schemeClr>
                </a:solidFill>
              </a:rPr>
              <a:t>Students must arrange their own accommodation</a:t>
            </a:r>
          </a:p>
          <a:p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AU" sz="1700" dirty="0">
                <a:solidFill>
                  <a:schemeClr val="bg1">
                    <a:lumMod val="50000"/>
                  </a:schemeClr>
                </a:solidFill>
              </a:rPr>
              <a:t>Decide on your preferred accommodation option  </a:t>
            </a:r>
          </a:p>
          <a:p>
            <a:pPr lvl="1"/>
            <a:r>
              <a:rPr lang="en-AU" sz="1500" dirty="0" smtClean="0">
                <a:solidFill>
                  <a:schemeClr val="bg1">
                    <a:lumMod val="50000"/>
                  </a:schemeClr>
                </a:solidFill>
              </a:rPr>
              <a:t>On-Campus</a:t>
            </a:r>
            <a:endParaRPr lang="en-AU" sz="15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AU" sz="1500" dirty="0">
                <a:solidFill>
                  <a:schemeClr val="bg1">
                    <a:lumMod val="50000"/>
                  </a:schemeClr>
                </a:solidFill>
              </a:rPr>
              <a:t>Homestay</a:t>
            </a:r>
          </a:p>
          <a:p>
            <a:pPr lvl="1"/>
            <a:r>
              <a:rPr lang="en-AU" sz="1500" dirty="0">
                <a:solidFill>
                  <a:schemeClr val="bg1">
                    <a:lumMod val="50000"/>
                  </a:schemeClr>
                </a:solidFill>
              </a:rPr>
              <a:t>Off-campus</a:t>
            </a:r>
          </a:p>
          <a:p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AU" sz="1700" dirty="0">
                <a:solidFill>
                  <a:schemeClr val="bg1">
                    <a:lumMod val="50000"/>
                  </a:schemeClr>
                </a:solidFill>
              </a:rPr>
              <a:t>Be aware of application deadlines</a:t>
            </a:r>
          </a:p>
          <a:p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AU" sz="1700" dirty="0" smtClean="0">
                <a:solidFill>
                  <a:schemeClr val="bg1">
                    <a:lumMod val="50000"/>
                  </a:schemeClr>
                </a:solidFill>
              </a:rPr>
              <a:t>Apply online</a:t>
            </a:r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AU" sz="1700" dirty="0" smtClean="0">
                <a:solidFill>
                  <a:schemeClr val="bg1">
                    <a:lumMod val="50000"/>
                  </a:schemeClr>
                </a:solidFill>
              </a:rPr>
              <a:t>Pay </a:t>
            </a:r>
            <a:r>
              <a:rPr lang="en-AU" sz="17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AU" sz="1700" dirty="0" smtClean="0">
                <a:solidFill>
                  <a:schemeClr val="bg1">
                    <a:lumMod val="50000"/>
                  </a:schemeClr>
                </a:solidFill>
              </a:rPr>
              <a:t>deposit</a:t>
            </a:r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AU" sz="1700" dirty="0">
                <a:solidFill>
                  <a:schemeClr val="bg1">
                    <a:lumMod val="50000"/>
                  </a:schemeClr>
                </a:solidFill>
              </a:rPr>
              <a:t>Check </a:t>
            </a:r>
            <a:r>
              <a:rPr lang="en-AU" sz="1700" dirty="0" smtClean="0">
                <a:solidFill>
                  <a:schemeClr val="bg1">
                    <a:lumMod val="50000"/>
                  </a:schemeClr>
                </a:solidFill>
              </a:rPr>
              <a:t>move-in dates</a:t>
            </a:r>
          </a:p>
          <a:p>
            <a:endParaRPr lang="en-AU" sz="17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AU" sz="1400" dirty="0" smtClean="0">
                <a:solidFill>
                  <a:srgbClr val="00B050"/>
                </a:solidFill>
              </a:rPr>
              <a:t>More information available in appendix section of presentation</a:t>
            </a:r>
            <a:endParaRPr lang="en-AU" sz="1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sz="1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1400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828800"/>
            <a:ext cx="3581400" cy="4419600"/>
          </a:xfrm>
          <a:gradFill>
            <a:gsLst>
              <a:gs pos="0">
                <a:srgbClr val="00B050">
                  <a:alpha val="71000"/>
                </a:srgbClr>
              </a:gs>
              <a:gs pos="50000">
                <a:srgbClr val="00B050">
                  <a:alpha val="41000"/>
                </a:srgbClr>
              </a:gs>
              <a:gs pos="100000">
                <a:schemeClr val="bg1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AU" sz="12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AU" sz="1200" b="1" dirty="0" smtClean="0">
                <a:solidFill>
                  <a:schemeClr val="tx1"/>
                </a:solidFill>
              </a:rPr>
              <a:t>QUICK TIPS</a:t>
            </a:r>
          </a:p>
          <a:p>
            <a:pPr marL="0" indent="0">
              <a:buNone/>
            </a:pPr>
            <a:endParaRPr lang="en-AU" sz="1200" b="1" dirty="0" smtClean="0">
              <a:solidFill>
                <a:schemeClr val="tx1"/>
              </a:solidFill>
            </a:endParaRPr>
          </a:p>
          <a:p>
            <a:r>
              <a:rPr lang="en-AU" sz="1200" b="1" dirty="0" smtClean="0">
                <a:solidFill>
                  <a:schemeClr val="tx1"/>
                </a:solidFill>
              </a:rPr>
              <a:t>BOOK </a:t>
            </a:r>
            <a:r>
              <a:rPr lang="en-AU" sz="1200" b="1" dirty="0">
                <a:solidFill>
                  <a:schemeClr val="tx1"/>
                </a:solidFill>
              </a:rPr>
              <a:t>AS EARLY AS POSSIBLE – DON’T </a:t>
            </a:r>
            <a:r>
              <a:rPr lang="en-AU" sz="1200" b="1" dirty="0" smtClean="0">
                <a:solidFill>
                  <a:schemeClr val="tx1"/>
                </a:solidFill>
              </a:rPr>
              <a:t>WAIT UNTIL THE LAST MINUTE!</a:t>
            </a:r>
            <a:endParaRPr lang="en-AU" sz="1200" dirty="0" smtClean="0"/>
          </a:p>
          <a:p>
            <a:pPr marL="0" indent="0">
              <a:buNone/>
            </a:pPr>
            <a:endParaRPr lang="en-AU" sz="800" dirty="0"/>
          </a:p>
          <a:p>
            <a:r>
              <a:rPr lang="en-AU" sz="1200" b="1" dirty="0" smtClean="0">
                <a:solidFill>
                  <a:schemeClr val="tx1"/>
                </a:solidFill>
              </a:rPr>
              <a:t>IF THE STUDENT IS UNDER 17 YEARS OF AGE AND REQUIRES CUSTODIANSHIP APPLY THROUGH POLAR TRAILS</a:t>
            </a:r>
          </a:p>
          <a:p>
            <a:endParaRPr lang="en-AU" sz="800" dirty="0"/>
          </a:p>
          <a:p>
            <a:r>
              <a:rPr lang="en-AU" sz="1200" b="1" dirty="0">
                <a:solidFill>
                  <a:schemeClr val="tx1"/>
                </a:solidFill>
              </a:rPr>
              <a:t>BE </a:t>
            </a:r>
            <a:r>
              <a:rPr lang="en-AU" sz="1200" b="1" dirty="0" smtClean="0">
                <a:solidFill>
                  <a:schemeClr val="tx1"/>
                </a:solidFill>
              </a:rPr>
              <a:t>PATIENT</a:t>
            </a:r>
          </a:p>
          <a:p>
            <a:endParaRPr lang="en-AU" sz="800" dirty="0"/>
          </a:p>
          <a:p>
            <a:r>
              <a:rPr lang="en-AU" sz="1200" b="1" dirty="0">
                <a:solidFill>
                  <a:schemeClr val="tx1"/>
                </a:solidFill>
              </a:rPr>
              <a:t>DEAL DIRECTLY WITH THE RESIDENCE OFFICE OR THE HOMESTAY </a:t>
            </a:r>
            <a:r>
              <a:rPr lang="en-AU" sz="1200" b="1" dirty="0" smtClean="0">
                <a:solidFill>
                  <a:schemeClr val="tx1"/>
                </a:solidFill>
              </a:rPr>
              <a:t>OFFICE BUT COPY ICM IN ALL COMMUNICATIONS</a:t>
            </a:r>
          </a:p>
          <a:p>
            <a:endParaRPr lang="en-AU" sz="1200" b="1" dirty="0">
              <a:solidFill>
                <a:schemeClr val="tx1"/>
              </a:solidFill>
            </a:endParaRPr>
          </a:p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0322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2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High quality education</a:t>
            </a:r>
          </a:p>
          <a:p>
            <a:r>
              <a:rPr lang="en-US" sz="2400" dirty="0" smtClean="0"/>
              <a:t>Affordable tuition and low cost of living</a:t>
            </a:r>
          </a:p>
          <a:p>
            <a:r>
              <a:rPr lang="en-US" sz="2400" dirty="0" smtClean="0"/>
              <a:t>Great support designed for international students</a:t>
            </a:r>
          </a:p>
          <a:p>
            <a:r>
              <a:rPr lang="en-US" sz="2400" dirty="0" smtClean="0"/>
              <a:t>High </a:t>
            </a:r>
            <a:r>
              <a:rPr lang="en-US" sz="2400" dirty="0"/>
              <a:t>academic success rates</a:t>
            </a:r>
          </a:p>
          <a:p>
            <a:r>
              <a:rPr lang="en-US" sz="2400" dirty="0" smtClean="0"/>
              <a:t>Excellent co-op programs</a:t>
            </a:r>
          </a:p>
          <a:p>
            <a:r>
              <a:rPr lang="en-US" sz="2400" dirty="0" smtClean="0"/>
              <a:t>Fantastic post-graduation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Join the ICM Community</a:t>
            </a:r>
            <a:endParaRPr lang="en-AU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Want to learn more about ICM, then join our social media groups…</a:t>
            </a:r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61" y="2843212"/>
            <a:ext cx="6345266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505200" y="3386464"/>
            <a:ext cx="2957513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B050"/>
                </a:solidFill>
                <a:latin typeface="Verdana" pitchFamily="34" charset="0"/>
              </a:rPr>
              <a:t>Join our network at </a:t>
            </a:r>
            <a:r>
              <a:rPr lang="en-US" sz="1600" b="1" dirty="0">
                <a:solidFill>
                  <a:srgbClr val="00B050"/>
                </a:solidFill>
                <a:latin typeface="Verdana" pitchFamily="34" charset="0"/>
              </a:rPr>
              <a:t>WWW.ICMANITOBA.CA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3000" y="4233328"/>
            <a:ext cx="1235075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100" b="1" dirty="0">
                <a:solidFill>
                  <a:schemeClr val="bg1"/>
                </a:solidFill>
                <a:latin typeface="Segoe Script" pitchFamily="34" charset="0"/>
              </a:rPr>
              <a:t>ICM LIVE!</a:t>
            </a:r>
          </a:p>
        </p:txBody>
      </p:sp>
      <p:pic>
        <p:nvPicPr>
          <p:cNvPr id="4098" name="Picture 2" descr="http://www.wired.com/images_blogs/epicenter/2011/11/youtube-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967" y="3168535"/>
            <a:ext cx="1793974" cy="12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ojgadget.net/wp-content/uploads/2011/12/Facebook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4553623"/>
            <a:ext cx="1605473" cy="8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Winnipeg, Manitoba, Canada</a:t>
            </a:r>
          </a:p>
          <a:p>
            <a:r>
              <a:rPr lang="en-US" sz="2400" dirty="0" smtClean="0"/>
              <a:t>The University of Manitoba</a:t>
            </a:r>
          </a:p>
          <a:p>
            <a:r>
              <a:rPr lang="en-US" sz="2400" dirty="0" smtClean="0"/>
              <a:t>ICM – The Navitas Advantage</a:t>
            </a:r>
          </a:p>
          <a:p>
            <a:pPr lvl="1"/>
            <a:r>
              <a:rPr lang="en-US" sz="2200" dirty="0" smtClean="0"/>
              <a:t>Admission Requirements</a:t>
            </a:r>
          </a:p>
          <a:p>
            <a:pPr lvl="1"/>
            <a:r>
              <a:rPr lang="en-US" sz="2200" dirty="0" smtClean="0"/>
              <a:t>Programs</a:t>
            </a:r>
          </a:p>
          <a:p>
            <a:pPr lvl="1"/>
            <a:r>
              <a:rPr lang="en-US" sz="2200" dirty="0" smtClean="0"/>
              <a:t>How to Apply</a:t>
            </a:r>
          </a:p>
          <a:p>
            <a:pPr lvl="1"/>
            <a:r>
              <a:rPr lang="en-US" sz="2200" dirty="0" smtClean="0"/>
              <a:t>Accommodations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7200" y="1371600"/>
            <a:ext cx="29210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1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it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1419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ana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500063"/>
            <a:ext cx="3438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3733800" y="5105400"/>
            <a:ext cx="838200" cy="609600"/>
          </a:xfrm>
          <a:prstGeom prst="star5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43375" y="1714500"/>
            <a:ext cx="4857750" cy="35182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80000" rIns="108000" bIns="180000"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CA" sz="2200" dirty="0">
                <a:solidFill>
                  <a:srgbClr val="ED1C24"/>
                </a:solidFill>
              </a:rPr>
              <a:t>34 million people in 10 provinces and 3 territories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CA" sz="2200" dirty="0">
                <a:solidFill>
                  <a:srgbClr val="ED1C24"/>
                </a:solidFill>
              </a:rPr>
              <a:t>Stable parliamentary democracy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CA" sz="2200" dirty="0">
                <a:solidFill>
                  <a:srgbClr val="ED1C24"/>
                </a:solidFill>
              </a:rPr>
              <a:t>Officially bilingual (English and French)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CA" sz="2200" dirty="0">
                <a:solidFill>
                  <a:srgbClr val="ED1C24"/>
                </a:solidFill>
              </a:rPr>
              <a:t>More than 200 languages spoken</a:t>
            </a:r>
          </a:p>
          <a:p>
            <a:pPr eaLnBrk="1" hangingPunct="1">
              <a:lnSpc>
                <a:spcPts val="22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CA" sz="2200" dirty="0">
                <a:solidFill>
                  <a:srgbClr val="ED1C24"/>
                </a:solidFill>
              </a:rPr>
              <a:t>Among the top </a:t>
            </a:r>
            <a:r>
              <a:rPr lang="en-CA" sz="2200" dirty="0" smtClean="0">
                <a:solidFill>
                  <a:srgbClr val="ED1C24"/>
                </a:solidFill>
              </a:rPr>
              <a:t>10 </a:t>
            </a:r>
            <a:r>
              <a:rPr lang="en-CA" sz="2200" dirty="0">
                <a:solidFill>
                  <a:srgbClr val="ED1C24"/>
                </a:solidFill>
              </a:rPr>
              <a:t>countries in the United Nations Quality of Life Index since </a:t>
            </a:r>
            <a:r>
              <a:rPr lang="en-CA" sz="2200" dirty="0" smtClean="0">
                <a:solidFill>
                  <a:srgbClr val="ED1C24"/>
                </a:solidFill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9816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106" y="1302809"/>
            <a:ext cx="9170106" cy="556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0" y="2244725"/>
            <a:ext cx="9150350" cy="82073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4900" b="1" dirty="0">
                <a:solidFill>
                  <a:srgbClr val="00B05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economic growth and high employment.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81125"/>
            <a:ext cx="9150350" cy="788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4700" dirty="0">
                <a:solidFill>
                  <a:srgbClr val="00B05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Manitoba offers a high standard of living, steady </a:t>
            </a:r>
            <a:endParaRPr lang="en-US" sz="29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-6350" y="-17463"/>
            <a:ext cx="9150350" cy="1328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5306" tIns="32653" rIns="65306" bIns="32653"/>
          <a:lstStyle/>
          <a:p>
            <a:pPr algn="r" defTabSz="652463" eaLnBrk="0" hangingPunct="0"/>
            <a:endParaRPr lang="en-US" sz="170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87363"/>
            <a:ext cx="295116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86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0" y="2244725"/>
            <a:ext cx="9150350" cy="82073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4900" b="1" dirty="0">
                <a:solidFill>
                  <a:srgbClr val="00B05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international flair, and a warm welcoming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350" y="1381125"/>
            <a:ext cx="9150350" cy="78898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lIns="65306" tIns="32653" rIns="65306" bIns="32653">
            <a:spAutoFit/>
          </a:bodyPr>
          <a:lstStyle/>
          <a:p>
            <a:pPr>
              <a:defRPr/>
            </a:pPr>
            <a:r>
              <a:rPr lang="en-US" sz="4700" dirty="0">
                <a:solidFill>
                  <a:srgbClr val="00B05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Winnipeg offers a community with a cosmopolitan  </a:t>
            </a:r>
            <a:endParaRPr lang="en-US" sz="29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-6350" y="-17463"/>
            <a:ext cx="9150350" cy="1328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5306" tIns="32653" rIns="65306" bIns="32653"/>
          <a:lstStyle/>
          <a:p>
            <a:pPr algn="r" defTabSz="652463" eaLnBrk="0" hangingPunct="0"/>
            <a:endParaRPr lang="en-US" sz="170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87363"/>
            <a:ext cx="295116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884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ICM0001_2008-09_Brochure_AW_Page_01_Image_0002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094" y="1752600"/>
            <a:ext cx="473916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The University of Manitoba (U of M)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4343400" cy="43924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AU" sz="1200" dirty="0"/>
              <a:t>Western Canada’s First University</a:t>
            </a:r>
          </a:p>
          <a:p>
            <a:pPr>
              <a:lnSpc>
                <a:spcPct val="150000"/>
              </a:lnSpc>
            </a:pPr>
            <a:r>
              <a:rPr lang="en-AU" sz="1200" dirty="0" smtClean="0"/>
              <a:t>Manitoba’s largest </a:t>
            </a:r>
            <a:r>
              <a:rPr lang="en-AU" sz="1200" dirty="0"/>
              <a:t>research-intensive university</a:t>
            </a:r>
          </a:p>
          <a:p>
            <a:pPr>
              <a:lnSpc>
                <a:spcPct val="150000"/>
              </a:lnSpc>
            </a:pPr>
            <a:r>
              <a:rPr lang="en-AU" sz="1200" dirty="0"/>
              <a:t>Over </a:t>
            </a:r>
            <a:r>
              <a:rPr lang="en-AU" sz="1200" dirty="0" smtClean="0"/>
              <a:t>28,000 </a:t>
            </a:r>
            <a:r>
              <a:rPr lang="en-AU" sz="1200" dirty="0"/>
              <a:t>students studying at the </a:t>
            </a:r>
            <a:r>
              <a:rPr lang="en-AU" sz="1200" dirty="0" smtClean="0"/>
              <a:t>U of M </a:t>
            </a:r>
          </a:p>
          <a:p>
            <a:pPr>
              <a:lnSpc>
                <a:spcPct val="150000"/>
              </a:lnSpc>
            </a:pPr>
            <a:r>
              <a:rPr lang="en-AU" sz="1200" dirty="0" smtClean="0"/>
              <a:t>More than 3,000 international students from over 100 different countries</a:t>
            </a:r>
            <a:endParaRPr lang="en-AU" sz="1200" dirty="0"/>
          </a:p>
          <a:p>
            <a:pPr>
              <a:lnSpc>
                <a:spcPct val="150000"/>
              </a:lnSpc>
            </a:pPr>
            <a:r>
              <a:rPr lang="en-US" sz="1200" dirty="0" smtClean="0"/>
              <a:t>Top 400 university in the world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Ranked </a:t>
            </a:r>
            <a:r>
              <a:rPr lang="en-US" sz="1200" dirty="0"/>
              <a:t>#1 in Canada for the highest growth in international students </a:t>
            </a:r>
          </a:p>
          <a:p>
            <a:pPr>
              <a:lnSpc>
                <a:spcPct val="150000"/>
              </a:lnSpc>
            </a:pPr>
            <a:r>
              <a:rPr lang="en-AU" sz="1200" dirty="0" smtClean="0"/>
              <a:t>98 Rhodes Scholarship recipients</a:t>
            </a:r>
            <a:endParaRPr lang="en-AU" sz="1200" dirty="0"/>
          </a:p>
          <a:p>
            <a:pPr>
              <a:lnSpc>
                <a:spcPct val="150000"/>
              </a:lnSpc>
            </a:pPr>
            <a:r>
              <a:rPr lang="en-US" sz="1200" dirty="0"/>
              <a:t>More </a:t>
            </a:r>
            <a:r>
              <a:rPr lang="en-US" sz="1200" dirty="0" smtClean="0"/>
              <a:t>U of M </a:t>
            </a:r>
            <a:r>
              <a:rPr lang="en-US" sz="1200" dirty="0"/>
              <a:t>alumni lead more Fortune 500 companies than any other western Canadian university’s alumni  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The </a:t>
            </a:r>
            <a:r>
              <a:rPr lang="en-US" sz="1200" dirty="0" err="1"/>
              <a:t>Asper</a:t>
            </a:r>
            <a:r>
              <a:rPr lang="en-US" sz="1200" dirty="0"/>
              <a:t> School of Business dominates international business planning competitions  with 46 first-place wins since 1995</a:t>
            </a:r>
          </a:p>
        </p:txBody>
      </p:sp>
    </p:spTree>
    <p:extLst>
      <p:ext uri="{BB962C8B-B14F-4D97-AF65-F5344CB8AC3E}">
        <p14:creationId xmlns:p14="http://schemas.microsoft.com/office/powerpoint/2010/main" val="12714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5273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ICM students receive focused instruction inside the classroom…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95131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Small class sizes – average class has </a:t>
            </a:r>
            <a:r>
              <a:rPr lang="en-US" sz="1800" dirty="0" smtClean="0">
                <a:solidFill>
                  <a:schemeClr val="tx1"/>
                </a:solidFill>
              </a:rPr>
              <a:t>30 - 35 </a:t>
            </a:r>
            <a:r>
              <a:rPr lang="en-US" sz="1800" dirty="0">
                <a:solidFill>
                  <a:schemeClr val="tx1"/>
                </a:solidFill>
              </a:rPr>
              <a:t>students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Majority </a:t>
            </a:r>
            <a:r>
              <a:rPr lang="en-US" sz="1800" dirty="0">
                <a:solidFill>
                  <a:schemeClr val="tx1"/>
                </a:solidFill>
              </a:rPr>
              <a:t>of instructors also teach at </a:t>
            </a:r>
            <a:r>
              <a:rPr lang="en-US" sz="1800" dirty="0" smtClean="0">
                <a:solidFill>
                  <a:schemeClr val="tx1"/>
                </a:solidFill>
              </a:rPr>
              <a:t>the U of M and </a:t>
            </a:r>
            <a:r>
              <a:rPr lang="en-US" sz="1800" dirty="0">
                <a:solidFill>
                  <a:schemeClr val="tx1"/>
                </a:solidFill>
              </a:rPr>
              <a:t>many have won awards for teaching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Extended </a:t>
            </a:r>
            <a:r>
              <a:rPr lang="en-US" sz="1800" dirty="0">
                <a:solidFill>
                  <a:schemeClr val="tx1"/>
                </a:solidFill>
              </a:rPr>
              <a:t>time for instruction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Instructors </a:t>
            </a:r>
            <a:r>
              <a:rPr lang="en-US" sz="1800" dirty="0">
                <a:solidFill>
                  <a:schemeClr val="tx1"/>
                </a:solidFill>
              </a:rPr>
              <a:t>hold office </a:t>
            </a:r>
            <a:r>
              <a:rPr lang="en-US" sz="1800" dirty="0" smtClean="0">
                <a:solidFill>
                  <a:schemeClr val="tx1"/>
                </a:solidFill>
              </a:rPr>
              <a:t>hours </a:t>
            </a:r>
            <a:r>
              <a:rPr lang="en-US" sz="1800" dirty="0">
                <a:solidFill>
                  <a:schemeClr val="tx1"/>
                </a:solidFill>
              </a:rPr>
              <a:t>and are </a:t>
            </a:r>
            <a:r>
              <a:rPr lang="en-US" sz="1800" dirty="0" smtClean="0">
                <a:solidFill>
                  <a:schemeClr val="tx1"/>
                </a:solidFill>
              </a:rPr>
              <a:t>available </a:t>
            </a:r>
            <a:r>
              <a:rPr lang="en-US" sz="1800" dirty="0">
                <a:solidFill>
                  <a:schemeClr val="tx1"/>
                </a:solidFill>
              </a:rPr>
              <a:t>by </a:t>
            </a:r>
            <a:r>
              <a:rPr lang="en-US" sz="1800" dirty="0" smtClean="0">
                <a:solidFill>
                  <a:schemeClr val="tx1"/>
                </a:solidFill>
              </a:rPr>
              <a:t>email </a:t>
            </a:r>
            <a:r>
              <a:rPr lang="en-US" sz="1800" dirty="0">
                <a:solidFill>
                  <a:schemeClr val="tx1"/>
                </a:solidFill>
              </a:rPr>
              <a:t>and upon request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Web </a:t>
            </a:r>
            <a:r>
              <a:rPr lang="en-US" sz="1800" dirty="0">
                <a:solidFill>
                  <a:schemeClr val="tx1"/>
                </a:solidFill>
              </a:rPr>
              <a:t>based S</a:t>
            </a:r>
            <a:r>
              <a:rPr lang="en-US" sz="1800" dirty="0" smtClean="0">
                <a:solidFill>
                  <a:schemeClr val="tx1"/>
                </a:solidFill>
              </a:rPr>
              <a:t>tudent Portal and online resources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All courses and programs are monitored and approved by the U of M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 rot="13500000">
            <a:off x="501257" y="5378057"/>
            <a:ext cx="212725" cy="212725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eaLnBrk="0" hangingPunct="0">
              <a:buFontTx/>
              <a:buNone/>
            </a:pPr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828674" y="5181600"/>
            <a:ext cx="778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 ICM education is customized for international students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… and also receive ICM specific academic support</a:t>
            </a:r>
            <a:endParaRPr lang="en-CA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495800" cy="439248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Integrated Learning Skills </a:t>
            </a:r>
            <a:endParaRPr lang="en-US" sz="1800" i="1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Students Helping Students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Conversation Club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Subject Specific Support Tutorials and/or Mandatory Labs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Advising Workshops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Academic Skills Workshops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UM Admissions and Transition Information Sessions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REBOOT – top support students who are in need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pPr lvl="1"/>
            <a:endParaRPr lang="en-US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</p:txBody>
      </p:sp>
      <p:pic>
        <p:nvPicPr>
          <p:cNvPr id="9" name="Picture 7" descr="Winnipeg-8189_cHR_web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13500000">
            <a:off x="501257" y="5870261"/>
            <a:ext cx="212725" cy="212725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eaLnBrk="0" hangingPunct="0">
              <a:buFontTx/>
              <a:buNone/>
            </a:pPr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828674" y="5772090"/>
            <a:ext cx="7781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Safety nets to help ensure student success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5918</TotalTime>
  <Words>1859</Words>
  <Application>Microsoft Office PowerPoint</Application>
  <PresentationFormat>Экран (4:3)</PresentationFormat>
  <Paragraphs>245</Paragraphs>
  <Slides>21</Slides>
  <Notes>14</Notes>
  <HiddenSlides>6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ＭＳ Ｐゴシック</vt:lpstr>
      <vt:lpstr>Arial</vt:lpstr>
      <vt:lpstr>Arial Rounded MT Bold</vt:lpstr>
      <vt:lpstr>Calibri</vt:lpstr>
      <vt:lpstr>Lucida Grande</vt:lpstr>
      <vt:lpstr>Segoe Script</vt:lpstr>
      <vt:lpstr>Times New Roman</vt:lpstr>
      <vt:lpstr>Verdana</vt:lpstr>
      <vt:lpstr>Wingdings</vt:lpstr>
      <vt:lpstr>ヒラギノ角ゴ Pro W3</vt:lpstr>
      <vt:lpstr>Office Theme</vt:lpstr>
      <vt:lpstr>Custom Design</vt:lpstr>
      <vt:lpstr>1_Custom Design</vt:lpstr>
      <vt:lpstr>1_Office Theme</vt:lpstr>
      <vt:lpstr>Bitmap Image</vt:lpstr>
      <vt:lpstr>Your Pathway to the University of Manitoba</vt:lpstr>
      <vt:lpstr>Презентация PowerPoint</vt:lpstr>
      <vt:lpstr>Overview</vt:lpstr>
      <vt:lpstr>Презентация PowerPoint</vt:lpstr>
      <vt:lpstr>Презентация PowerPoint</vt:lpstr>
      <vt:lpstr>Презентация PowerPoint</vt:lpstr>
      <vt:lpstr>The University of Manitoba (U of M)</vt:lpstr>
      <vt:lpstr>ICM students receive focused instruction inside the classroom…</vt:lpstr>
      <vt:lpstr>… and also receive ICM specific academic support</vt:lpstr>
      <vt:lpstr>Outside the classroom they have the full  U of M experience</vt:lpstr>
      <vt:lpstr>ICM students build their own communities</vt:lpstr>
      <vt:lpstr>We have now reached a milestone in our student population</vt:lpstr>
      <vt:lpstr>ICM Program Information</vt:lpstr>
      <vt:lpstr>International College of Manitoba</vt:lpstr>
      <vt:lpstr>Undergraduate Programs Offered by ICM</vt:lpstr>
      <vt:lpstr>Admission Requirements – Russia </vt:lpstr>
      <vt:lpstr>Co-operative Education Opportunities</vt:lpstr>
      <vt:lpstr>Applying and Accepting</vt:lpstr>
      <vt:lpstr>Important things to know about accommodations</vt:lpstr>
      <vt:lpstr>Summary</vt:lpstr>
      <vt:lpstr>Join the ICM Community</vt:lpstr>
    </vt:vector>
  </TitlesOfParts>
  <Company>QIBT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Jodie Lindsay</dc:creator>
  <cp:lastModifiedBy>Zhavoronkova Alla</cp:lastModifiedBy>
  <cp:revision>24</cp:revision>
  <dcterms:created xsi:type="dcterms:W3CDTF">2015-01-12T05:04:31Z</dcterms:created>
  <dcterms:modified xsi:type="dcterms:W3CDTF">2015-05-27T12:45:13Z</dcterms:modified>
</cp:coreProperties>
</file>