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9" r:id="rId3"/>
    <p:sldId id="262" r:id="rId4"/>
    <p:sldId id="268" r:id="rId5"/>
    <p:sldId id="269" r:id="rId6"/>
    <p:sldId id="270" r:id="rId7"/>
    <p:sldId id="264" r:id="rId8"/>
    <p:sldId id="271" r:id="rId9"/>
    <p:sldId id="272" r:id="rId10"/>
    <p:sldId id="267" r:id="rId1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egan.McNeill-McKinnell" initials="MMM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BC6D"/>
    <a:srgbClr val="FFCC99"/>
    <a:srgbClr val="C4C079"/>
    <a:srgbClr val="FFCC66"/>
    <a:srgbClr val="DAFFD3"/>
    <a:srgbClr val="1B357D"/>
    <a:srgbClr val="1F347D"/>
    <a:srgbClr val="C4BB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529" autoAdjust="0"/>
  </p:normalViewPr>
  <p:slideViewPr>
    <p:cSldViewPr snapToObjects="1">
      <p:cViewPr>
        <p:scale>
          <a:sx n="70" d="100"/>
          <a:sy n="70" d="100"/>
        </p:scale>
        <p:origin x="-749" y="-6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F019F40-A2CA-4812-9BDC-A96EBEFF5448}" type="datetimeFigureOut">
              <a:rPr lang="en-CA"/>
              <a:pPr>
                <a:defRPr/>
              </a:pPr>
              <a:t>22/07/2015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CA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6180E1E-45DF-41B3-84BE-2DA7D302C59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33971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end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953000"/>
            <a:ext cx="3276600" cy="11430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>
                    <a:tint val="75000"/>
                  </a:schemeClr>
                </a:solidFill>
                <a:latin typeface="Verdan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end2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533400" y="990600"/>
            <a:ext cx="8077200" cy="533400"/>
          </a:xfrm>
          <a:prstGeom prst="rect">
            <a:avLst/>
          </a:prstGeom>
          <a:gradFill flip="none" rotWithShape="1">
            <a:gsLst>
              <a:gs pos="41000">
                <a:srgbClr val="1B357D"/>
              </a:gs>
              <a:gs pos="100000">
                <a:schemeClr val="tx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001000" cy="4525963"/>
          </a:xfrm>
        </p:spPr>
        <p:txBody>
          <a:bodyPr/>
          <a:lstStyle/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8001000" cy="609600"/>
          </a:xfrm>
        </p:spPr>
        <p:txBody>
          <a:bodyPr>
            <a:normAutofit/>
          </a:bodyPr>
          <a:lstStyle>
            <a:lvl1pPr algn="l">
              <a:defRPr sz="2200" baseline="0">
                <a:solidFill>
                  <a:schemeClr val="bg1"/>
                </a:solidFill>
                <a:latin typeface="Verdana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24CD0-F3FE-4AE4-ABFD-D149F04D2A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6"/>
          <p:cNvSpPr>
            <a:spLocks noGrp="1"/>
          </p:cNvSpPr>
          <p:nvPr>
            <p:ph idx="1"/>
          </p:nvPr>
        </p:nvSpPr>
        <p:spPr>
          <a:xfrm>
            <a:off x="685800" y="1447800"/>
            <a:ext cx="8001000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itle 5"/>
          <p:cNvSpPr>
            <a:spLocks noGrp="1"/>
          </p:cNvSpPr>
          <p:nvPr>
            <p:ph type="title"/>
          </p:nvPr>
        </p:nvSpPr>
        <p:spPr>
          <a:xfrm>
            <a:off x="685800" y="914400"/>
            <a:ext cx="8001000" cy="6096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D4EFB-E520-4B7C-99E3-77FDAA06727A}" type="datetime1">
              <a:rPr lang="en-US"/>
              <a:pPr>
                <a:defRPr/>
              </a:pPr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6EF09-FDAF-4B87-A3BF-6701D22F2A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6"/>
          <p:cNvSpPr>
            <a:spLocks noGrp="1"/>
          </p:cNvSpPr>
          <p:nvPr>
            <p:ph idx="1"/>
          </p:nvPr>
        </p:nvSpPr>
        <p:spPr>
          <a:xfrm>
            <a:off x="685800" y="1447800"/>
            <a:ext cx="8001000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itle 5"/>
          <p:cNvSpPr>
            <a:spLocks noGrp="1"/>
          </p:cNvSpPr>
          <p:nvPr>
            <p:ph type="title"/>
          </p:nvPr>
        </p:nvSpPr>
        <p:spPr>
          <a:xfrm>
            <a:off x="685800" y="914400"/>
            <a:ext cx="8001000" cy="6096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BC9A6-CFAF-4F14-8D86-9195FA336990}" type="datetime1">
              <a:rPr lang="en-US"/>
              <a:pPr>
                <a:defRPr/>
              </a:pPr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DEAE7-0CD2-4073-A112-9E8238C5DF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end3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679DE3F2-C109-4AD9-A6F4-131379305C97}" type="datetime1">
              <a:rPr lang="en-US"/>
              <a:pPr>
                <a:defRPr/>
              </a:pPr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  <a:ea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356350"/>
            <a:ext cx="838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3E96F350-D436-4FF3-BCB2-7680D8B73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4" r:id="rId3"/>
    <p:sldLayoutId id="2147483785" r:id="rId4"/>
    <p:sldLayoutId id="2147483788" r:id="rId5"/>
    <p:sldLayoutId id="2147483789" r:id="rId6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mosco-immigration@international.gc.c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ic.gc.ca/english/study/study-before.asp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ic.gc.ca/english/study/study-institutions-list.a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dirty="0" smtClean="0">
                <a:solidFill>
                  <a:srgbClr val="898989"/>
                </a:solidFill>
                <a:latin typeface="Verdana" charset="0"/>
              </a:rPr>
              <a:t>Studying in Canada</a:t>
            </a:r>
          </a:p>
          <a:p>
            <a:pPr algn="ctr" eaLnBrk="1" hangingPunct="1">
              <a:defRPr/>
            </a:pPr>
            <a:r>
              <a:rPr lang="en-US" sz="2000" dirty="0" smtClean="0">
                <a:solidFill>
                  <a:srgbClr val="898989"/>
                </a:solidFill>
                <a:latin typeface="Verdana" charset="0"/>
              </a:rPr>
              <a:t>Moscow</a:t>
            </a:r>
          </a:p>
          <a:p>
            <a:pPr algn="ctr" eaLnBrk="1" hangingPunct="1">
              <a:defRPr/>
            </a:pPr>
            <a:r>
              <a:rPr lang="en-US" sz="1800" dirty="0" smtClean="0">
                <a:solidFill>
                  <a:srgbClr val="898989"/>
                </a:solidFill>
                <a:latin typeface="Verdana" charset="0"/>
              </a:rPr>
              <a:t>July 22, 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sz="2400" dirty="0" smtClean="0"/>
              <a:t>Requests of </a:t>
            </a:r>
            <a:r>
              <a:rPr lang="en-CA" sz="2400" dirty="0"/>
              <a:t>general information about visas or information about on ongoing case, </a:t>
            </a:r>
            <a:r>
              <a:rPr lang="en-CA" sz="2400" dirty="0" smtClean="0"/>
              <a:t>can be sent to our</a:t>
            </a:r>
            <a:r>
              <a:rPr lang="en-US" sz="2400" dirty="0" smtClean="0"/>
              <a:t> </a:t>
            </a:r>
            <a:r>
              <a:rPr lang="en-US" sz="2400" dirty="0"/>
              <a:t>Immigration enquiry email box (checked every </a:t>
            </a:r>
            <a:r>
              <a:rPr lang="en-US" sz="2400" dirty="0" smtClean="0"/>
              <a:t>day) at</a:t>
            </a:r>
          </a:p>
          <a:p>
            <a:pPr marL="0" indent="0">
              <a:buNone/>
            </a:pPr>
            <a:r>
              <a:rPr lang="en-US" sz="2800" dirty="0" smtClean="0"/>
              <a:t> </a:t>
            </a:r>
            <a:r>
              <a:rPr lang="en-CA" sz="2800" u="sng" dirty="0" smtClean="0">
                <a:hlinkClick r:id="rId2"/>
              </a:rPr>
              <a:t>mosco-immigration@international.gc.ca</a:t>
            </a:r>
            <a:r>
              <a:rPr lang="en-US" sz="2000" dirty="0"/>
              <a:t>    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400" dirty="0" smtClean="0"/>
              <a:t>Case-specific </a:t>
            </a:r>
            <a:r>
              <a:rPr lang="en-US" sz="2400" dirty="0"/>
              <a:t>enquiries should contain the client’s file number, or in its absence, the client’s full name, as per the passport, and date of birth.  </a:t>
            </a:r>
            <a:endParaRPr lang="en-US" sz="24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400" dirty="0" smtClean="0"/>
              <a:t>Note </a:t>
            </a:r>
            <a:r>
              <a:rPr lang="en-US" sz="2400" dirty="0"/>
              <a:t>that only clients or authorized representatives can submit an </a:t>
            </a:r>
            <a:r>
              <a:rPr lang="en-US" sz="2400" dirty="0" smtClean="0"/>
              <a:t>enquiry about a </a:t>
            </a:r>
            <a:r>
              <a:rPr lang="en-US" sz="2400" dirty="0"/>
              <a:t>particular case.</a:t>
            </a:r>
            <a:r>
              <a:rPr lang="en-US" dirty="0"/>
              <a:t>  </a:t>
            </a:r>
            <a:endParaRPr lang="en-CA" dirty="0"/>
          </a:p>
          <a:p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Contact us?  Who and how</a:t>
            </a:r>
            <a:r>
              <a:rPr lang="en-CA" dirty="0" smtClean="0"/>
              <a:t>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53882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447800"/>
            <a:ext cx="8001000" cy="4717504"/>
          </a:xfrm>
        </p:spPr>
        <p:txBody>
          <a:bodyPr/>
          <a:lstStyle/>
          <a:p>
            <a:r>
              <a:rPr lang="en-CA" sz="2000" dirty="0" smtClean="0"/>
              <a:t>Moscow </a:t>
            </a:r>
            <a:r>
              <a:rPr lang="en-CA" sz="2000" dirty="0"/>
              <a:t>is responsible for </a:t>
            </a:r>
            <a:r>
              <a:rPr lang="en-CA" sz="2000" dirty="0" smtClean="0"/>
              <a:t>processing:</a:t>
            </a:r>
          </a:p>
          <a:p>
            <a:pPr marL="0" indent="0">
              <a:buNone/>
            </a:pPr>
            <a:r>
              <a:rPr lang="en-CA" sz="2000" dirty="0" smtClean="0"/>
              <a:t>	-Temporary residence applications (TR or visitor visas) for clients in Russia, Armenia, Kazakhstan, Tajikistan, Uzbekistan and Kyrgyzstan</a:t>
            </a:r>
          </a:p>
          <a:p>
            <a:endParaRPr lang="en-CA" sz="2000" dirty="0" smtClean="0"/>
          </a:p>
          <a:p>
            <a:r>
              <a:rPr lang="en-CA" sz="2000" dirty="0" smtClean="0"/>
              <a:t>Moscow and Warsaw share the processing of TR applications</a:t>
            </a:r>
          </a:p>
          <a:p>
            <a:pPr lvl="1"/>
            <a:r>
              <a:rPr lang="en-CA" sz="2000" dirty="0" smtClean="0"/>
              <a:t>Moscow processes applications received through Visa Application Centers (VACs);</a:t>
            </a:r>
          </a:p>
          <a:p>
            <a:pPr lvl="1"/>
            <a:r>
              <a:rPr lang="en-CA" sz="2000" dirty="0" smtClean="0"/>
              <a:t>Warsaw processing applications submitted on line (E-apps)</a:t>
            </a:r>
          </a:p>
          <a:p>
            <a:pPr marL="457200" lvl="1" indent="0">
              <a:buNone/>
            </a:pPr>
            <a:endParaRPr lang="en-CA" sz="2000" dirty="0"/>
          </a:p>
          <a:p>
            <a:pPr marL="457200" lvl="1" indent="0">
              <a:buNone/>
            </a:pPr>
            <a:r>
              <a:rPr lang="en-CA" sz="2000" dirty="0" smtClean="0"/>
              <a:t>All visas are printed at the visa section in Moscow in both cases.</a:t>
            </a:r>
          </a:p>
          <a:p>
            <a:pPr marL="457200" lvl="1" indent="0">
              <a:buNone/>
            </a:pPr>
            <a:endParaRPr lang="en-CA" sz="2000" dirty="0" smtClean="0"/>
          </a:p>
          <a:p>
            <a:pPr marL="457200" lvl="1" indent="0">
              <a:buNone/>
            </a:pPr>
            <a:r>
              <a:rPr lang="en-CA" sz="1800" b="1" dirty="0" smtClean="0"/>
              <a:t>WE DO NOT ACCEPT MAILED-IN APPLICATIONS NOR MAILED-IN PASSPORTS</a:t>
            </a:r>
            <a:endParaRPr lang="en-CA" sz="1800" b="1" dirty="0"/>
          </a:p>
          <a:p>
            <a:pPr marL="457200" lvl="1" indent="0">
              <a:buNone/>
            </a:pPr>
            <a:endParaRPr lang="en-CA" sz="2000" dirty="0" smtClean="0"/>
          </a:p>
          <a:p>
            <a:pPr lvl="1"/>
            <a:endParaRPr lang="en-CA" sz="2000" dirty="0"/>
          </a:p>
          <a:p>
            <a:pPr lvl="1"/>
            <a:endParaRPr lang="en-CA" sz="2000" dirty="0" smtClean="0"/>
          </a:p>
          <a:p>
            <a:endParaRPr lang="en-CA" sz="2000" dirty="0" smtClean="0"/>
          </a:p>
          <a:p>
            <a:endParaRPr lang="en-CA" sz="2000" dirty="0"/>
          </a:p>
          <a:p>
            <a:endParaRPr lang="en-CA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we do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59930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000" dirty="0" smtClean="0"/>
              <a:t>Those include visitor visas, business visas, student permits, work permits</a:t>
            </a:r>
          </a:p>
          <a:p>
            <a:endParaRPr lang="en-CA" sz="2000" dirty="0"/>
          </a:p>
          <a:p>
            <a:r>
              <a:rPr lang="en-CA" sz="2000" dirty="0" smtClean="0"/>
              <a:t>Visitors needs to:</a:t>
            </a:r>
          </a:p>
          <a:p>
            <a:pPr marL="0" indent="0">
              <a:buNone/>
            </a:pPr>
            <a:r>
              <a:rPr lang="en-CA" sz="2000" dirty="0" smtClean="0"/>
              <a:t>	-</a:t>
            </a:r>
            <a:r>
              <a:rPr lang="en-CA" sz="1400" dirty="0" smtClean="0"/>
              <a:t>have </a:t>
            </a:r>
            <a:r>
              <a:rPr lang="en-CA" sz="1400" dirty="0"/>
              <a:t>a valid travel document, such as a passport,</a:t>
            </a:r>
          </a:p>
          <a:p>
            <a:pPr marL="0" indent="0">
              <a:buNone/>
            </a:pPr>
            <a:r>
              <a:rPr lang="en-CA" sz="1400" dirty="0" smtClean="0"/>
              <a:t>	-be </a:t>
            </a:r>
            <a:r>
              <a:rPr lang="en-CA" sz="1400" dirty="0"/>
              <a:t>in good health,</a:t>
            </a:r>
          </a:p>
          <a:p>
            <a:pPr marL="0" indent="0">
              <a:buNone/>
            </a:pPr>
            <a:r>
              <a:rPr lang="en-CA" sz="1400" dirty="0" smtClean="0"/>
              <a:t>	-convince </a:t>
            </a:r>
            <a:r>
              <a:rPr lang="en-CA" sz="1400" dirty="0"/>
              <a:t>an immigration officer that you have ties—such as a job, home, financial assets or family</a:t>
            </a:r>
            <a:r>
              <a:rPr lang="en-CA" sz="1400" dirty="0" smtClean="0"/>
              <a:t>—	that </a:t>
            </a:r>
            <a:r>
              <a:rPr lang="en-CA" sz="1400" dirty="0"/>
              <a:t>will take you back to your home country,</a:t>
            </a:r>
          </a:p>
          <a:p>
            <a:pPr marL="0" indent="0">
              <a:buNone/>
            </a:pPr>
            <a:r>
              <a:rPr lang="en-CA" sz="1400" dirty="0" smtClean="0"/>
              <a:t>	-convince </a:t>
            </a:r>
            <a:r>
              <a:rPr lang="en-CA" sz="1400" dirty="0"/>
              <a:t>an immigration officer that you will leave Canada at the end of your visit, and</a:t>
            </a:r>
          </a:p>
          <a:p>
            <a:pPr marL="0" indent="0">
              <a:buNone/>
            </a:pPr>
            <a:r>
              <a:rPr lang="en-CA" sz="1400" dirty="0" smtClean="0"/>
              <a:t>	-have </a:t>
            </a:r>
            <a:r>
              <a:rPr lang="en-CA" sz="1400" dirty="0"/>
              <a:t>enough money for your stay. (The amount of money you will need can vary. it depends on </a:t>
            </a:r>
            <a:r>
              <a:rPr lang="en-CA" sz="1400" dirty="0" smtClean="0"/>
              <a:t>	things like </a:t>
            </a:r>
            <a:r>
              <a:rPr lang="en-CA" sz="1400" dirty="0"/>
              <a:t>how long you will stay, and whether you will stay in a hotel or with friends or relatives.)</a:t>
            </a:r>
          </a:p>
          <a:p>
            <a:pPr marL="0" indent="0">
              <a:buNone/>
            </a:pPr>
            <a:r>
              <a:rPr lang="en-CA" sz="2000" dirty="0" smtClean="0"/>
              <a:t>	and may need:</a:t>
            </a:r>
          </a:p>
          <a:p>
            <a:pPr marL="0" indent="0">
              <a:buNone/>
            </a:pPr>
            <a:r>
              <a:rPr lang="en-CA" sz="1400" dirty="0"/>
              <a:t>	</a:t>
            </a:r>
            <a:r>
              <a:rPr lang="en-CA" sz="1400" dirty="0" smtClean="0"/>
              <a:t>-a medical examination and </a:t>
            </a:r>
            <a:endParaRPr lang="en-CA" sz="1400" dirty="0"/>
          </a:p>
          <a:p>
            <a:pPr marL="0" indent="0">
              <a:buNone/>
            </a:pPr>
            <a:r>
              <a:rPr lang="en-CA" sz="1400" dirty="0" smtClean="0"/>
              <a:t>	-Letter of invitation from </a:t>
            </a:r>
            <a:r>
              <a:rPr lang="en-CA" sz="1400" dirty="0"/>
              <a:t>someone who lives in Canada. </a:t>
            </a:r>
          </a:p>
          <a:p>
            <a:pPr marL="0" indent="0">
              <a:buNone/>
            </a:pPr>
            <a:endParaRPr lang="en-CA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Temporary residence (TR)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43978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sz="2000" dirty="0" smtClean="0"/>
          </a:p>
          <a:p>
            <a:r>
              <a:rPr lang="en-CA" sz="2000" dirty="0" smtClean="0"/>
              <a:t>In </a:t>
            </a:r>
            <a:r>
              <a:rPr lang="en-CA" sz="2000" dirty="0"/>
              <a:t>some cases, you do not require a study permit to go to school in </a:t>
            </a:r>
            <a:r>
              <a:rPr lang="en-CA" sz="2000" dirty="0" smtClean="0"/>
              <a:t>Canada</a:t>
            </a:r>
            <a:endParaRPr lang="en-CA" sz="2000" dirty="0"/>
          </a:p>
          <a:p>
            <a:pPr marL="0" indent="0">
              <a:buNone/>
            </a:pPr>
            <a:r>
              <a:rPr lang="en-CA" sz="2000" dirty="0"/>
              <a:t/>
            </a:r>
            <a:br>
              <a:rPr lang="en-CA" sz="2000" dirty="0"/>
            </a:br>
            <a:r>
              <a:rPr lang="en-CA" sz="2000" dirty="0" smtClean="0"/>
              <a:t>	You </a:t>
            </a:r>
            <a:r>
              <a:rPr lang="en-CA" sz="2000" dirty="0"/>
              <a:t>do not need a study permit if you plan to take a course or program </a:t>
            </a:r>
            <a:r>
              <a:rPr lang="en-CA" sz="2000" dirty="0" smtClean="0"/>
              <a:t>	in </a:t>
            </a:r>
            <a:r>
              <a:rPr lang="en-CA" sz="2000" dirty="0"/>
              <a:t>Canada that lasts six months or less. You must complete the course </a:t>
            </a:r>
            <a:r>
              <a:rPr lang="en-CA" sz="2000" dirty="0" smtClean="0"/>
              <a:t>	or </a:t>
            </a:r>
            <a:r>
              <a:rPr lang="en-CA" sz="2000" dirty="0"/>
              <a:t>program within the period authorized for your stay in Canada</a:t>
            </a:r>
            <a:r>
              <a:rPr lang="en-CA" sz="2000" dirty="0" smtClean="0"/>
              <a:t>.</a:t>
            </a:r>
          </a:p>
          <a:p>
            <a:pPr marL="0" indent="0">
              <a:buNone/>
            </a:pPr>
            <a:endParaRPr lang="en-CA" sz="2000" dirty="0"/>
          </a:p>
          <a:p>
            <a:pPr marL="0" indent="0">
              <a:buNone/>
            </a:pPr>
            <a:r>
              <a:rPr lang="en-CA" sz="2000" dirty="0" smtClean="0"/>
              <a:t>	However it may be advantageous to obtain a Study Permit even if the 	course of studies in less than 6 months – it will allow you to seek an 	“extension” of your Study permit from inside Canada if you decide to 	continue studying in Canada.</a:t>
            </a:r>
            <a:endParaRPr lang="en-CA" sz="2000" dirty="0"/>
          </a:p>
          <a:p>
            <a:endParaRPr lang="en-CA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Do you need a Study Permit?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07573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CA" sz="2400" dirty="0" smtClean="0"/>
          </a:p>
          <a:p>
            <a:pPr marL="0" indent="0">
              <a:buNone/>
            </a:pPr>
            <a:r>
              <a:rPr lang="en-CA" sz="2400" dirty="0" smtClean="0"/>
              <a:t>There are two ways to submit an application for a Study Permit:</a:t>
            </a:r>
          </a:p>
          <a:p>
            <a:pPr marL="0" indent="0">
              <a:buNone/>
            </a:pPr>
            <a:r>
              <a:rPr lang="en-CA" sz="2400" dirty="0" smtClean="0"/>
              <a:t>	-Online; or</a:t>
            </a:r>
          </a:p>
          <a:p>
            <a:pPr marL="0" indent="0">
              <a:buNone/>
            </a:pPr>
            <a:r>
              <a:rPr lang="en-CA" sz="2400" dirty="0" smtClean="0"/>
              <a:t>	-Through a Visa Application Center</a:t>
            </a:r>
          </a:p>
          <a:p>
            <a:pPr marL="0" indent="0">
              <a:buNone/>
            </a:pPr>
            <a:endParaRPr lang="en-CA" sz="2400" dirty="0" smtClean="0"/>
          </a:p>
          <a:p>
            <a:pPr marL="0" indent="0">
              <a:buNone/>
            </a:pPr>
            <a:r>
              <a:rPr lang="en-CA" sz="2400" dirty="0" smtClean="0"/>
              <a:t>Information on the application process is available at:</a:t>
            </a:r>
          </a:p>
          <a:p>
            <a:pPr marL="0" indent="0">
              <a:buNone/>
            </a:pPr>
            <a:r>
              <a:rPr lang="en-CA" sz="2400" dirty="0">
                <a:hlinkClick r:id="rId2"/>
              </a:rPr>
              <a:t>http://</a:t>
            </a:r>
            <a:r>
              <a:rPr lang="en-CA" sz="2400" dirty="0" smtClean="0">
                <a:hlinkClick r:id="rId2"/>
              </a:rPr>
              <a:t>www.cic.gc.ca/english/study/study-before.asp</a:t>
            </a:r>
            <a:r>
              <a:rPr lang="en-CA" sz="2400" dirty="0" smtClean="0"/>
              <a:t>.</a:t>
            </a:r>
          </a:p>
          <a:p>
            <a:pPr marL="0" indent="0">
              <a:buNone/>
            </a:pPr>
            <a:endParaRPr lang="en-CA" sz="2000" dirty="0" smtClean="0"/>
          </a:p>
          <a:p>
            <a:pPr marL="0" indent="0">
              <a:buNone/>
            </a:pPr>
            <a:endParaRPr lang="en-CA" sz="2400" dirty="0"/>
          </a:p>
          <a:p>
            <a:pPr marL="0" indent="0">
              <a:buNone/>
            </a:pPr>
            <a:endParaRPr lang="en-C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How do I apply </a:t>
            </a:r>
            <a:r>
              <a:rPr lang="en-CA" dirty="0"/>
              <a:t>for a Study Permit?</a:t>
            </a:r>
          </a:p>
        </p:txBody>
      </p:sp>
    </p:spTree>
    <p:extLst>
      <p:ext uri="{BB962C8B-B14F-4D97-AF65-F5344CB8AC3E}">
        <p14:creationId xmlns:p14="http://schemas.microsoft.com/office/powerpoint/2010/main" val="531286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447800"/>
            <a:ext cx="8001000" cy="4717504"/>
          </a:xfrm>
        </p:spPr>
        <p:txBody>
          <a:bodyPr/>
          <a:lstStyle/>
          <a:p>
            <a:r>
              <a:rPr lang="en-CA" sz="2200" dirty="0" smtClean="0"/>
              <a:t>Application for a Study Permit (fully completed, dated and signed)</a:t>
            </a:r>
          </a:p>
          <a:p>
            <a:r>
              <a:rPr lang="en-CA" sz="2200" dirty="0" smtClean="0"/>
              <a:t>Family composition form</a:t>
            </a:r>
          </a:p>
          <a:p>
            <a:r>
              <a:rPr lang="en-CA" sz="2200" dirty="0" smtClean="0"/>
              <a:t>Schedule A form</a:t>
            </a:r>
          </a:p>
          <a:p>
            <a:r>
              <a:rPr lang="en-CA" sz="2200" dirty="0" smtClean="0"/>
              <a:t>Photos </a:t>
            </a:r>
          </a:p>
          <a:p>
            <a:pPr marL="0" indent="0">
              <a:buNone/>
            </a:pPr>
            <a:endParaRPr lang="en-CA" sz="2200" dirty="0" smtClean="0"/>
          </a:p>
          <a:p>
            <a:pPr marL="0" indent="0">
              <a:buNone/>
            </a:pPr>
            <a:r>
              <a:rPr lang="en-CA" sz="2200" dirty="0" smtClean="0"/>
              <a:t>Also (if applicable):</a:t>
            </a:r>
          </a:p>
          <a:p>
            <a:r>
              <a:rPr lang="en-CA" sz="2200" dirty="0" smtClean="0"/>
              <a:t>Statutory Declaration of Common-law Union</a:t>
            </a:r>
          </a:p>
          <a:p>
            <a:r>
              <a:rPr lang="en-CA" sz="2200" dirty="0" smtClean="0"/>
              <a:t>Custodian Declaration (required from all applicants under 17 years of age</a:t>
            </a:r>
            <a:r>
              <a:rPr lang="en-CA" sz="2200" dirty="0" smtClean="0"/>
              <a:t>)</a:t>
            </a:r>
          </a:p>
          <a:p>
            <a:r>
              <a:rPr lang="en-CA" sz="2200" dirty="0" smtClean="0"/>
              <a:t>Parental </a:t>
            </a:r>
            <a:r>
              <a:rPr lang="en-CA" sz="2200" smtClean="0"/>
              <a:t>consent Declaration </a:t>
            </a:r>
            <a:r>
              <a:rPr lang="en-CA" sz="2200" dirty="0" smtClean="0"/>
              <a:t>(required from all applicants without parent(s) under 18 years of age)</a:t>
            </a:r>
            <a:endParaRPr lang="en-CA" sz="2200" dirty="0" smtClean="0"/>
          </a:p>
          <a:p>
            <a:r>
              <a:rPr lang="en-CA" sz="2200" dirty="0" smtClean="0"/>
              <a:t>Use of Representative form</a:t>
            </a:r>
            <a:endParaRPr lang="en-CA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What do I need to apply for a Study Permit?</a:t>
            </a:r>
          </a:p>
        </p:txBody>
      </p:sp>
    </p:spTree>
    <p:extLst>
      <p:ext uri="{BB962C8B-B14F-4D97-AF65-F5344CB8AC3E}">
        <p14:creationId xmlns:p14="http://schemas.microsoft.com/office/powerpoint/2010/main" val="3971671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000" dirty="0" smtClean="0"/>
              <a:t>In addition to the application forms, a Student needs to provide:</a:t>
            </a:r>
          </a:p>
          <a:p>
            <a:pPr marL="0" indent="0">
              <a:buNone/>
            </a:pPr>
            <a:endParaRPr lang="en-CA" sz="2000" dirty="0" smtClean="0"/>
          </a:p>
          <a:p>
            <a:pPr marL="0" indent="0">
              <a:buNone/>
            </a:pPr>
            <a:r>
              <a:rPr lang="en-CA" sz="2000" dirty="0" smtClean="0"/>
              <a:t>	Proof </a:t>
            </a:r>
            <a:r>
              <a:rPr lang="en-CA" sz="2000" dirty="0"/>
              <a:t>of </a:t>
            </a:r>
            <a:r>
              <a:rPr lang="en-CA" sz="2000" dirty="0" smtClean="0"/>
              <a:t>acceptance from a Designated </a:t>
            </a:r>
            <a:r>
              <a:rPr lang="en-CA" sz="2000" dirty="0"/>
              <a:t>L</a:t>
            </a:r>
            <a:r>
              <a:rPr lang="en-CA" sz="2000" dirty="0" smtClean="0"/>
              <a:t>earning Institution – the 	original letter (not a copy) </a:t>
            </a:r>
            <a:endParaRPr lang="en-CA" sz="2000" dirty="0"/>
          </a:p>
          <a:p>
            <a:pPr marL="0" indent="0">
              <a:buNone/>
            </a:pPr>
            <a:r>
              <a:rPr lang="en-CA" sz="2000" dirty="0" smtClean="0"/>
              <a:t>	Proof </a:t>
            </a:r>
            <a:r>
              <a:rPr lang="en-CA" sz="2000" dirty="0"/>
              <a:t>of </a:t>
            </a:r>
            <a:r>
              <a:rPr lang="en-CA" sz="2000" dirty="0" smtClean="0"/>
              <a:t>identity (passport)</a:t>
            </a:r>
            <a:endParaRPr lang="en-CA" sz="2000" dirty="0"/>
          </a:p>
          <a:p>
            <a:pPr marL="0" indent="0">
              <a:buNone/>
            </a:pPr>
            <a:r>
              <a:rPr lang="en-CA" sz="2000" dirty="0" smtClean="0"/>
              <a:t>	Proof </a:t>
            </a:r>
            <a:r>
              <a:rPr lang="en-CA" sz="2000" dirty="0"/>
              <a:t>of financial </a:t>
            </a:r>
            <a:r>
              <a:rPr lang="en-CA" sz="2000" dirty="0" smtClean="0"/>
              <a:t>support (funds: cost of program for 1 year + 10,000 	CAN)</a:t>
            </a:r>
            <a:endParaRPr lang="en-CA" sz="2000" dirty="0"/>
          </a:p>
          <a:p>
            <a:pPr marL="0" indent="0">
              <a:buNone/>
            </a:pPr>
            <a:r>
              <a:rPr lang="en-CA" sz="2000" dirty="0" smtClean="0"/>
              <a:t>	Letter </a:t>
            </a:r>
            <a:r>
              <a:rPr lang="en-CA" sz="2000" dirty="0"/>
              <a:t>of </a:t>
            </a:r>
            <a:r>
              <a:rPr lang="en-CA" sz="2000" dirty="0" smtClean="0"/>
              <a:t>explanation (why are you going to study in Canada)</a:t>
            </a:r>
            <a:endParaRPr lang="en-CA" sz="2000" dirty="0"/>
          </a:p>
          <a:p>
            <a:pPr marL="0" indent="0">
              <a:buNone/>
            </a:pPr>
            <a:r>
              <a:rPr lang="en-CA" sz="2000" dirty="0" smtClean="0"/>
              <a:t>	Quebec schools only:  </a:t>
            </a:r>
            <a:r>
              <a:rPr lang="en-CA" sz="2000" dirty="0" err="1" smtClean="0"/>
              <a:t>Certificat</a:t>
            </a:r>
            <a:r>
              <a:rPr lang="en-CA" sz="2000" dirty="0" smtClean="0"/>
              <a:t> d’ Acceptation du Quebec (CAQ)</a:t>
            </a:r>
            <a:endParaRPr lang="en-CA" sz="1600" dirty="0"/>
          </a:p>
          <a:p>
            <a:pPr marL="0" indent="0">
              <a:buNone/>
            </a:pPr>
            <a:endParaRPr lang="en-CA" sz="2000" dirty="0" smtClean="0"/>
          </a:p>
          <a:p>
            <a:pPr marL="0" indent="0">
              <a:buNone/>
            </a:pPr>
            <a:r>
              <a:rPr lang="en-CA" sz="2000" dirty="0" smtClean="0"/>
              <a:t>As with visitors, a visa officer must be satisfied that the applicant is a bona fide traveller </a:t>
            </a:r>
            <a:endParaRPr lang="en-CA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do I need to apply for a Study Permit?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10598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CA" sz="2000" dirty="0" smtClean="0"/>
          </a:p>
          <a:p>
            <a:pPr marL="457200" indent="-457200">
              <a:buAutoNum type="arabicParenR"/>
            </a:pPr>
            <a:r>
              <a:rPr lang="en-CA" sz="2000" dirty="0" smtClean="0"/>
              <a:t>Application is created in our processing </a:t>
            </a:r>
          </a:p>
          <a:p>
            <a:pPr marL="457200" indent="-457200">
              <a:buAutoNum type="arabicParenR"/>
            </a:pPr>
            <a:r>
              <a:rPr lang="en-CA" sz="2000" dirty="0" smtClean="0"/>
              <a:t>If applicable, a medical form will be sent out “at own risk” </a:t>
            </a:r>
          </a:p>
          <a:p>
            <a:pPr marL="457200" indent="-457200">
              <a:buAutoNum type="arabicParenR"/>
            </a:pPr>
            <a:r>
              <a:rPr lang="en-CA" sz="2000" dirty="0" smtClean="0"/>
              <a:t>The application will be reviewed for completeness </a:t>
            </a:r>
          </a:p>
          <a:p>
            <a:pPr marL="457200" indent="-457200">
              <a:buAutoNum type="arabicParenR"/>
            </a:pPr>
            <a:r>
              <a:rPr lang="en-CA" sz="2000" dirty="0" smtClean="0"/>
              <a:t>File will be assessed by a visa officer</a:t>
            </a:r>
          </a:p>
          <a:p>
            <a:pPr marL="0" indent="0">
              <a:buNone/>
            </a:pPr>
            <a:r>
              <a:rPr lang="en-CA" sz="2000" dirty="0" smtClean="0"/>
              <a:t>5) 	If negative, a refusal letter will be generated and sent to the Student</a:t>
            </a:r>
          </a:p>
          <a:p>
            <a:pPr marL="0" indent="0">
              <a:buNone/>
            </a:pPr>
            <a:r>
              <a:rPr lang="en-CA" sz="2000" dirty="0" smtClean="0"/>
              <a:t>6) 	If positive, the file will be finalized with a visa once everything is ready</a:t>
            </a:r>
          </a:p>
          <a:p>
            <a:pPr marL="0" indent="0">
              <a:buNone/>
            </a:pPr>
            <a:endParaRPr lang="en-CA" sz="2000" dirty="0"/>
          </a:p>
          <a:p>
            <a:pPr marL="0" indent="0">
              <a:buNone/>
            </a:pPr>
            <a:r>
              <a:rPr lang="en-CA" sz="2000" dirty="0" smtClean="0"/>
              <a:t>Typical processing times:  6 weeks (according to the CIC website)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Visa Office Procedure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32013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sz="2400" dirty="0" smtClean="0"/>
              <a:t>	On campus: </a:t>
            </a:r>
            <a:r>
              <a:rPr lang="en-CA" sz="1800" dirty="0" smtClean="0"/>
              <a:t>need to be full-time student, and have </a:t>
            </a:r>
            <a:r>
              <a:rPr lang="en-CA" sz="1800" dirty="0"/>
              <a:t>a valid study permit</a:t>
            </a:r>
            <a:endParaRPr lang="en-CA" sz="1800" dirty="0" smtClean="0"/>
          </a:p>
          <a:p>
            <a:pPr marL="0" indent="0">
              <a:buNone/>
            </a:pPr>
            <a:r>
              <a:rPr lang="en-CA" sz="2400" dirty="0" smtClean="0"/>
              <a:t>	Off campus: </a:t>
            </a:r>
          </a:p>
          <a:p>
            <a:pPr lvl="1"/>
            <a:r>
              <a:rPr lang="en-CA" sz="1800" dirty="0" smtClean="0"/>
              <a:t>work </a:t>
            </a:r>
            <a:r>
              <a:rPr lang="en-CA" sz="1800" dirty="0"/>
              <a:t>up to 20 hours per week during regular academic sessions and </a:t>
            </a:r>
          </a:p>
          <a:p>
            <a:pPr lvl="1"/>
            <a:r>
              <a:rPr lang="en-CA" sz="1800" dirty="0"/>
              <a:t>work full-time during scheduled breaks, such as the winter and summer holidays or spring </a:t>
            </a:r>
            <a:r>
              <a:rPr lang="en-CA" sz="1800" dirty="0" smtClean="0"/>
              <a:t>break.</a:t>
            </a:r>
          </a:p>
          <a:p>
            <a:pPr marL="457200" lvl="1" indent="0">
              <a:buNone/>
            </a:pPr>
            <a:r>
              <a:rPr lang="en-CA" sz="2400" dirty="0" smtClean="0"/>
              <a:t>Coop program:</a:t>
            </a:r>
          </a:p>
          <a:p>
            <a:pPr marL="0" indent="0">
              <a:buNone/>
            </a:pPr>
            <a:r>
              <a:rPr lang="en-CA" sz="1800" dirty="0" smtClean="0"/>
              <a:t>	- Your </a:t>
            </a:r>
            <a:r>
              <a:rPr lang="en-CA" sz="1800" dirty="0"/>
              <a:t>intended employment must be an essential part of your program of study in Canada. </a:t>
            </a:r>
          </a:p>
          <a:p>
            <a:pPr marL="0" indent="0">
              <a:buNone/>
            </a:pPr>
            <a:r>
              <a:rPr lang="en-CA" sz="1800" dirty="0" smtClean="0"/>
              <a:t>	- Your </a:t>
            </a:r>
            <a:r>
              <a:rPr lang="en-CA" sz="1800" dirty="0"/>
              <a:t>employment must be part of your academic, vocational or professional training program offered by a </a:t>
            </a:r>
            <a:r>
              <a:rPr lang="en-CA" sz="1800" dirty="0">
                <a:hlinkClick r:id="rId2"/>
              </a:rPr>
              <a:t>designated learning institution</a:t>
            </a:r>
            <a:r>
              <a:rPr lang="en-CA" sz="1800" dirty="0"/>
              <a:t>, certified by a letter from a responsible academic official of the institution. </a:t>
            </a:r>
          </a:p>
          <a:p>
            <a:pPr marL="0" indent="0">
              <a:buNone/>
            </a:pPr>
            <a:r>
              <a:rPr lang="en-CA" sz="1800" dirty="0" smtClean="0"/>
              <a:t>	-Your </a:t>
            </a:r>
            <a:r>
              <a:rPr lang="en-CA" sz="1800" dirty="0"/>
              <a:t>co-op or internship employment cannot form more than 50% (percent) of the total program of study</a:t>
            </a:r>
          </a:p>
          <a:p>
            <a:pPr marL="457200" lvl="1" indent="0">
              <a:buNone/>
            </a:pPr>
            <a:endParaRPr lang="en-CA" sz="2400" dirty="0"/>
          </a:p>
          <a:p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Working while Studying?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10452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1332</TotalTime>
  <Words>266</Words>
  <Application>Microsoft Office PowerPoint</Application>
  <PresentationFormat>On-screen Show (4:3)</PresentationFormat>
  <Paragraphs>92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What we do</vt:lpstr>
      <vt:lpstr>Temporary residence (TR)</vt:lpstr>
      <vt:lpstr>Do you need a Study Permit?</vt:lpstr>
      <vt:lpstr>How do I apply for a Study Permit?</vt:lpstr>
      <vt:lpstr>What do I need to apply for a Study Permit?</vt:lpstr>
      <vt:lpstr>What do I need to apply for a Study Permit?</vt:lpstr>
      <vt:lpstr>Visa Office Procedure</vt:lpstr>
      <vt:lpstr>Working while Studying?</vt:lpstr>
      <vt:lpstr>Contact us?  Who and how?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CIC</dc:creator>
  <cp:lastModifiedBy>Gabin, Raymond -MOSCO -IM</cp:lastModifiedBy>
  <cp:revision>224</cp:revision>
  <dcterms:created xsi:type="dcterms:W3CDTF">2013-04-17T15:18:38Z</dcterms:created>
  <dcterms:modified xsi:type="dcterms:W3CDTF">2015-07-22T09:11:38Z</dcterms:modified>
</cp:coreProperties>
</file>