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  <p:sldMasterId id="2147483667" r:id="rId2"/>
  </p:sldMasterIdLst>
  <p:notesMasterIdLst>
    <p:notesMasterId r:id="rId24"/>
  </p:notesMasterIdLst>
  <p:handoutMasterIdLst>
    <p:handoutMasterId r:id="rId25"/>
  </p:handoutMasterIdLst>
  <p:sldIdLst>
    <p:sldId id="437" r:id="rId3"/>
    <p:sldId id="436" r:id="rId4"/>
    <p:sldId id="432" r:id="rId5"/>
    <p:sldId id="440" r:id="rId6"/>
    <p:sldId id="447" r:id="rId7"/>
    <p:sldId id="448" r:id="rId8"/>
    <p:sldId id="420" r:id="rId9"/>
    <p:sldId id="354" r:id="rId10"/>
    <p:sldId id="446" r:id="rId11"/>
    <p:sldId id="449" r:id="rId12"/>
    <p:sldId id="443" r:id="rId13"/>
    <p:sldId id="451" r:id="rId14"/>
    <p:sldId id="450" r:id="rId15"/>
    <p:sldId id="421" r:id="rId16"/>
    <p:sldId id="415" r:id="rId17"/>
    <p:sldId id="445" r:id="rId18"/>
    <p:sldId id="452" r:id="rId19"/>
    <p:sldId id="444" r:id="rId20"/>
    <p:sldId id="454" r:id="rId21"/>
    <p:sldId id="442" r:id="rId22"/>
    <p:sldId id="453" r:id="rId23"/>
  </p:sldIdLst>
  <p:sldSz cx="12801600" cy="9601200" type="A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ohn.gregory" initials="j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DA064"/>
    <a:srgbClr val="01AF2F"/>
    <a:srgbClr val="5F5F5F"/>
    <a:srgbClr val="92C04E"/>
    <a:srgbClr val="DB45B4"/>
    <a:srgbClr val="E2E2E2"/>
    <a:srgbClr val="7EB0D2"/>
    <a:srgbClr val="1878BE"/>
    <a:srgbClr val="CD344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72" autoAdjust="0"/>
    <p:restoredTop sz="79848" autoAdjust="0"/>
  </p:normalViewPr>
  <p:slideViewPr>
    <p:cSldViewPr>
      <p:cViewPr>
        <p:scale>
          <a:sx n="66" d="100"/>
          <a:sy n="66" d="100"/>
        </p:scale>
        <p:origin x="-708" y="-72"/>
      </p:cViewPr>
      <p:guideLst>
        <p:guide orient="horz" pos="3024"/>
        <p:guide pos="4032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8049" cy="46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431" tIns="47716" rIns="95431" bIns="47716" numCol="1" anchor="t" anchorCtr="0" compatLnSpc="1">
            <a:prstTxWarp prst="textNoShape">
              <a:avLst/>
            </a:prstTxWarp>
          </a:bodyPr>
          <a:lstStyle>
            <a:lvl1pPr algn="l" defTabSz="954432" eaLnBrk="0" hangingPunct="0">
              <a:defRPr sz="1300">
                <a:latin typeface="Arial" charset="0"/>
                <a:ea typeface="ヒラギノ角ゴ Pro W3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352" y="1"/>
            <a:ext cx="3038049" cy="46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431" tIns="47716" rIns="95431" bIns="47716" numCol="1" anchor="t" anchorCtr="0" compatLnSpc="1">
            <a:prstTxWarp prst="textNoShape">
              <a:avLst/>
            </a:prstTxWarp>
          </a:bodyPr>
          <a:lstStyle>
            <a:lvl1pPr algn="r" defTabSz="954432" eaLnBrk="0" hangingPunct="0">
              <a:defRPr sz="1300">
                <a:latin typeface="Arial" charset="0"/>
                <a:ea typeface="ヒラギノ角ゴ Pro W3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086"/>
            <a:ext cx="3038049" cy="46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431" tIns="47716" rIns="95431" bIns="47716" numCol="1" anchor="b" anchorCtr="0" compatLnSpc="1">
            <a:prstTxWarp prst="textNoShape">
              <a:avLst/>
            </a:prstTxWarp>
          </a:bodyPr>
          <a:lstStyle>
            <a:lvl1pPr algn="l" defTabSz="954432" eaLnBrk="0" hangingPunct="0">
              <a:defRPr sz="1300">
                <a:latin typeface="Arial" charset="0"/>
                <a:ea typeface="ヒラギノ角ゴ Pro W3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352" y="8832086"/>
            <a:ext cx="3038049" cy="46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431" tIns="47716" rIns="95431" bIns="47716" numCol="1" anchor="b" anchorCtr="0" compatLnSpc="1">
            <a:prstTxWarp prst="textNoShape">
              <a:avLst/>
            </a:prstTxWarp>
          </a:bodyPr>
          <a:lstStyle>
            <a:lvl1pPr algn="r" defTabSz="954432" eaLnBrk="0" hangingPunct="0">
              <a:defRPr sz="1300">
                <a:latin typeface="Arial" charset="0"/>
                <a:ea typeface="ヒラギノ角ゴ Pro W3" pitchFamily="1" charset="-128"/>
                <a:cs typeface="+mn-cs"/>
              </a:defRPr>
            </a:lvl1pPr>
          </a:lstStyle>
          <a:p>
            <a:pPr>
              <a:defRPr/>
            </a:pPr>
            <a:fld id="{4A1BFC00-630B-49E5-A998-E237404B0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328867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8049" cy="46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431" tIns="47716" rIns="95431" bIns="47716" numCol="1" anchor="t" anchorCtr="0" compatLnSpc="1">
            <a:prstTxWarp prst="textNoShape">
              <a:avLst/>
            </a:prstTxWarp>
          </a:bodyPr>
          <a:lstStyle>
            <a:lvl1pPr algn="l" defTabSz="954432" eaLnBrk="0" hangingPunct="0">
              <a:defRPr sz="1300">
                <a:latin typeface="Arial" charset="0"/>
                <a:ea typeface="ヒラギノ角ゴ Pro W3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352" y="1"/>
            <a:ext cx="3038049" cy="46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431" tIns="47716" rIns="95431" bIns="47716" numCol="1" anchor="t" anchorCtr="0" compatLnSpc="1">
            <a:prstTxWarp prst="textNoShape">
              <a:avLst/>
            </a:prstTxWarp>
          </a:bodyPr>
          <a:lstStyle>
            <a:lvl1pPr algn="r" defTabSz="954432" eaLnBrk="0" hangingPunct="0">
              <a:defRPr sz="1300">
                <a:latin typeface="Arial" charset="0"/>
                <a:ea typeface="ヒラギノ角ゴ Pro W3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5025" cy="348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303" y="4415322"/>
            <a:ext cx="5141796" cy="4183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431" tIns="47716" rIns="95431" bIns="47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086"/>
            <a:ext cx="3038049" cy="46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431" tIns="47716" rIns="95431" bIns="47716" numCol="1" anchor="b" anchorCtr="0" compatLnSpc="1">
            <a:prstTxWarp prst="textNoShape">
              <a:avLst/>
            </a:prstTxWarp>
          </a:bodyPr>
          <a:lstStyle>
            <a:lvl1pPr algn="l" defTabSz="954432" eaLnBrk="0" hangingPunct="0">
              <a:defRPr sz="1300">
                <a:latin typeface="Arial" charset="0"/>
                <a:ea typeface="ヒラギノ角ゴ Pro W3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352" y="8832086"/>
            <a:ext cx="3038049" cy="46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431" tIns="47716" rIns="95431" bIns="47716" numCol="1" anchor="b" anchorCtr="0" compatLnSpc="1">
            <a:prstTxWarp prst="textNoShape">
              <a:avLst/>
            </a:prstTxWarp>
          </a:bodyPr>
          <a:lstStyle>
            <a:lvl1pPr algn="r" defTabSz="954432" eaLnBrk="0" hangingPunct="0">
              <a:defRPr sz="1300">
                <a:latin typeface="Arial" charset="0"/>
                <a:ea typeface="ヒラギノ角ゴ Pro W3" pitchFamily="1" charset="-128"/>
                <a:cs typeface="+mn-cs"/>
              </a:defRPr>
            </a:lvl1pPr>
          </a:lstStyle>
          <a:p>
            <a:pPr>
              <a:defRPr/>
            </a:pPr>
            <a:fld id="{A0BD265E-E717-4B8C-A4BB-57B76557DC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071259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ヒラギノ角ゴ Pro W3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ヒラギノ角ゴ Pro W3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ヒラギノ角ゴ Pro W3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ヒラギノ角ゴ Pro W3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1" charset="-128"/>
        <a:cs typeface="ヒラギノ角ゴ Pro W3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F7F90D-9179-4EE6-9B31-99E37C4AB745}" type="slidenum">
              <a:rPr lang="en-US" smtClean="0">
                <a:latin typeface="Arial" pitchFamily="34" charset="0"/>
                <a:ea typeface="ヒラギノ角ゴ Pro W3"/>
                <a:cs typeface="ヒラギノ角ゴ Pro W3"/>
              </a:rPr>
              <a:pPr/>
              <a:t>3</a:t>
            </a:fld>
            <a:endParaRPr lang="en-US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46083" name="Rectangle 7"/>
          <p:cNvSpPr txBox="1">
            <a:spLocks noGrp="1" noChangeArrowheads="1"/>
          </p:cNvSpPr>
          <p:nvPr/>
        </p:nvSpPr>
        <p:spPr bwMode="auto">
          <a:xfrm>
            <a:off x="3972352" y="8832086"/>
            <a:ext cx="3038049" cy="46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424" tIns="47713" rIns="95424" bIns="47713" anchor="b"/>
          <a:lstStyle/>
          <a:p>
            <a:pPr algn="r" defTabSz="954432" eaLnBrk="0" hangingPunct="0"/>
            <a:fld id="{199168AE-1E82-4D84-9DC7-0A93F5234AED}" type="slidenum">
              <a:rPr lang="en-US" sz="1300"/>
              <a:pPr algn="r" defTabSz="954432" eaLnBrk="0" hangingPunct="0"/>
              <a:t>3</a:t>
            </a:fld>
            <a:endParaRPr lang="en-US" sz="1300" dirty="0"/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6612" cy="3484563"/>
          </a:xfrm>
          <a:ln/>
        </p:spPr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303" y="4415321"/>
            <a:ext cx="5141796" cy="4181722"/>
          </a:xfrm>
          <a:noFill/>
          <a:ln/>
        </p:spPr>
        <p:txBody>
          <a:bodyPr lIns="95424" tIns="47713" rIns="95424" bIns="47713"/>
          <a:lstStyle/>
          <a:p>
            <a:pPr eaLnBrk="1" hangingPunct="1"/>
            <a:r>
              <a:rPr lang="ru-RU" dirty="0" smtClean="0">
                <a:latin typeface="Arial" pitchFamily="34" charset="0"/>
                <a:ea typeface="ヒラギノ角ゴ Pro W3"/>
              </a:rPr>
              <a:t>34 миллиона</a:t>
            </a:r>
            <a:r>
              <a:rPr lang="ru-RU" baseline="0" dirty="0" smtClean="0">
                <a:latin typeface="Arial" pitchFamily="34" charset="0"/>
                <a:ea typeface="ヒラギノ角ゴ Pro W3"/>
              </a:rPr>
              <a:t> население </a:t>
            </a:r>
            <a:endParaRPr lang="en-AU" dirty="0" smtClean="0">
              <a:latin typeface="Arial" pitchFamily="34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EFDCF1-FC79-408F-AC15-1C03F42D5BFE}" type="slidenum">
              <a:rPr lang="en-US" smtClean="0">
                <a:latin typeface="Arial" pitchFamily="34" charset="0"/>
                <a:ea typeface="ヒラギノ角ゴ Pro W3"/>
                <a:cs typeface="ヒラギノ角ゴ Pro W3"/>
              </a:rPr>
              <a:pPr/>
              <a:t>7</a:t>
            </a:fld>
            <a:endParaRPr lang="en-US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AU" smtClean="0">
              <a:latin typeface="Arial" pitchFamily="34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F7F90D-9179-4EE6-9B31-99E37C4AB745}" type="slidenum">
              <a:rPr lang="en-US" smtClean="0">
                <a:latin typeface="Arial" pitchFamily="34" charset="0"/>
                <a:ea typeface="ヒラギノ角ゴ Pro W3"/>
                <a:cs typeface="ヒラギノ角ゴ Pro W3"/>
              </a:rPr>
              <a:pPr/>
              <a:t>8</a:t>
            </a:fld>
            <a:endParaRPr lang="en-US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46083" name="Rectangle 7"/>
          <p:cNvSpPr txBox="1">
            <a:spLocks noGrp="1" noChangeArrowheads="1"/>
          </p:cNvSpPr>
          <p:nvPr/>
        </p:nvSpPr>
        <p:spPr bwMode="auto">
          <a:xfrm>
            <a:off x="3972352" y="8832086"/>
            <a:ext cx="3038049" cy="46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424" tIns="47713" rIns="95424" bIns="47713" anchor="b"/>
          <a:lstStyle/>
          <a:p>
            <a:pPr algn="r" defTabSz="954432" eaLnBrk="0" hangingPunct="0"/>
            <a:fld id="{199168AE-1E82-4D84-9DC7-0A93F5234AED}" type="slidenum">
              <a:rPr lang="en-US" sz="1300"/>
              <a:pPr algn="r" defTabSz="954432" eaLnBrk="0" hangingPunct="0"/>
              <a:t>8</a:t>
            </a:fld>
            <a:endParaRPr lang="en-US" sz="1300" dirty="0"/>
          </a:p>
        </p:txBody>
      </p:sp>
      <p:sp>
        <p:nvSpPr>
          <p:cNvPr id="460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6612" cy="3484563"/>
          </a:xfrm>
          <a:ln/>
        </p:spPr>
      </p:sp>
      <p:sp>
        <p:nvSpPr>
          <p:cNvPr id="460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303" y="4415321"/>
            <a:ext cx="5141796" cy="4181722"/>
          </a:xfrm>
          <a:noFill/>
          <a:ln/>
        </p:spPr>
        <p:txBody>
          <a:bodyPr lIns="95424" tIns="47713" rIns="95424" bIns="47713"/>
          <a:lstStyle/>
          <a:p>
            <a:pPr eaLnBrk="1" hangingPunct="1"/>
            <a:endParaRPr lang="en-AU" smtClean="0">
              <a:latin typeface="Arial" pitchFamily="34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 smtClean="0"/>
              <a:t>Why Manitoba?</a:t>
            </a:r>
          </a:p>
          <a:p>
            <a:pPr marL="168244" indent="-168244">
              <a:buFontTx/>
              <a:buChar char="-"/>
              <a:defRPr/>
            </a:pPr>
            <a:endParaRPr lang="en-US" dirty="0" smtClean="0"/>
          </a:p>
          <a:p>
            <a:pPr marL="168244" indent="-168244">
              <a:buFont typeface="Arial" pitchFamily="34" charset="0"/>
              <a:buChar char="•"/>
              <a:defRPr/>
            </a:pPr>
            <a:r>
              <a:rPr lang="en-US" dirty="0" smtClean="0"/>
              <a:t>ICM is located in the city of Winnipeg, Manitoba, Canada</a:t>
            </a:r>
          </a:p>
          <a:p>
            <a:pPr marL="168244" lvl="1" indent="-168244">
              <a:buFont typeface="Arial" pitchFamily="34" charset="0"/>
              <a:buChar char="•"/>
              <a:defRPr/>
            </a:pPr>
            <a:r>
              <a:rPr lang="en-US" dirty="0" smtClean="0"/>
              <a:t>Manitoba currently has a population of 1.2 million living in the province and 750,000 live in Winnipeg (as per 2009) </a:t>
            </a:r>
          </a:p>
          <a:p>
            <a:pPr marL="168244" indent="-168244">
              <a:buFont typeface="Arial" pitchFamily="34" charset="0"/>
              <a:buChar char="•"/>
              <a:defRPr/>
            </a:pPr>
            <a:r>
              <a:rPr lang="en-US" dirty="0" smtClean="0"/>
              <a:t>Manitoba is at the </a:t>
            </a:r>
            <a:r>
              <a:rPr lang="en-US" dirty="0" err="1" smtClean="0"/>
              <a:t>centre</a:t>
            </a:r>
            <a:r>
              <a:rPr lang="en-US" dirty="0" smtClean="0"/>
              <a:t> of Canada and the most culturally diverse province in Canada. Over 100 different languages</a:t>
            </a:r>
            <a:r>
              <a:rPr lang="en-US" baseline="0" dirty="0" smtClean="0"/>
              <a:t> spoken. </a:t>
            </a:r>
            <a:endParaRPr lang="en-US" dirty="0" smtClean="0"/>
          </a:p>
          <a:p>
            <a:pPr marL="168244" indent="-168244">
              <a:buFont typeface="Arial" pitchFamily="34" charset="0"/>
              <a:buChar char="•"/>
              <a:defRPr/>
            </a:pPr>
            <a:r>
              <a:rPr lang="en-US" dirty="0" smtClean="0"/>
              <a:t>Manitoba has a high standard of living, steady economic growth, diversified industry, and high employment</a:t>
            </a:r>
          </a:p>
          <a:p>
            <a:pPr marL="168244" indent="-168244">
              <a:buFont typeface="Arial" pitchFamily="34" charset="0"/>
              <a:buChar char="•"/>
              <a:defRPr/>
            </a:pPr>
            <a:r>
              <a:rPr lang="en-US" dirty="0" smtClean="0"/>
              <a:t>Manitoba has a well-established financial and insurance services sector</a:t>
            </a:r>
          </a:p>
          <a:p>
            <a:pPr marL="168244" indent="-168244">
              <a:buFont typeface="Arial" pitchFamily="34" charset="0"/>
              <a:buChar char="•"/>
              <a:defRPr/>
            </a:pPr>
            <a:r>
              <a:rPr lang="en-US" dirty="0" smtClean="0"/>
              <a:t>Manitoba boasts the most competitively priced tuition fees within in Canada and throughout the world</a:t>
            </a:r>
          </a:p>
          <a:p>
            <a:pPr marL="168244" indent="-168244">
              <a:buFont typeface="Arial" pitchFamily="34" charset="0"/>
              <a:buChar char="•"/>
              <a:defRPr/>
            </a:pPr>
            <a:r>
              <a:rPr lang="en-AU" dirty="0" smtClean="0"/>
              <a:t>Manitoba offers the friendliest immigration policies across Canada</a:t>
            </a:r>
            <a:endParaRPr lang="en-US" dirty="0" smtClean="0"/>
          </a:p>
          <a:p>
            <a:pPr marL="168244" indent="-168244">
              <a:buFont typeface="Arial" pitchFamily="34" charset="0"/>
              <a:buChar char="•"/>
              <a:defRPr/>
            </a:pPr>
            <a:r>
              <a:rPr lang="en-US" dirty="0" smtClean="0"/>
              <a:t>Manitobans celebrate hundreds of multicultural events per year, in fact there are over 265 festivals per year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BD265E-E717-4B8C-A4BB-57B76557DCF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65583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80C792-6932-4CAD-AA55-DDDB11861C88}" type="slidenum">
              <a:rPr lang="en-US" smtClean="0">
                <a:latin typeface="Arial" pitchFamily="34" charset="0"/>
                <a:ea typeface="ヒラギノ角ゴ Pro W3"/>
                <a:cs typeface="ヒラギノ角ゴ Pro W3"/>
              </a:rPr>
              <a:pPr/>
              <a:t>14</a:t>
            </a:fld>
            <a:endParaRPr lang="en-US" smtClean="0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115000"/>
              </a:lnSpc>
              <a:tabLst>
                <a:tab pos="0" algn="l"/>
              </a:tabLst>
            </a:pPr>
            <a:r>
              <a:rPr lang="en-AU" b="1" dirty="0" smtClean="0">
                <a:solidFill>
                  <a:srgbClr val="00B050"/>
                </a:solidFill>
                <a:ea typeface="Calibri"/>
                <a:cs typeface="Verdana"/>
              </a:rPr>
              <a:t>10 things you need to know about the University of Manitoba</a:t>
            </a:r>
            <a:endParaRPr lang="en-US" b="1" dirty="0" smtClean="0">
              <a:solidFill>
                <a:srgbClr val="00B050"/>
              </a:solidFill>
              <a:ea typeface="Calibri"/>
              <a:cs typeface="Times New Roman"/>
            </a:endParaRPr>
          </a:p>
          <a:p>
            <a:pPr marL="785138" lvl="1" indent="-336488">
              <a:lnSpc>
                <a:spcPct val="115000"/>
              </a:lnSpc>
              <a:buFont typeface="+mj-lt"/>
              <a:buAutoNum type="arabicPeriod"/>
              <a:tabLst>
                <a:tab pos="0" algn="l"/>
              </a:tabLst>
            </a:pPr>
            <a:r>
              <a:rPr lang="en-AU" dirty="0" smtClean="0">
                <a:solidFill>
                  <a:srgbClr val="00B050"/>
                </a:solidFill>
                <a:ea typeface="Calibri"/>
                <a:cs typeface="Verdana"/>
              </a:rPr>
              <a:t>Founded more than </a:t>
            </a:r>
            <a:r>
              <a:rPr lang="en-AU" b="1" dirty="0" smtClean="0">
                <a:solidFill>
                  <a:srgbClr val="00B050"/>
                </a:solidFill>
                <a:ea typeface="Calibri"/>
                <a:cs typeface="Verdana"/>
              </a:rPr>
              <a:t>135 years ago</a:t>
            </a:r>
            <a:r>
              <a:rPr lang="en-AU" dirty="0" smtClean="0">
                <a:solidFill>
                  <a:srgbClr val="00B050"/>
                </a:solidFill>
                <a:ea typeface="Calibri"/>
                <a:cs typeface="Verdana"/>
              </a:rPr>
              <a:t>, the University is Western Canada’s first university.</a:t>
            </a:r>
            <a:endParaRPr lang="en-US" dirty="0" smtClean="0">
              <a:ea typeface="Calibri"/>
              <a:cs typeface="Times New Roman"/>
            </a:endParaRPr>
          </a:p>
          <a:p>
            <a:pPr marL="785138" lvl="1" indent="-336488">
              <a:lnSpc>
                <a:spcPct val="115000"/>
              </a:lnSpc>
              <a:buFont typeface="+mj-lt"/>
              <a:buAutoNum type="arabicPeriod"/>
              <a:tabLst>
                <a:tab pos="0" algn="l"/>
              </a:tabLst>
            </a:pPr>
            <a:r>
              <a:rPr lang="en-AU" dirty="0" smtClean="0">
                <a:solidFill>
                  <a:srgbClr val="00B050"/>
                </a:solidFill>
                <a:ea typeface="Calibri"/>
                <a:cs typeface="Verdana"/>
              </a:rPr>
              <a:t>The University has produced </a:t>
            </a:r>
            <a:r>
              <a:rPr lang="en-AU" b="1" dirty="0" smtClean="0">
                <a:solidFill>
                  <a:srgbClr val="00B050"/>
                </a:solidFill>
                <a:ea typeface="Calibri"/>
                <a:cs typeface="Verdana"/>
              </a:rPr>
              <a:t>98 Rhodes Scholars</a:t>
            </a:r>
            <a:r>
              <a:rPr lang="en-AU" dirty="0" smtClean="0">
                <a:solidFill>
                  <a:srgbClr val="00B050"/>
                </a:solidFill>
                <a:ea typeface="Calibri"/>
                <a:cs typeface="Verdana"/>
              </a:rPr>
              <a:t> — the pinnacle of academic achievement — which is the most of any university in Western Canada.</a:t>
            </a:r>
            <a:endParaRPr lang="en-US" dirty="0" smtClean="0">
              <a:ea typeface="Calibri"/>
              <a:cs typeface="Times New Roman"/>
            </a:endParaRPr>
          </a:p>
          <a:p>
            <a:pPr marL="785138" lvl="1" indent="-336488">
              <a:lnSpc>
                <a:spcPct val="115000"/>
              </a:lnSpc>
              <a:buFont typeface="+mj-lt"/>
              <a:buAutoNum type="arabicPeriod"/>
              <a:tabLst>
                <a:tab pos="0" algn="l"/>
              </a:tabLst>
            </a:pPr>
            <a:r>
              <a:rPr lang="en-AU" dirty="0" smtClean="0">
                <a:solidFill>
                  <a:srgbClr val="00B050"/>
                </a:solidFill>
                <a:ea typeface="Calibri"/>
                <a:cs typeface="Verdana"/>
              </a:rPr>
              <a:t>University of Manitoba alumni </a:t>
            </a:r>
            <a:r>
              <a:rPr lang="en-AU" b="1" dirty="0" smtClean="0">
                <a:solidFill>
                  <a:srgbClr val="00B050"/>
                </a:solidFill>
                <a:ea typeface="Calibri"/>
                <a:cs typeface="Verdana"/>
              </a:rPr>
              <a:t>lead more Fortune 500 companies</a:t>
            </a:r>
            <a:r>
              <a:rPr lang="en-AU" dirty="0" smtClean="0">
                <a:solidFill>
                  <a:srgbClr val="00B050"/>
                </a:solidFill>
                <a:ea typeface="Calibri"/>
                <a:cs typeface="Verdana"/>
              </a:rPr>
              <a:t> than any other western Canadian university’s alumni.  </a:t>
            </a:r>
            <a:endParaRPr lang="en-US" dirty="0" smtClean="0">
              <a:ea typeface="Calibri"/>
              <a:cs typeface="Times New Roman"/>
            </a:endParaRPr>
          </a:p>
          <a:p>
            <a:pPr marL="785138" lvl="1" indent="-336488">
              <a:lnSpc>
                <a:spcPct val="115000"/>
              </a:lnSpc>
              <a:buFont typeface="+mj-lt"/>
              <a:buAutoNum type="arabicPeriod"/>
              <a:tabLst>
                <a:tab pos="0" algn="l"/>
              </a:tabLst>
            </a:pPr>
            <a:r>
              <a:rPr lang="en-AU" dirty="0" smtClean="0">
                <a:solidFill>
                  <a:srgbClr val="00B050"/>
                </a:solidFill>
                <a:ea typeface="Calibri"/>
                <a:cs typeface="Verdana"/>
              </a:rPr>
              <a:t>The </a:t>
            </a:r>
            <a:r>
              <a:rPr lang="en-AU" dirty="0" err="1" smtClean="0">
                <a:solidFill>
                  <a:srgbClr val="00B050"/>
                </a:solidFill>
                <a:ea typeface="Calibri"/>
                <a:cs typeface="Verdana"/>
              </a:rPr>
              <a:t>Asper</a:t>
            </a:r>
            <a:r>
              <a:rPr lang="en-AU" dirty="0" smtClean="0">
                <a:solidFill>
                  <a:srgbClr val="00B050"/>
                </a:solidFill>
                <a:ea typeface="Calibri"/>
                <a:cs typeface="Verdana"/>
              </a:rPr>
              <a:t> School of Business </a:t>
            </a:r>
            <a:r>
              <a:rPr lang="en-AU" b="1" dirty="0" smtClean="0">
                <a:solidFill>
                  <a:srgbClr val="00B050"/>
                </a:solidFill>
                <a:ea typeface="Calibri"/>
                <a:cs typeface="Verdana"/>
              </a:rPr>
              <a:t>dominates international business planning competitions</a:t>
            </a:r>
            <a:r>
              <a:rPr lang="en-AU" dirty="0" smtClean="0">
                <a:solidFill>
                  <a:srgbClr val="00B050"/>
                </a:solidFill>
                <a:ea typeface="Calibri"/>
                <a:cs typeface="Verdana"/>
              </a:rPr>
              <a:t> with 46 first-place wins since 1995.  </a:t>
            </a:r>
            <a:endParaRPr lang="en-US" dirty="0" smtClean="0">
              <a:ea typeface="Calibri"/>
              <a:cs typeface="Times New Roman"/>
            </a:endParaRPr>
          </a:p>
          <a:p>
            <a:pPr marL="785138" lvl="1" indent="-336488">
              <a:lnSpc>
                <a:spcPct val="115000"/>
              </a:lnSpc>
              <a:buFont typeface="+mj-lt"/>
              <a:buAutoNum type="arabicPeriod"/>
              <a:tabLst>
                <a:tab pos="0" algn="l"/>
              </a:tabLst>
            </a:pPr>
            <a:r>
              <a:rPr lang="en-AU" dirty="0" smtClean="0">
                <a:solidFill>
                  <a:srgbClr val="00B050"/>
                </a:solidFill>
                <a:ea typeface="Calibri"/>
                <a:cs typeface="Verdana"/>
              </a:rPr>
              <a:t>The university community consists of over </a:t>
            </a:r>
            <a:r>
              <a:rPr lang="en-AU" b="1" dirty="0" smtClean="0">
                <a:solidFill>
                  <a:srgbClr val="00B050"/>
                </a:solidFill>
                <a:ea typeface="Calibri"/>
                <a:cs typeface="Verdana"/>
              </a:rPr>
              <a:t>26,000 students</a:t>
            </a:r>
            <a:r>
              <a:rPr lang="en-AU" dirty="0" smtClean="0">
                <a:solidFill>
                  <a:srgbClr val="00B050"/>
                </a:solidFill>
                <a:ea typeface="Calibri"/>
                <a:cs typeface="Verdana"/>
              </a:rPr>
              <a:t>, </a:t>
            </a:r>
            <a:r>
              <a:rPr lang="en-AU" b="1" dirty="0" smtClean="0">
                <a:solidFill>
                  <a:srgbClr val="00B050"/>
                </a:solidFill>
                <a:ea typeface="Calibri"/>
                <a:cs typeface="Verdana"/>
              </a:rPr>
              <a:t>8,000 faculty and staff</a:t>
            </a:r>
            <a:r>
              <a:rPr lang="en-AU" dirty="0" smtClean="0">
                <a:solidFill>
                  <a:srgbClr val="00B050"/>
                </a:solidFill>
                <a:ea typeface="Calibri"/>
                <a:cs typeface="Verdana"/>
              </a:rPr>
              <a:t> and </a:t>
            </a:r>
            <a:r>
              <a:rPr lang="en-AU" b="1" dirty="0" smtClean="0">
                <a:solidFill>
                  <a:srgbClr val="00B050"/>
                </a:solidFill>
                <a:ea typeface="Calibri"/>
                <a:cs typeface="Verdana"/>
              </a:rPr>
              <a:t>185,000 alumni</a:t>
            </a:r>
            <a:r>
              <a:rPr lang="en-AU" dirty="0" smtClean="0">
                <a:solidFill>
                  <a:srgbClr val="00B050"/>
                </a:solidFill>
                <a:ea typeface="Calibri"/>
                <a:cs typeface="Verdana"/>
              </a:rPr>
              <a:t>.</a:t>
            </a:r>
            <a:endParaRPr lang="en-US" dirty="0" smtClean="0">
              <a:ea typeface="Calibri"/>
              <a:cs typeface="Times New Roman"/>
            </a:endParaRPr>
          </a:p>
          <a:p>
            <a:pPr marL="785138" lvl="1" indent="-336488">
              <a:lnSpc>
                <a:spcPct val="115000"/>
              </a:lnSpc>
              <a:buFont typeface="+mj-lt"/>
              <a:buAutoNum type="arabicPeriod"/>
              <a:tabLst>
                <a:tab pos="0" algn="l"/>
              </a:tabLst>
            </a:pPr>
            <a:r>
              <a:rPr lang="en-AU" dirty="0" smtClean="0">
                <a:solidFill>
                  <a:srgbClr val="00B050"/>
                </a:solidFill>
                <a:ea typeface="Calibri"/>
                <a:cs typeface="Verdana"/>
              </a:rPr>
              <a:t>9% of current students are international and represent nearly 100 different countries.</a:t>
            </a:r>
            <a:endParaRPr lang="en-US" dirty="0" smtClean="0">
              <a:ea typeface="Calibri"/>
              <a:cs typeface="Times New Roman"/>
            </a:endParaRPr>
          </a:p>
          <a:p>
            <a:pPr marL="785138" lvl="1" indent="-336488">
              <a:lnSpc>
                <a:spcPct val="115000"/>
              </a:lnSpc>
              <a:buFont typeface="+mj-lt"/>
              <a:buAutoNum type="arabicPeriod"/>
              <a:tabLst>
                <a:tab pos="0" algn="l"/>
              </a:tabLst>
            </a:pPr>
            <a:r>
              <a:rPr lang="en-AU" dirty="0" smtClean="0">
                <a:solidFill>
                  <a:srgbClr val="00B050"/>
                </a:solidFill>
                <a:ea typeface="Calibri"/>
                <a:cs typeface="Verdana"/>
              </a:rPr>
              <a:t>Internationally recognized for </a:t>
            </a:r>
            <a:r>
              <a:rPr lang="en-AU" b="1" dirty="0" smtClean="0">
                <a:solidFill>
                  <a:srgbClr val="00B050"/>
                </a:solidFill>
                <a:ea typeface="Calibri"/>
                <a:cs typeface="Verdana"/>
              </a:rPr>
              <a:t>ground-breaking research</a:t>
            </a:r>
            <a:r>
              <a:rPr lang="en-AU" dirty="0" smtClean="0">
                <a:solidFill>
                  <a:srgbClr val="00B050"/>
                </a:solidFill>
                <a:ea typeface="Calibri"/>
                <a:cs typeface="Verdana"/>
              </a:rPr>
              <a:t> in the areas of HIV/AIDS, global public health, functional foods and Arctic climate change.</a:t>
            </a:r>
            <a:endParaRPr lang="en-US" dirty="0" smtClean="0">
              <a:ea typeface="Calibri"/>
              <a:cs typeface="Times New Roman"/>
            </a:endParaRPr>
          </a:p>
          <a:p>
            <a:pPr marL="785138" lvl="1" indent="-336488">
              <a:lnSpc>
                <a:spcPct val="115000"/>
              </a:lnSpc>
              <a:buFont typeface="+mj-lt"/>
              <a:buAutoNum type="arabicPeriod"/>
              <a:tabLst>
                <a:tab pos="0" algn="l"/>
              </a:tabLst>
            </a:pPr>
            <a:r>
              <a:rPr lang="en-AU" dirty="0" smtClean="0">
                <a:solidFill>
                  <a:srgbClr val="00B050"/>
                </a:solidFill>
                <a:ea typeface="Calibri"/>
                <a:cs typeface="Verdana"/>
              </a:rPr>
              <a:t>Access to </a:t>
            </a:r>
            <a:r>
              <a:rPr lang="en-AU" b="1" dirty="0" smtClean="0">
                <a:solidFill>
                  <a:srgbClr val="00B050"/>
                </a:solidFill>
                <a:ea typeface="Calibri"/>
                <a:cs typeface="Verdana"/>
              </a:rPr>
              <a:t>183 exchange programs</a:t>
            </a:r>
            <a:r>
              <a:rPr lang="en-AU" dirty="0" smtClean="0">
                <a:solidFill>
                  <a:srgbClr val="00B050"/>
                </a:solidFill>
                <a:ea typeface="Calibri"/>
                <a:cs typeface="Verdana"/>
              </a:rPr>
              <a:t> in 33 countries.  </a:t>
            </a:r>
            <a:endParaRPr lang="en-US" dirty="0" smtClean="0">
              <a:ea typeface="Calibri"/>
              <a:cs typeface="Times New Roman"/>
            </a:endParaRPr>
          </a:p>
          <a:p>
            <a:pPr marL="785138" lvl="1" indent="-336488">
              <a:lnSpc>
                <a:spcPct val="115000"/>
              </a:lnSpc>
              <a:buFont typeface="+mj-lt"/>
              <a:buAutoNum type="arabicPeriod"/>
              <a:tabLst>
                <a:tab pos="0" algn="l"/>
              </a:tabLst>
            </a:pPr>
            <a:r>
              <a:rPr lang="en-AU" dirty="0" smtClean="0">
                <a:solidFill>
                  <a:srgbClr val="00B050"/>
                </a:solidFill>
                <a:ea typeface="Calibri"/>
                <a:cs typeface="Verdana"/>
              </a:rPr>
              <a:t>Over </a:t>
            </a:r>
            <a:r>
              <a:rPr lang="en-AU" b="1" dirty="0" smtClean="0">
                <a:solidFill>
                  <a:srgbClr val="00B050"/>
                </a:solidFill>
                <a:ea typeface="Calibri"/>
                <a:cs typeface="Verdana"/>
              </a:rPr>
              <a:t>200 summer research jobs</a:t>
            </a:r>
            <a:r>
              <a:rPr lang="en-AU" dirty="0" smtClean="0">
                <a:solidFill>
                  <a:srgbClr val="00B050"/>
                </a:solidFill>
                <a:ea typeface="Calibri"/>
                <a:cs typeface="Verdana"/>
              </a:rPr>
              <a:t> available to UM students each year. </a:t>
            </a:r>
            <a:endParaRPr lang="en-US" dirty="0" smtClean="0">
              <a:ea typeface="Calibri"/>
              <a:cs typeface="Times New Roman"/>
            </a:endParaRPr>
          </a:p>
          <a:p>
            <a:pPr marL="785138" lvl="1" indent="-336488">
              <a:lnSpc>
                <a:spcPct val="115000"/>
              </a:lnSpc>
              <a:buFont typeface="+mj-lt"/>
              <a:buAutoNum type="arabicPeriod"/>
              <a:tabLst>
                <a:tab pos="0" algn="l"/>
              </a:tabLst>
            </a:pPr>
            <a:r>
              <a:rPr lang="en-AU" dirty="0" smtClean="0">
                <a:solidFill>
                  <a:srgbClr val="00B050"/>
                </a:solidFill>
                <a:ea typeface="Calibri"/>
                <a:cs typeface="Verdana"/>
              </a:rPr>
              <a:t>The University has </a:t>
            </a:r>
            <a:r>
              <a:rPr lang="en-AU" b="1" dirty="0" smtClean="0">
                <a:solidFill>
                  <a:srgbClr val="00B050"/>
                </a:solidFill>
                <a:ea typeface="Calibri"/>
                <a:cs typeface="Verdana"/>
              </a:rPr>
              <a:t>110 on-campus student groups</a:t>
            </a:r>
            <a:r>
              <a:rPr lang="en-AU" dirty="0" smtClean="0">
                <a:solidFill>
                  <a:srgbClr val="00B050"/>
                </a:solidFill>
                <a:ea typeface="Calibri"/>
                <a:cs typeface="Verdana"/>
              </a:rPr>
              <a:t>.</a:t>
            </a:r>
            <a:endParaRPr lang="en-US" dirty="0" smtClean="0"/>
          </a:p>
          <a:p>
            <a:pPr eaLnBrk="1" hangingPunct="1"/>
            <a:endParaRPr lang="en-AU" dirty="0" smtClean="0">
              <a:latin typeface="Arial" pitchFamily="34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0D0316-E778-4EE1-BE77-09FBF2C2DAFA}" type="slidenum">
              <a:rPr lang="en-US"/>
              <a:pPr/>
              <a:t>15</a:t>
            </a:fld>
            <a:endParaRPr lang="en-US"/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8500"/>
            <a:ext cx="4645025" cy="3484563"/>
          </a:xfrm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562" y="667341"/>
            <a:ext cx="11521440" cy="806490"/>
          </a:xfrm>
        </p:spPr>
        <p:txBody>
          <a:bodyPr>
            <a:normAutofit/>
          </a:bodyPr>
          <a:lstStyle>
            <a:lvl1pPr>
              <a:defRPr sz="4200"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" y="1675453"/>
            <a:ext cx="11521440" cy="6653539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          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15923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562" y="667341"/>
            <a:ext cx="11521440" cy="806490"/>
          </a:xfrm>
        </p:spPr>
        <p:txBody>
          <a:bodyPr>
            <a:normAutofit/>
          </a:bodyPr>
          <a:lstStyle>
            <a:lvl1pPr>
              <a:defRPr sz="4200"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4562" y="1675453"/>
            <a:ext cx="5654040" cy="6552728"/>
          </a:xfrm>
        </p:spPr>
        <p:txBody>
          <a:bodyPr/>
          <a:lstStyle>
            <a:lvl1pPr>
              <a:defRPr sz="34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1" y="1675453"/>
            <a:ext cx="5654040" cy="6552728"/>
          </a:xfrm>
        </p:spPr>
        <p:txBody>
          <a:bodyPr/>
          <a:lstStyle>
            <a:lvl1pPr>
              <a:defRPr sz="34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2238832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562" y="667341"/>
            <a:ext cx="11521440" cy="806490"/>
          </a:xfrm>
        </p:spPr>
        <p:txBody>
          <a:bodyPr>
            <a:normAutofit/>
          </a:bodyPr>
          <a:lstStyle>
            <a:lvl1pPr>
              <a:defRPr sz="4200"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2655750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85875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4562" y="667341"/>
            <a:ext cx="8064896" cy="705678"/>
          </a:xfrm>
        </p:spPr>
        <p:txBody>
          <a:bodyPr anchor="b">
            <a:noAutofit/>
          </a:bodyPr>
          <a:lstStyle>
            <a:lvl1pPr algn="l">
              <a:defRPr sz="4200" b="0"/>
            </a:lvl1pPr>
          </a:lstStyle>
          <a:p>
            <a:r>
              <a:rPr lang="en-US" dirty="0" smtClean="0"/>
              <a:t>Click to edit title style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0080" y="1574642"/>
            <a:ext cx="8079378" cy="6754350"/>
          </a:xfrm>
        </p:spPr>
        <p:txBody>
          <a:bodyPr/>
          <a:lstStyle>
            <a:lvl1pPr marL="0" indent="0">
              <a:buNone/>
              <a:defRPr sz="2000"/>
            </a:lvl1pPr>
            <a:lvl2pPr marL="640003" indent="0">
              <a:buNone/>
              <a:defRPr sz="1700"/>
            </a:lvl2pPr>
            <a:lvl3pPr marL="1280006" indent="0">
              <a:buNone/>
              <a:defRPr sz="1400"/>
            </a:lvl3pPr>
            <a:lvl4pPr marL="1920009" indent="0">
              <a:buNone/>
              <a:defRPr sz="1300"/>
            </a:lvl4pPr>
            <a:lvl5pPr marL="2560013" indent="0">
              <a:buNone/>
              <a:defRPr sz="1300"/>
            </a:lvl5pPr>
            <a:lvl6pPr marL="3200016" indent="0">
              <a:buNone/>
              <a:defRPr sz="1300"/>
            </a:lvl6pPr>
            <a:lvl7pPr marL="3840019" indent="0">
              <a:buNone/>
              <a:defRPr sz="1300"/>
            </a:lvl7pPr>
            <a:lvl8pPr marL="4480022" indent="0">
              <a:buNone/>
              <a:defRPr sz="1300"/>
            </a:lvl8pPr>
            <a:lvl9pPr marL="5120025" indent="0">
              <a:buNone/>
              <a:defRPr sz="1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9021891" y="667341"/>
            <a:ext cx="3125147" cy="3125147"/>
          </a:xfrm>
        </p:spPr>
        <p:txBody>
          <a:bodyPr/>
          <a:lstStyle>
            <a:lvl1pPr marL="0" indent="0">
              <a:buNone/>
              <a:defRPr sz="4500"/>
            </a:lvl1pPr>
            <a:lvl2pPr marL="640003" indent="0">
              <a:buNone/>
              <a:defRPr sz="3900"/>
            </a:lvl2pPr>
            <a:lvl3pPr marL="1280006" indent="0">
              <a:buNone/>
              <a:defRPr sz="3400"/>
            </a:lvl3pPr>
            <a:lvl4pPr marL="1920009" indent="0">
              <a:buNone/>
              <a:defRPr sz="2800"/>
            </a:lvl4pPr>
            <a:lvl5pPr marL="2560013" indent="0">
              <a:buNone/>
              <a:defRPr sz="2800"/>
            </a:lvl5pPr>
            <a:lvl6pPr marL="3200016" indent="0">
              <a:buNone/>
              <a:defRPr sz="2800"/>
            </a:lvl6pPr>
            <a:lvl7pPr marL="3840019" indent="0">
              <a:buNone/>
              <a:defRPr sz="2800"/>
            </a:lvl7pPr>
            <a:lvl8pPr marL="4480022" indent="0">
              <a:buNone/>
              <a:defRPr sz="2800"/>
            </a:lvl8pPr>
            <a:lvl9pPr marL="5120025" indent="0">
              <a:buNone/>
              <a:defRPr sz="2800"/>
            </a:lvl9pPr>
          </a:lstStyle>
          <a:p>
            <a:endParaRPr lang="en-AU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9021891" y="3994110"/>
            <a:ext cx="3125147" cy="4334882"/>
          </a:xfrm>
        </p:spPr>
        <p:txBody>
          <a:bodyPr/>
          <a:lstStyle>
            <a:lvl1pPr marL="0" indent="0">
              <a:buNone/>
              <a:defRPr sz="4500"/>
            </a:lvl1pPr>
            <a:lvl2pPr marL="640003" indent="0">
              <a:buNone/>
              <a:defRPr sz="3900"/>
            </a:lvl2pPr>
            <a:lvl3pPr marL="1280006" indent="0">
              <a:buNone/>
              <a:defRPr sz="3400"/>
            </a:lvl3pPr>
            <a:lvl4pPr marL="1920009" indent="0">
              <a:buNone/>
              <a:defRPr sz="2800"/>
            </a:lvl4pPr>
            <a:lvl5pPr marL="2560013" indent="0">
              <a:buNone/>
              <a:defRPr sz="2800"/>
            </a:lvl5pPr>
            <a:lvl6pPr marL="3200016" indent="0">
              <a:buNone/>
              <a:defRPr sz="2800"/>
            </a:lvl6pPr>
            <a:lvl7pPr marL="3840019" indent="0">
              <a:buNone/>
              <a:defRPr sz="2800"/>
            </a:lvl7pPr>
            <a:lvl8pPr marL="4480022" indent="0">
              <a:buNone/>
              <a:defRPr sz="2800"/>
            </a:lvl8pPr>
            <a:lvl9pPr marL="5120025" indent="0">
              <a:buNone/>
              <a:defRPr sz="2800"/>
            </a:lvl9pPr>
          </a:lstStyle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1020718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751" y="5405467"/>
            <a:ext cx="7258406" cy="2721902"/>
          </a:xfrm>
        </p:spPr>
        <p:txBody>
          <a:bodyPr anchor="t"/>
          <a:lstStyle>
            <a:lvl1pPr algn="l">
              <a:defRPr sz="5600" b="1" cap="all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3751" y="4699789"/>
            <a:ext cx="7258406" cy="562570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63992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 marL="127985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9197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5970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1996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395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47948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194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553403" y="8228184"/>
            <a:ext cx="7258754" cy="502285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>
              <a:defRPr sz="28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>
              <a:defRPr sz="28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>
              <a:defRPr sz="28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>
              <a:defRPr sz="28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3175300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0080" y="667341"/>
            <a:ext cx="11521440" cy="1096144"/>
          </a:xfrm>
          <a:prstGeom prst="rect">
            <a:avLst/>
          </a:prstGeom>
        </p:spPr>
        <p:txBody>
          <a:bodyPr vert="horz" lIns="128016" tIns="64008" rIns="128016" bIns="64008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1977886"/>
            <a:ext cx="11521440" cy="6351106"/>
          </a:xfrm>
          <a:prstGeom prst="rect">
            <a:avLst/>
          </a:prstGeom>
        </p:spPr>
        <p:txBody>
          <a:bodyPr vert="horz" lIns="128016" tIns="64008" rIns="128016" bIns="64008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352128" y="8866496"/>
            <a:ext cx="2987040" cy="511175"/>
          </a:xfrm>
          <a:prstGeom prst="rect">
            <a:avLst/>
          </a:prstGeom>
        </p:spPr>
        <p:txBody>
          <a:bodyPr vert="horz" lIns="128016" tIns="64008" rIns="128016" bIns="64008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dirty="0" smtClean="0"/>
              <a:t>navitas.com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4239364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txStyles>
    <p:titleStyle>
      <a:lvl1pPr algn="l" defTabSz="1280160" rtl="0" eaLnBrk="1" latinLnBrk="0" hangingPunct="1">
        <a:spcBef>
          <a:spcPct val="0"/>
        </a:spcBef>
        <a:buNone/>
        <a:defRPr sz="4500" kern="1200">
          <a:solidFill>
            <a:srgbClr val="00B050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480060" indent="-480060" algn="l" defTabSz="1280160" rtl="0" eaLnBrk="1" latinLnBrk="0" hangingPunct="1">
        <a:spcBef>
          <a:spcPct val="20000"/>
        </a:spcBef>
        <a:buFont typeface="Wingdings" pitchFamily="2" charset="2"/>
        <a:buChar char="§"/>
        <a:defRPr sz="3900" kern="1200">
          <a:solidFill>
            <a:schemeClr val="tx1">
              <a:lumMod val="65000"/>
              <a:lumOff val="35000"/>
            </a:schemeClr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1280160" indent="-640080" algn="l" defTabSz="1280160" rtl="0" eaLnBrk="1" latinLnBrk="0" hangingPunct="1">
        <a:spcBef>
          <a:spcPct val="20000"/>
        </a:spcBef>
        <a:buFont typeface="Wingdings" pitchFamily="2" charset="2"/>
        <a:buChar char="§"/>
        <a:defRPr sz="3600" kern="1200">
          <a:solidFill>
            <a:schemeClr val="tx1">
              <a:lumMod val="65000"/>
              <a:lumOff val="35000"/>
            </a:schemeClr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600200" indent="-320040" algn="l" defTabSz="1280160" rtl="0" eaLnBrk="1" latinLnBrk="0" hangingPunct="1">
        <a:spcBef>
          <a:spcPct val="20000"/>
        </a:spcBef>
        <a:buFont typeface="Wingdings" pitchFamily="2" charset="2"/>
        <a:buChar char="§"/>
        <a:defRPr sz="3400" kern="1200">
          <a:solidFill>
            <a:schemeClr val="tx1">
              <a:lumMod val="65000"/>
              <a:lumOff val="35000"/>
            </a:schemeClr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2240280" indent="-320040" algn="l" defTabSz="1280160" rtl="0" eaLnBrk="1" latinLnBrk="0" hangingPunct="1">
        <a:spcBef>
          <a:spcPct val="20000"/>
        </a:spcBef>
        <a:buFont typeface="Wingdings" pitchFamily="2" charset="2"/>
        <a:buChar char="§"/>
        <a:defRPr sz="3100" kern="1200">
          <a:solidFill>
            <a:schemeClr val="tx1">
              <a:lumMod val="65000"/>
              <a:lumOff val="35000"/>
            </a:schemeClr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880360" indent="-320040" algn="l" defTabSz="1280160" rtl="0" eaLnBrk="1" latinLnBrk="0" hangingPunct="1">
        <a:spcBef>
          <a:spcPct val="20000"/>
        </a:spcBef>
        <a:buFont typeface="Wingdings" pitchFamily="2" charset="2"/>
        <a:buChar char="§"/>
        <a:defRPr sz="2800" kern="1200">
          <a:solidFill>
            <a:schemeClr val="tx1">
              <a:lumMod val="65000"/>
              <a:lumOff val="35000"/>
            </a:schemeClr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352044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0080" y="384493"/>
            <a:ext cx="11521440" cy="1600200"/>
          </a:xfrm>
          <a:prstGeom prst="rect">
            <a:avLst/>
          </a:prstGeom>
        </p:spPr>
        <p:txBody>
          <a:bodyPr vert="horz" lIns="128001" tIns="64001" rIns="128001" bIns="6400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" y="2240282"/>
            <a:ext cx="11521440" cy="6336348"/>
          </a:xfrm>
          <a:prstGeom prst="rect">
            <a:avLst/>
          </a:prstGeom>
        </p:spPr>
        <p:txBody>
          <a:bodyPr vert="horz" lIns="128001" tIns="64001" rIns="128001" bIns="6400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" y="8898892"/>
            <a:ext cx="2987040" cy="511175"/>
          </a:xfrm>
          <a:prstGeom prst="rect">
            <a:avLst/>
          </a:prstGeom>
        </p:spPr>
        <p:txBody>
          <a:bodyPr vert="horz" lIns="128001" tIns="64001" rIns="128001" bIns="64001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08DFB-2F10-4FF1-B833-A89715BE9D9B}" type="datetimeFigureOut">
              <a:rPr lang="en-AU" smtClean="0"/>
              <a:pPr/>
              <a:t>22/07/2015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73880" y="8898892"/>
            <a:ext cx="4053840" cy="511175"/>
          </a:xfrm>
          <a:prstGeom prst="rect">
            <a:avLst/>
          </a:prstGeom>
        </p:spPr>
        <p:txBody>
          <a:bodyPr vert="horz" lIns="128001" tIns="64001" rIns="128001" bIns="64001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3721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ctr" defTabSz="1280006" rtl="0" eaLnBrk="1" latinLnBrk="0" hangingPunct="1">
        <a:spcBef>
          <a:spcPct val="0"/>
        </a:spcBef>
        <a:buNone/>
        <a:defRPr sz="6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0003" indent="-480003" algn="l" defTabSz="1280006" rtl="0" eaLnBrk="1" latinLnBrk="0" hangingPunct="1">
        <a:spcBef>
          <a:spcPct val="20000"/>
        </a:spcBef>
        <a:buFont typeface="Arial" pitchFamily="34" charset="0"/>
        <a:buChar char="•"/>
        <a:defRPr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1040005" indent="-400002" algn="l" defTabSz="1280006" rtl="0" eaLnBrk="1" latinLnBrk="0" hangingPunct="1">
        <a:spcBef>
          <a:spcPct val="20000"/>
        </a:spcBef>
        <a:buFont typeface="Arial" pitchFamily="34" charset="0"/>
        <a:buChar char="–"/>
        <a:defRPr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600008" indent="-320002" algn="l" defTabSz="1280006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011" indent="-320002" algn="l" defTabSz="128000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014" indent="-320002" algn="l" defTabSz="1280006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20017" indent="-320002" algn="l" defTabSz="128000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60020" indent="-320002" algn="l" defTabSz="128000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025" indent="-320002" algn="l" defTabSz="128000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40028" indent="-320002" algn="l" defTabSz="1280006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00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03" algn="l" defTabSz="128000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80006" algn="l" defTabSz="128000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009" algn="l" defTabSz="128000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60013" algn="l" defTabSz="128000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200016" algn="l" defTabSz="128000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840019" algn="l" defTabSz="128000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80022" algn="l" defTabSz="128000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120025" algn="l" defTabSz="1280006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polartrails.com/" TargetMode="External"/><Relationship Id="rId2" Type="http://schemas.openxmlformats.org/officeDocument/2006/relationships/hyperlink" Target="https://www.fciplacement.com/index.html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Relationship Id="rId9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Relationship Id="rId9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beedie.sfu.ca/research/rankings/" TargetMode="Externa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96" y="5405467"/>
            <a:ext cx="7863274" cy="2721902"/>
          </a:xfrm>
        </p:spPr>
        <p:txBody>
          <a:bodyPr/>
          <a:lstStyle/>
          <a:p>
            <a:r>
              <a:rPr lang="ru-RU" dirty="0" smtClean="0"/>
              <a:t>ПОСТУПЛЕНИЕ В</a:t>
            </a:r>
            <a:br>
              <a:rPr lang="ru-RU" dirty="0" smtClean="0"/>
            </a:br>
            <a:r>
              <a:rPr lang="ru-RU" dirty="0" smtClean="0"/>
              <a:t>КАНАДСКИЕ ВУЗЫ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174864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Трудоустройство в глобальных компаниях</a:t>
            </a:r>
            <a:endParaRPr lang="en-US" dirty="0"/>
          </a:p>
        </p:txBody>
      </p:sp>
      <p:pic>
        <p:nvPicPr>
          <p:cNvPr id="3" name="Picture 2" descr="Трудоустройство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0088" y="1519027"/>
            <a:ext cx="9541272" cy="674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0212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 smtClean="0"/>
              <a:t>Вступительные требования</a:t>
            </a:r>
            <a:r>
              <a:rPr lang="en-AU" sz="3600" dirty="0" smtClean="0"/>
              <a:t> FIC </a:t>
            </a:r>
            <a:r>
              <a:rPr lang="ru-RU" sz="3600" dirty="0" smtClean="0"/>
              <a:t> </a:t>
            </a:r>
            <a:endParaRPr lang="en-AU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784176" y="6096744"/>
            <a:ext cx="1116124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Возможность поступить на основании теста </a:t>
            </a:r>
            <a:r>
              <a:rPr lang="en-AU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Pearson </a:t>
            </a:r>
            <a:r>
              <a:rPr lang="en-A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Versant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который студенты могут сдать в агентстве или офисе представительства </a:t>
            </a:r>
            <a:r>
              <a:rPr lang="ru-RU" sz="16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Навитас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AU" sz="1600" b="1" dirty="0" smtClean="0">
              <a:solidFill>
                <a:srgbClr val="2DA06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sz="2000" b="1" dirty="0" smtClean="0">
                <a:solidFill>
                  <a:srgbClr val="2DA06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Академические требования: </a:t>
            </a:r>
          </a:p>
          <a:p>
            <a:endParaRPr lang="ru-RU" sz="1600" b="1" dirty="0">
              <a:solidFill>
                <a:srgbClr val="2DA06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Аттестат о </a:t>
            </a:r>
            <a:r>
              <a:rPr lang="ru-RU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с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реднем образовании со средним баллом (</a:t>
            </a:r>
            <a:r>
              <a:rPr lang="en-A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GPA) 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от 3,5 баллов по 5-и балльной системе</a:t>
            </a:r>
            <a:endParaRPr lang="ru-RU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AU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UTP Stage I – </a:t>
            </a:r>
            <a:r>
              <a:rPr lang="ru-RU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средний балл 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3</a:t>
            </a:r>
          </a:p>
          <a:p>
            <a:endParaRPr lang="ru-RU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sz="1800" dirty="0">
                <a:latin typeface="+mj-lt"/>
              </a:rPr>
              <a:t>Минимальный возраст для поступления - 17 лет</a:t>
            </a:r>
            <a:endParaRPr lang="en-AU" sz="1800" dirty="0" smtClean="0">
              <a:latin typeface="+mj-lt"/>
              <a:ea typeface="Verdana" pitchFamily="34" charset="0"/>
              <a:cs typeface="Verdana" pitchFamily="34" charset="0"/>
            </a:endParaRPr>
          </a:p>
          <a:p>
            <a:endParaRPr lang="ru-RU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" name="Picture 3" descr="English_req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6184" y="1416224"/>
            <a:ext cx="108077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7645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 smtClean="0"/>
              <a:t>Стоимость обучение</a:t>
            </a:r>
            <a:r>
              <a:rPr lang="en-AU" sz="3600" dirty="0" smtClean="0"/>
              <a:t> - FIC</a:t>
            </a:r>
            <a:endParaRPr lang="en-AU" sz="3600" dirty="0"/>
          </a:p>
        </p:txBody>
      </p:sp>
      <p:graphicFrame>
        <p:nvGraphicFramePr>
          <p:cNvPr id="6" name="Group 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15769330"/>
              </p:ext>
            </p:extLst>
          </p:nvPr>
        </p:nvGraphicFramePr>
        <p:xfrm>
          <a:off x="879824" y="1560240"/>
          <a:ext cx="11065592" cy="4341006"/>
        </p:xfrm>
        <a:graphic>
          <a:graphicData uri="http://schemas.openxmlformats.org/drawingml/2006/table">
            <a:tbl>
              <a:tblPr/>
              <a:tblGrid>
                <a:gridCol w="4464496"/>
                <a:gridCol w="1632544"/>
                <a:gridCol w="4968552"/>
              </a:tblGrid>
              <a:tr h="5040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DA064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Pre-University </a:t>
                      </a:r>
                      <a:r>
                        <a:rPr kumimoji="0" 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2DA064"/>
                          </a:solidFill>
                          <a:effectLst/>
                          <a:latin typeface="Verdana" charset="0"/>
                          <a:ea typeface="ＭＳ Ｐゴシック" charset="-128"/>
                          <a:cs typeface="+mn-cs"/>
                        </a:rPr>
                        <a:t>Level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DA064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 programs</a:t>
                      </a:r>
                    </a:p>
                  </a:txBody>
                  <a:tcPr marL="128016" marR="128016" marT="64008" marB="640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DA064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Duration </a:t>
                      </a: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DA064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Tuition fees 2015</a:t>
                      </a: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56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UTP Stage I</a:t>
                      </a:r>
                    </a:p>
                  </a:txBody>
                  <a:tcPr marL="128016" marR="128016" marT="64008" marB="640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2 terms** </a:t>
                      </a: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C$16,758</a:t>
                      </a: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8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DA064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University Level Programs</a:t>
                      </a:r>
                    </a:p>
                  </a:txBody>
                  <a:tcPr marL="128016" marR="128016" marT="64008" marB="640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DA064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Duration</a:t>
                      </a: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DA064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Tuition Fees for 30 Credits 2015/16</a:t>
                      </a: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6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UTP Stage II in Business Administration, Engineering Science, Computing Science, Arts and Social Science, Environment, Health Science </a:t>
                      </a:r>
                    </a:p>
                  </a:txBody>
                  <a:tcPr marL="128016" marR="128016" marT="64008" marB="640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3 terms**</a:t>
                      </a: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C$21,279</a:t>
                      </a: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7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Additional Support Programs</a:t>
                      </a:r>
                    </a:p>
                  </a:txBody>
                  <a:tcPr marL="128016" marR="128016" marT="64008" marB="640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Duration</a:t>
                      </a: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Tuition Fees 2015</a:t>
                      </a: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7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Integrated Term (English during first semester of UTP I/II program) </a:t>
                      </a:r>
                    </a:p>
                  </a:txBody>
                  <a:tcPr marL="128016" marR="128016" marT="64008" marB="640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 term </a:t>
                      </a: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C$4,298 </a:t>
                      </a: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687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Cornerstone Term (English language only) </a:t>
                      </a:r>
                    </a:p>
                  </a:txBody>
                  <a:tcPr marL="128016" marR="128016" marT="64008" marB="640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 term</a:t>
                      </a: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C$6,273</a:t>
                      </a: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84176" y="6024736"/>
            <a:ext cx="11161240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2DA06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Стоимость проживания</a:t>
            </a:r>
            <a:endParaRPr lang="en-CA" sz="1600" b="1" dirty="0" smtClean="0">
              <a:solidFill>
                <a:srgbClr val="2DA06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CA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C$13,000 – C$15,000 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включает в себя проживание, питание, учебники, транспортные расходы, оборудование, спорт и отдых</a:t>
            </a:r>
            <a:r>
              <a:rPr lang="en-CA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endParaRPr lang="en-CA" sz="1600" dirty="0">
              <a:solidFill>
                <a:srgbClr val="01AF2F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sz="1600" b="1" dirty="0" smtClean="0">
                <a:solidFill>
                  <a:srgbClr val="2DA06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Проживание</a:t>
            </a:r>
            <a:endParaRPr lang="en-CA" sz="1600" b="1" dirty="0" smtClean="0">
              <a:solidFill>
                <a:srgbClr val="2DA06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Проживание в резиденции на кампусе</a:t>
            </a:r>
            <a:r>
              <a:rPr lang="en-CA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от </a:t>
            </a:r>
            <a:r>
              <a:rPr lang="en-CA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C$2,700 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за семестр</a:t>
            </a:r>
            <a:r>
              <a:rPr lang="en-CA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 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или проживание в семье</a:t>
            </a:r>
            <a:r>
              <a:rPr lang="en-CA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(C$780 - $1,000 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 месяц</a:t>
            </a:r>
            <a:r>
              <a:rPr lang="en-CA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endParaRPr lang="en-CA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CA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**UTPI = 8 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курсов</a:t>
            </a:r>
            <a:endParaRPr lang="en-CA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CA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**UTPII = 10 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курсов</a:t>
            </a:r>
            <a:endParaRPr lang="en-CA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CA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8369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4562" y="969774"/>
            <a:ext cx="11521440" cy="806490"/>
          </a:xfrm>
        </p:spPr>
        <p:txBody>
          <a:bodyPr>
            <a:noAutofit/>
          </a:bodyPr>
          <a:lstStyle/>
          <a:p>
            <a:r>
              <a:rPr lang="ru-RU" sz="3200" dirty="0" smtClean="0"/>
              <a:t>Провинция </a:t>
            </a:r>
            <a:r>
              <a:rPr lang="ru-RU" sz="3200" dirty="0" err="1" smtClean="0"/>
              <a:t>Манитоба</a:t>
            </a:r>
            <a:r>
              <a:rPr lang="ru-RU" sz="3200" dirty="0" smtClean="0"/>
              <a:t>: высокий уровень жизни, стабильный экономический рост и низкий уровень безработицы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288232" y="2312916"/>
            <a:ext cx="10028114" cy="608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98395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-289"/>
          <a:stretch>
            <a:fillRect/>
          </a:stretch>
        </p:blipFill>
        <p:spPr bwMode="auto">
          <a:xfrm>
            <a:off x="7868344" y="1704256"/>
            <a:ext cx="4227351" cy="157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M:\Marketing\Marketing Materials\Photos\FTP site images\March2010\UM - Engineering build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68344" y="3576464"/>
            <a:ext cx="4195550" cy="4500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84176" y="1704256"/>
            <a:ext cx="705678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/>
              <a:buChar char="•"/>
            </a:pPr>
            <a:r>
              <a:rPr lang="ru-RU" sz="2000" dirty="0" smtClean="0"/>
              <a:t>Первый университет Западной Канады был основан более 135 лет назад</a:t>
            </a:r>
          </a:p>
          <a:p>
            <a:pPr marL="342900" lvl="0" indent="-342900">
              <a:buFont typeface="Arial"/>
              <a:buChar char="•"/>
            </a:pPr>
            <a:r>
              <a:rPr lang="ru-RU" sz="2000" dirty="0" smtClean="0"/>
              <a:t>В университете проходит обучение более 28,000 студентов</a:t>
            </a:r>
          </a:p>
          <a:p>
            <a:pPr marL="342900" lvl="0" indent="-342900">
              <a:buFont typeface="Arial"/>
              <a:buChar char="•"/>
            </a:pPr>
            <a:r>
              <a:rPr lang="ru-RU" sz="2000" dirty="0" smtClean="0"/>
              <a:t>Из них более 3.000 международных студентов из более 100 стран </a:t>
            </a:r>
          </a:p>
          <a:p>
            <a:pPr lvl="0"/>
            <a:endParaRPr lang="en-AU" sz="2000" dirty="0" smtClean="0"/>
          </a:p>
          <a:p>
            <a:pPr marL="342900" lvl="0" indent="-342900">
              <a:buFont typeface="Arial"/>
              <a:buChar char="•"/>
            </a:pPr>
            <a:r>
              <a:rPr lang="ru-RU" sz="2000" dirty="0" smtClean="0"/>
              <a:t>Стоимость </a:t>
            </a:r>
            <a:r>
              <a:rPr lang="ru-RU" sz="2000" dirty="0"/>
              <a:t>обучения и проживания самая низкая по всей Северной Америке- 24.000-26.000 Канадских долларов. </a:t>
            </a:r>
            <a:endParaRPr lang="en-AU" sz="2000" dirty="0"/>
          </a:p>
          <a:p>
            <a:pPr marL="342900" indent="-342900">
              <a:buFont typeface="Arial"/>
              <a:buChar char="•"/>
            </a:pPr>
            <a:endParaRPr lang="en-AU" sz="2000" dirty="0"/>
          </a:p>
          <a:p>
            <a:pPr marL="342900" lvl="0" indent="-342900">
              <a:buFont typeface="Arial"/>
              <a:buChar char="•"/>
            </a:pPr>
            <a:r>
              <a:rPr lang="ru-RU" sz="2000" dirty="0"/>
              <a:t>Возможность работать и получать трудовой стаж по специальности (Бизнес, инженерная специализация, Наука) после 2 курса обучения в Университете. Университет помогает студентам найти работодателя и начать работу на кампусе. </a:t>
            </a:r>
            <a:endParaRPr lang="en-AU" sz="2000" dirty="0"/>
          </a:p>
          <a:p>
            <a:pPr marL="342900" indent="-342900">
              <a:buFont typeface="Arial"/>
              <a:buChar char="•"/>
            </a:pPr>
            <a:endParaRPr lang="en-AU" sz="2000" dirty="0"/>
          </a:p>
          <a:p>
            <a:pPr marL="342900" lvl="0" indent="-342900">
              <a:buFont typeface="Arial"/>
              <a:buChar char="•"/>
            </a:pPr>
            <a:r>
              <a:rPr lang="ru-RU" sz="2000" dirty="0"/>
              <a:t>В </a:t>
            </a:r>
            <a:r>
              <a:rPr lang="ru-RU" sz="2000" dirty="0" err="1"/>
              <a:t>Манитобе</a:t>
            </a:r>
            <a:r>
              <a:rPr lang="ru-RU" sz="2000" dirty="0"/>
              <a:t> можно вернуть 60% стоимости обучения в университете через налоговые льготы при условии продолжения трудовой деятельности в этой провинции. </a:t>
            </a:r>
            <a:endParaRPr lang="en-AU" sz="2000" u="none" strike="noStrike" dirty="0">
              <a:effectLst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Поступление в </a:t>
            </a:r>
            <a:r>
              <a:rPr lang="en-AU" dirty="0" smtClean="0"/>
              <a:t>University of Manitoba</a:t>
            </a:r>
            <a:endParaRPr lang="en-A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04950" y="912168"/>
            <a:ext cx="11521440" cy="806490"/>
          </a:xfrm>
        </p:spPr>
        <p:txBody>
          <a:bodyPr>
            <a:noAutofit/>
          </a:bodyPr>
          <a:lstStyle/>
          <a:p>
            <a:r>
              <a:rPr lang="ru-RU" sz="3100" i="1" dirty="0"/>
              <a:t>Чем обучение в </a:t>
            </a:r>
            <a:r>
              <a:rPr lang="ru-RU" sz="3100" b="1" i="1" dirty="0" err="1"/>
              <a:t>International</a:t>
            </a:r>
            <a:r>
              <a:rPr lang="ru-RU" sz="3100" b="1" i="1" dirty="0"/>
              <a:t> </a:t>
            </a:r>
            <a:r>
              <a:rPr lang="ru-RU" sz="3100" b="1" i="1" dirty="0" err="1"/>
              <a:t>College</a:t>
            </a:r>
            <a:r>
              <a:rPr lang="ru-RU" sz="3100" b="1" i="1" dirty="0"/>
              <a:t> </a:t>
            </a:r>
            <a:r>
              <a:rPr lang="ru-RU" sz="3100" b="1" i="1" dirty="0" err="1"/>
              <a:t>of</a:t>
            </a:r>
            <a:r>
              <a:rPr lang="ru-RU" sz="3100" b="1" i="1" dirty="0"/>
              <a:t> </a:t>
            </a:r>
            <a:r>
              <a:rPr lang="ru-RU" sz="3100" b="1" i="1" dirty="0" err="1"/>
              <a:t>Manitoba</a:t>
            </a:r>
            <a:r>
              <a:rPr lang="ru-RU" sz="3100" i="1" dirty="0"/>
              <a:t> (ICM) выгодно отличается от других программ поступления в Канадские университеты</a:t>
            </a:r>
            <a:r>
              <a:rPr lang="ru-RU" sz="3100" dirty="0"/>
              <a:t>:</a:t>
            </a:r>
            <a:endParaRPr lang="en-AU" sz="3100" dirty="0"/>
          </a:p>
        </p:txBody>
      </p:sp>
      <p:pic>
        <p:nvPicPr>
          <p:cNvPr id="30" name="Content Placeholder 5" descr="WINNIPEG-8532_cHR_we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53128" y="1900858"/>
            <a:ext cx="2581259" cy="3236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Content Placeholder 5" descr="Winnipeg-8320_cHR_we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53127" y="5258911"/>
            <a:ext cx="2581259" cy="2987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2168" y="2208312"/>
            <a:ext cx="81369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/>
              <a:buChar char="•"/>
            </a:pPr>
            <a:r>
              <a:rPr lang="ru-RU" sz="2000" dirty="0"/>
              <a:t>Программа начинается три раза в </a:t>
            </a:r>
            <a:r>
              <a:rPr lang="ru-RU" sz="2000" dirty="0" smtClean="0"/>
              <a:t>году: </a:t>
            </a:r>
            <a:r>
              <a:rPr lang="ru-RU" sz="2000" dirty="0"/>
              <a:t>январь, май и сентябрь</a:t>
            </a:r>
            <a:endParaRPr lang="en-AU" sz="2000" dirty="0"/>
          </a:p>
          <a:p>
            <a:pPr marL="342900" indent="-342900">
              <a:buFont typeface="Arial"/>
              <a:buChar char="•"/>
            </a:pPr>
            <a:endParaRPr lang="en-AU" sz="2000" dirty="0"/>
          </a:p>
          <a:p>
            <a:pPr marL="342900" lvl="0" indent="-342900">
              <a:buFont typeface="Arial"/>
              <a:buChar char="•"/>
            </a:pPr>
            <a:r>
              <a:rPr lang="ru-RU" sz="2000" dirty="0" smtClean="0"/>
              <a:t>Индивидуальный подход к студентам, академическая и персональная поддержка студентов во время обучения на программе </a:t>
            </a:r>
            <a:r>
              <a:rPr lang="ru-RU" sz="2000" dirty="0" err="1" smtClean="0"/>
              <a:t>Навитас</a:t>
            </a:r>
            <a:r>
              <a:rPr lang="ru-RU" sz="2000" dirty="0" smtClean="0"/>
              <a:t>. </a:t>
            </a:r>
            <a:endParaRPr lang="en-AU" sz="2000" dirty="0"/>
          </a:p>
          <a:p>
            <a:pPr marL="342900" indent="-342900">
              <a:buFont typeface="Arial"/>
              <a:buChar char="•"/>
            </a:pPr>
            <a:endParaRPr lang="en-AU" sz="2000" dirty="0"/>
          </a:p>
          <a:p>
            <a:pPr marL="342900" lvl="0" indent="-342900">
              <a:buFont typeface="Arial"/>
              <a:buChar char="•"/>
            </a:pPr>
            <a:r>
              <a:rPr lang="ru-RU" sz="2000" dirty="0" smtClean="0"/>
              <a:t>Программы по основным направлениям: </a:t>
            </a:r>
            <a:r>
              <a:rPr lang="en-AU" sz="2000" b="1" dirty="0" smtClean="0"/>
              <a:t>Business, Engineering, Science, Arts</a:t>
            </a:r>
            <a:r>
              <a:rPr lang="ru-RU" sz="2000" dirty="0" smtClean="0"/>
              <a:t>. </a:t>
            </a:r>
            <a:endParaRPr lang="en-AU" sz="2000" dirty="0"/>
          </a:p>
          <a:p>
            <a:pPr marL="342900" indent="-342900">
              <a:buFont typeface="Arial"/>
              <a:buChar char="•"/>
            </a:pPr>
            <a:endParaRPr lang="en-AU" sz="2000" dirty="0"/>
          </a:p>
          <a:p>
            <a:pPr marL="342900" lvl="0" indent="-342900">
              <a:buFont typeface="Arial"/>
              <a:buChar char="•"/>
            </a:pPr>
            <a:r>
              <a:rPr lang="ru-RU" sz="2000" dirty="0" smtClean="0"/>
              <a:t>Уже более 1400 студентов успешно закончили программу </a:t>
            </a:r>
            <a:r>
              <a:rPr lang="ru-RU" sz="2000" dirty="0" err="1" smtClean="0"/>
              <a:t>Навитас</a:t>
            </a:r>
            <a:r>
              <a:rPr lang="ru-RU" sz="2000" dirty="0" smtClean="0"/>
              <a:t> и перешли на второй курс в </a:t>
            </a:r>
            <a:r>
              <a:rPr lang="en-AU" sz="2000" dirty="0" err="1" smtClean="0"/>
              <a:t>UofM</a:t>
            </a:r>
            <a:r>
              <a:rPr lang="en-AU" sz="2000" dirty="0" smtClean="0"/>
              <a:t> </a:t>
            </a:r>
            <a:r>
              <a:rPr lang="ru-RU" sz="2000" dirty="0" smtClean="0"/>
              <a:t>и более 1000 проходит обучение в данный момент. 95% студентов успешно зачисляются в Университет </a:t>
            </a:r>
            <a:endParaRPr lang="en-AU" sz="2000" dirty="0"/>
          </a:p>
          <a:p>
            <a:pPr marL="342900" indent="-342900">
              <a:buFont typeface="Arial"/>
              <a:buChar char="•"/>
            </a:pPr>
            <a:endParaRPr lang="en-AU" sz="2000" dirty="0"/>
          </a:p>
          <a:p>
            <a:pPr marL="342900" lvl="0" indent="-342900">
              <a:buFont typeface="Arial"/>
              <a:buChar char="•"/>
            </a:pPr>
            <a:r>
              <a:rPr lang="ru-RU" sz="2000" dirty="0"/>
              <a:t>Классы с небольшим количеством студентов (30-35 человек) ведут преподаватели Университета </a:t>
            </a:r>
            <a:r>
              <a:rPr lang="ru-RU" sz="2000" dirty="0" err="1"/>
              <a:t>Манитобы</a:t>
            </a:r>
            <a:r>
              <a:rPr lang="ru-RU" sz="2000" dirty="0" smtClean="0"/>
              <a:t>.</a:t>
            </a:r>
          </a:p>
          <a:p>
            <a:r>
              <a:rPr lang="ru-RU" sz="2000" dirty="0" smtClean="0"/>
              <a:t>. </a:t>
            </a:r>
            <a:endParaRPr lang="en-AU" sz="2000" dirty="0"/>
          </a:p>
          <a:p>
            <a:pPr marL="342900" lvl="0" indent="-342900">
              <a:buFont typeface="Arial"/>
              <a:buChar char="•"/>
            </a:pPr>
            <a:endParaRPr lang="en-AU" sz="2000" u="none" strike="noStrike" dirty="0"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12168" y="1488232"/>
            <a:ext cx="10988040" cy="7028591"/>
          </a:xfrm>
          <a:prstGeom prst="rect">
            <a:avLst/>
          </a:prstGeom>
        </p:spPr>
        <p:txBody>
          <a:bodyPr lIns="128016" tIns="64008" rIns="128016" bIns="64008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Co-op</a:t>
            </a: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это партнерская программа между университетом, работодателем и студентами, которая дает студентам возможность закончит университет и получить оплачиваемую практику. </a:t>
            </a:r>
            <a:endParaRPr lang="en-US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Практика от 35 до 40 рабочих часов в неделю, возможность пройти практику в любом семестре после 2 курса</a:t>
            </a:r>
            <a:r>
              <a:rPr lang="en-US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CA" sz="20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Программы </a:t>
            </a:r>
            <a:r>
              <a:rPr lang="en-CA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Co-op </a:t>
            </a: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предлагаются студентам следующих факультетов: </a:t>
            </a:r>
            <a:r>
              <a:rPr lang="en-CA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Faculties of Engineering, Business, and Science.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Студенты проходят практику в крупнейших компаниях Манитобы и других провинциях</a:t>
            </a:r>
            <a:r>
              <a:rPr lang="en-CA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Средняя оплата составляет около </a:t>
            </a:r>
            <a:r>
              <a:rPr lang="en-CA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$15.34</a:t>
            </a: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в час для студентов Факультета Бизнеса</a:t>
            </a:r>
            <a:r>
              <a:rPr lang="en-CA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Некоторые студенты могли получать до</a:t>
            </a:r>
            <a:r>
              <a:rPr lang="en-CA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$26.44 </a:t>
            </a: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 час</a:t>
            </a:r>
            <a:r>
              <a:rPr lang="en-CA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!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Получение практики улучшает шансы выпускников на трудоустройство и более высокую стартовую зарплату</a:t>
            </a:r>
            <a:r>
              <a:rPr lang="en-CA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Центр Международных Студентов на кампусе помогает студентам с оформлением соответствующей рабочей визы для прохождения практики</a:t>
            </a:r>
            <a:endParaRPr lang="en-CA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/>
              <a:t>University of Manitoba –</a:t>
            </a:r>
            <a:r>
              <a:rPr lang="ru-RU" dirty="0" smtClean="0"/>
              <a:t>Программа</a:t>
            </a:r>
            <a:r>
              <a:rPr lang="en-AU" dirty="0" smtClean="0"/>
              <a:t> CO-OP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2017038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 smtClean="0"/>
              <a:t>Вступительные требования</a:t>
            </a:r>
            <a:r>
              <a:rPr lang="en-AU" sz="3600" dirty="0" smtClean="0"/>
              <a:t> ICM </a:t>
            </a:r>
            <a:r>
              <a:rPr lang="ru-RU" sz="3600" dirty="0" smtClean="0"/>
              <a:t> </a:t>
            </a:r>
            <a:endParaRPr lang="en-AU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784176" y="5736704"/>
            <a:ext cx="111612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Возможность поступить на основании теста </a:t>
            </a:r>
            <a:r>
              <a:rPr lang="en-AU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Pearson Versant</a:t>
            </a:r>
            <a:r>
              <a:rPr lang="ru-RU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, который студенты могут сдать в агентстве или офисе представительства </a:t>
            </a:r>
            <a:r>
              <a:rPr lang="ru-RU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Навитас</a:t>
            </a:r>
            <a:r>
              <a:rPr lang="ru-RU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endParaRPr lang="en-AU" sz="1600" b="1" dirty="0" smtClean="0">
              <a:solidFill>
                <a:srgbClr val="2DA06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sz="2000" b="1" dirty="0" smtClean="0">
                <a:solidFill>
                  <a:srgbClr val="2DA06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Академические требования: </a:t>
            </a:r>
          </a:p>
          <a:p>
            <a:endParaRPr lang="ru-RU" sz="1600" b="1" dirty="0">
              <a:solidFill>
                <a:srgbClr val="2DA06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Аттестат о </a:t>
            </a:r>
            <a:r>
              <a:rPr lang="ru-RU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с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реднем образовании со средним баллом (</a:t>
            </a:r>
            <a:r>
              <a:rPr lang="en-A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GPA) 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от 3,5 баллов по 5-и балльной системе</a:t>
            </a:r>
            <a:endParaRPr lang="en-AU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ru-RU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A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UTP Stage I – 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средний балл 3</a:t>
            </a:r>
          </a:p>
        </p:txBody>
      </p:sp>
      <p:pic>
        <p:nvPicPr>
          <p:cNvPr id="5" name="Picture 4" descr="English_req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872" y="1666035"/>
            <a:ext cx="11329543" cy="399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9440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 smtClean="0"/>
              <a:t>Стоимость обучения</a:t>
            </a:r>
            <a:r>
              <a:rPr lang="en-AU" sz="3600" dirty="0" smtClean="0"/>
              <a:t>- ICM</a:t>
            </a:r>
            <a:endParaRPr lang="en-AU" sz="3600" dirty="0"/>
          </a:p>
        </p:txBody>
      </p:sp>
      <p:graphicFrame>
        <p:nvGraphicFramePr>
          <p:cNvPr id="6" name="Group 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10673056"/>
              </p:ext>
            </p:extLst>
          </p:nvPr>
        </p:nvGraphicFramePr>
        <p:xfrm>
          <a:off x="818949" y="1632248"/>
          <a:ext cx="11044182" cy="3493699"/>
        </p:xfrm>
        <a:graphic>
          <a:graphicData uri="http://schemas.openxmlformats.org/drawingml/2006/table">
            <a:tbl>
              <a:tblPr/>
              <a:tblGrid>
                <a:gridCol w="4491454"/>
                <a:gridCol w="1872208"/>
                <a:gridCol w="4680520"/>
              </a:tblGrid>
              <a:tr h="5509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DA064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Pre-University Level programs</a:t>
                      </a:r>
                    </a:p>
                  </a:txBody>
                  <a:tcPr marL="128016" marR="128016" marT="64008" marB="640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DA064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Duration </a:t>
                      </a: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DA064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Tuition fees 2015</a:t>
                      </a: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8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UTP Stage I</a:t>
                      </a:r>
                    </a:p>
                  </a:txBody>
                  <a:tcPr marL="128016" marR="128016" marT="64008" marB="640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2 terms**</a:t>
                      </a: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C$1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4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,1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52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09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DA064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University Level Programs</a:t>
                      </a:r>
                    </a:p>
                  </a:txBody>
                  <a:tcPr marL="128016" marR="128016" marT="64008" marB="640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DA064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Duration</a:t>
                      </a: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2DA064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Tuition fees 2015/16</a:t>
                      </a: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09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UTP Stage II in Business, Arts, Science, Engineering</a:t>
                      </a:r>
                    </a:p>
                  </a:txBody>
                  <a:tcPr marL="128016" marR="128016" marT="64008" marB="640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3 terms**</a:t>
                      </a: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C$1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4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,</a:t>
                      </a: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593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09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Additional Support Programs </a:t>
                      </a:r>
                      <a:endParaRPr kumimoji="0" lang="en-US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F5F5F"/>
                        </a:solidFill>
                        <a:effectLst/>
                        <a:latin typeface="Verdana" charset="0"/>
                        <a:ea typeface="ＭＳ Ｐゴシック" charset="-128"/>
                      </a:endParaRPr>
                    </a:p>
                  </a:txBody>
                  <a:tcPr marL="128016" marR="128016" marT="64008" marB="640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Duration </a:t>
                      </a: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Tuition fees 2015/16</a:t>
                      </a: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09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Mixed program/ English language program</a:t>
                      </a:r>
                    </a:p>
                  </a:txBody>
                  <a:tcPr marL="128016" marR="128016" marT="64008" marB="640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1 term </a:t>
                      </a: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F5F5F"/>
                          </a:solidFill>
                          <a:effectLst/>
                          <a:latin typeface="Verdana" charset="0"/>
                          <a:ea typeface="ＭＳ Ｐゴシック" charset="-128"/>
                        </a:rPr>
                        <a:t>C$4,179</a:t>
                      </a:r>
                    </a:p>
                  </a:txBody>
                  <a:tcPr marL="128016" marR="128016" marT="64008" marB="640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04300" y="5664696"/>
            <a:ext cx="1128513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2DA06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Стоимость проживание</a:t>
            </a:r>
            <a:endParaRPr lang="en-CA" sz="1600" b="1" dirty="0" smtClean="0">
              <a:solidFill>
                <a:srgbClr val="2DA06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CA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C$8,500 – C$10,000 </a:t>
            </a:r>
            <a:r>
              <a:rPr lang="ru-RU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включает в себя проживание, питание, учебники, транспортные расходы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ru-RU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спорт и отдых</a:t>
            </a:r>
            <a:r>
              <a:rPr lang="en-CA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endParaRPr lang="en-CA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en-CA" sz="1000" dirty="0">
              <a:solidFill>
                <a:srgbClr val="2DA06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sz="1600" b="1" dirty="0" smtClean="0">
                <a:solidFill>
                  <a:srgbClr val="2DA064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Проживание</a:t>
            </a:r>
            <a:endParaRPr lang="en-CA" sz="1600" b="1" dirty="0" smtClean="0">
              <a:solidFill>
                <a:srgbClr val="2DA064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Резиденция на кампусе</a:t>
            </a:r>
            <a:r>
              <a:rPr lang="en-CA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(C$4,892 - $10,300 – 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зависит от выбора резиденции</a:t>
            </a:r>
            <a:r>
              <a:rPr lang="en-CA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– 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за</a:t>
            </a:r>
            <a:r>
              <a:rPr lang="en-CA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8 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месяцев</a:t>
            </a:r>
            <a:r>
              <a:rPr lang="en-CA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 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или проживание в семье</a:t>
            </a:r>
            <a:r>
              <a:rPr lang="en-CA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(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около</a:t>
            </a:r>
            <a:r>
              <a:rPr lang="en-CA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C$675 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 месяц</a:t>
            </a:r>
            <a:r>
              <a:rPr lang="en-CA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или</a:t>
            </a:r>
            <a:r>
              <a:rPr lang="en-CA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$2700 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за 4 месяца</a:t>
            </a:r>
            <a:r>
              <a:rPr lang="en-CA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endParaRPr lang="en-CA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CA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**UTPI = 8 courses</a:t>
            </a:r>
          </a:p>
          <a:p>
            <a:r>
              <a:rPr lang="en-CA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**UTPII = 10 courses</a:t>
            </a:r>
          </a:p>
          <a:p>
            <a:endParaRPr lang="en-CA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6599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dirty="0" smtClean="0"/>
              <a:t>Оформление опекунства в Канаде</a:t>
            </a:r>
            <a:endParaRPr lang="en-AU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784176" y="2208312"/>
            <a:ext cx="1094521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Британской Колумбии опекунство необходимо оформлять студентам в возрасте до 19 лет </a:t>
            </a:r>
            <a:endParaRPr lang="en-AU" dirty="0" smtClean="0"/>
          </a:p>
          <a:p>
            <a:endParaRPr lang="ru-RU" dirty="0" smtClean="0"/>
          </a:p>
          <a:p>
            <a:r>
              <a:rPr lang="en-US" b="1" dirty="0" smtClean="0">
                <a:solidFill>
                  <a:srgbClr val="2DA064"/>
                </a:solidFill>
              </a:rPr>
              <a:t>FIC </a:t>
            </a:r>
            <a:r>
              <a:rPr lang="ru-RU" b="1" dirty="0" smtClean="0">
                <a:solidFill>
                  <a:srgbClr val="2DA064"/>
                </a:solidFill>
              </a:rPr>
              <a:t>рекомендует обращаться в компанию </a:t>
            </a:r>
            <a:r>
              <a:rPr lang="en-AU" b="1" dirty="0" smtClean="0">
                <a:solidFill>
                  <a:srgbClr val="2DA064"/>
                </a:solidFill>
              </a:rPr>
              <a:t>First Choice: </a:t>
            </a:r>
          </a:p>
          <a:p>
            <a:r>
              <a:rPr lang="en-AU" dirty="0">
                <a:hlinkClick r:id="rId2"/>
              </a:rPr>
              <a:t>https://www.fciplacement.com/</a:t>
            </a:r>
            <a:r>
              <a:rPr lang="en-AU" dirty="0" smtClean="0">
                <a:hlinkClick r:id="rId2"/>
              </a:rPr>
              <a:t>index.html</a:t>
            </a:r>
            <a:endParaRPr lang="en-AU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ru-RU" dirty="0" smtClean="0"/>
              <a:t>В </a:t>
            </a:r>
            <a:r>
              <a:rPr lang="ru-RU" dirty="0" err="1" smtClean="0"/>
              <a:t>Манитобе</a:t>
            </a:r>
            <a:r>
              <a:rPr lang="ru-RU" dirty="0" smtClean="0"/>
              <a:t> опекунство необходимо оформлять студентам в возрасте до 18 лет и бронировать проживание в семье:</a:t>
            </a:r>
          </a:p>
          <a:p>
            <a:endParaRPr lang="ru-RU" dirty="0"/>
          </a:p>
          <a:p>
            <a:r>
              <a:rPr lang="en-AU" b="1" dirty="0" smtClean="0">
                <a:solidFill>
                  <a:srgbClr val="2DA064"/>
                </a:solidFill>
              </a:rPr>
              <a:t>ICM </a:t>
            </a:r>
            <a:r>
              <a:rPr lang="ru-RU" b="1" dirty="0" smtClean="0">
                <a:solidFill>
                  <a:srgbClr val="2DA064"/>
                </a:solidFill>
              </a:rPr>
              <a:t>рекомендует обращаться в компанию </a:t>
            </a:r>
            <a:r>
              <a:rPr lang="en-AU" b="1" dirty="0" smtClean="0">
                <a:solidFill>
                  <a:srgbClr val="2DA064"/>
                </a:solidFill>
              </a:rPr>
              <a:t>Polar Trails</a:t>
            </a:r>
            <a:r>
              <a:rPr lang="en-AU" dirty="0" smtClean="0"/>
              <a:t>: </a:t>
            </a:r>
          </a:p>
          <a:p>
            <a:r>
              <a:rPr lang="en-AU" dirty="0">
                <a:hlinkClick r:id="rId3"/>
              </a:rPr>
              <a:t>http://polartrails.com</a:t>
            </a:r>
            <a:r>
              <a:rPr lang="en-AU" dirty="0" smtClean="0">
                <a:hlinkClick r:id="rId3"/>
              </a:rPr>
              <a:t>/</a:t>
            </a:r>
            <a:endParaRPr lang="en-AU" dirty="0" smtClean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16224" y="7320880"/>
            <a:ext cx="9793088" cy="864096"/>
          </a:xfrm>
          <a:prstGeom prst="rect">
            <a:avLst/>
          </a:prstGeom>
          <a:solidFill>
            <a:srgbClr val="01AF2F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Бронировать проживание в резиденции надо как можно раньше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4096752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4716" y="554240"/>
            <a:ext cx="9466483" cy="7847937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654562" y="667341"/>
            <a:ext cx="7762462" cy="960320"/>
          </a:xfrm>
        </p:spPr>
        <p:txBody>
          <a:bodyPr>
            <a:noAutofit/>
          </a:bodyPr>
          <a:lstStyle/>
          <a:p>
            <a:r>
              <a:rPr lang="ru-RU" sz="3400" dirty="0" smtClean="0"/>
              <a:t>Канада</a:t>
            </a:r>
            <a:r>
              <a:rPr lang="en-AU" sz="3400" dirty="0" smtClean="0"/>
              <a:t> – </a:t>
            </a:r>
            <a:r>
              <a:rPr lang="ru-RU" sz="3400" dirty="0" smtClean="0"/>
              <a:t>Виннипег</a:t>
            </a:r>
            <a:r>
              <a:rPr lang="en-AU" sz="3400" dirty="0" smtClean="0"/>
              <a:t>, </a:t>
            </a:r>
            <a:r>
              <a:rPr lang="ru-RU" sz="3400" dirty="0" err="1" smtClean="0"/>
              <a:t>Манитоба</a:t>
            </a:r>
            <a:r>
              <a:rPr lang="ru-RU" sz="3400" dirty="0" smtClean="0"/>
              <a:t> и Ванкувер, Британская Колумбия</a:t>
            </a:r>
            <a:endParaRPr lang="en-AU" sz="3400" dirty="0"/>
          </a:p>
        </p:txBody>
      </p:sp>
      <p:sp>
        <p:nvSpPr>
          <p:cNvPr id="3" name="TextBox 2"/>
          <p:cNvSpPr txBox="1"/>
          <p:nvPr/>
        </p:nvSpPr>
        <p:spPr>
          <a:xfrm>
            <a:off x="2086896" y="5726617"/>
            <a:ext cx="1336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Ванкувер</a:t>
            </a:r>
            <a:endParaRPr lang="en-CA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1248" y="6459381"/>
            <a:ext cx="1297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Виннипег</a:t>
            </a:r>
            <a:endParaRPr lang="en-CA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2014888" y="5818950"/>
            <a:ext cx="144016" cy="153888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Flowchart: Connector 14"/>
          <p:cNvSpPr/>
          <p:nvPr/>
        </p:nvSpPr>
        <p:spPr>
          <a:xfrm>
            <a:off x="4571505" y="6430528"/>
            <a:ext cx="144016" cy="153888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08331" y="6415139"/>
            <a:ext cx="2708794" cy="18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1811" y="6929696"/>
            <a:ext cx="1833721" cy="1380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X:\Marketing\Marketing Collateral\Photos\Winnipeg\Esplanade Rie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97143" y="680162"/>
            <a:ext cx="2660905" cy="187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4465" y="4478209"/>
            <a:ext cx="2676525" cy="176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12357" y="2640360"/>
            <a:ext cx="2645691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3193" y="6929696"/>
            <a:ext cx="2075136" cy="138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35792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6544" y="552128"/>
            <a:ext cx="51125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Ваши контактные лица в колледжах </a:t>
            </a:r>
            <a:r>
              <a:rPr lang="ru-RU" sz="2800" dirty="0" err="1" smtClean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Навитас</a:t>
            </a:r>
            <a:r>
              <a:rPr lang="ru-RU" sz="2800" dirty="0" smtClean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в Канаде</a:t>
            </a:r>
            <a:endParaRPr lang="en-AU" sz="2800" dirty="0" smtClean="0">
              <a:solidFill>
                <a:srgbClr val="00B05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26220" y="597811"/>
            <a:ext cx="3000024" cy="1992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96493" y="2626046"/>
            <a:ext cx="3023847" cy="3023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08404" y="5679102"/>
            <a:ext cx="3000024" cy="2721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152" y="587312"/>
            <a:ext cx="3430782" cy="255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344" y="3196793"/>
            <a:ext cx="3441384" cy="24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2" descr="phot_trai_west_08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152" y="5679101"/>
            <a:ext cx="3426576" cy="2711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499145" y="3753579"/>
            <a:ext cx="3781354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 smtClean="0"/>
              <a:t>John Gregory </a:t>
            </a:r>
          </a:p>
          <a:p>
            <a:pPr algn="ctr"/>
            <a:r>
              <a:rPr lang="en-AU" dirty="0" smtClean="0"/>
              <a:t>Marketing Director at FIC</a:t>
            </a:r>
          </a:p>
          <a:p>
            <a:pPr algn="ctr"/>
            <a:r>
              <a:rPr lang="en-AU" u="sng" dirty="0" smtClean="0"/>
              <a:t>J</a:t>
            </a:r>
            <a:r>
              <a:rPr lang="en-US" u="sng" dirty="0" err="1" smtClean="0"/>
              <a:t>ohn.Gregory</a:t>
            </a:r>
            <a:r>
              <a:rPr lang="en-US" u="sng" dirty="0" err="1"/>
              <a:t>@fraseric.ca</a:t>
            </a:r>
            <a:r>
              <a:rPr lang="ru-RU" dirty="0" smtClean="0"/>
              <a:t>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249042" y="7200672"/>
            <a:ext cx="431199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 smtClean="0"/>
              <a:t>Marlo Hudson </a:t>
            </a:r>
          </a:p>
          <a:p>
            <a:pPr algn="ctr"/>
            <a:r>
              <a:rPr lang="en-AU" dirty="0" smtClean="0"/>
              <a:t>Marketing Coordinator at ICM</a:t>
            </a:r>
          </a:p>
          <a:p>
            <a:pPr algn="ctr"/>
            <a:r>
              <a:rPr lang="en-US" u="sng" dirty="0" err="1"/>
              <a:t>Marlo.Hudson@icmanitoba.ca</a:t>
            </a:r>
            <a:r>
              <a:rPr lang="ru-RU" dirty="0" smtClean="0"/>
              <a:t> </a:t>
            </a:r>
            <a:endParaRPr lang="en-US" dirty="0"/>
          </a:p>
        </p:txBody>
      </p:sp>
      <p:pic>
        <p:nvPicPr>
          <p:cNvPr id="4" name="Picture 3" descr="cutmypic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4604" y="1958460"/>
            <a:ext cx="1892300" cy="1739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75536" y="5187195"/>
            <a:ext cx="1445344" cy="206167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50481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96544" y="552128"/>
            <a:ext cx="51125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Ваши контактные лица в предст</a:t>
            </a:r>
            <a:r>
              <a:rPr lang="ru-RU" sz="2800" dirty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а</a:t>
            </a:r>
            <a:r>
              <a:rPr lang="ru-RU" sz="2800" dirty="0" smtClean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вительстве </a:t>
            </a:r>
            <a:r>
              <a:rPr lang="ru-RU" sz="2800" dirty="0" err="1" smtClean="0">
                <a:solidFill>
                  <a:srgbClr val="00B05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Навитас</a:t>
            </a:r>
            <a:endParaRPr lang="en-AU" sz="2800" dirty="0" smtClean="0">
              <a:solidFill>
                <a:srgbClr val="00B05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26220" y="597811"/>
            <a:ext cx="3000024" cy="1992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96493" y="2626046"/>
            <a:ext cx="3023847" cy="3023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08404" y="5679102"/>
            <a:ext cx="3000024" cy="2721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152" y="587312"/>
            <a:ext cx="3430782" cy="2557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3344" y="3196793"/>
            <a:ext cx="3441384" cy="24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2" descr="phot_trai_west_08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152" y="5679101"/>
            <a:ext cx="3426576" cy="2711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019168" y="3960312"/>
            <a:ext cx="504281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 smtClean="0"/>
              <a:t>Kirill Murakhtanov</a:t>
            </a:r>
          </a:p>
          <a:p>
            <a:pPr algn="ctr"/>
            <a:r>
              <a:rPr lang="en-AU" dirty="0" smtClean="0"/>
              <a:t>Marketing Manager –North America</a:t>
            </a:r>
          </a:p>
          <a:p>
            <a:pPr algn="ctr"/>
            <a:r>
              <a:rPr lang="en-US" u="sng" dirty="0" err="1" smtClean="0"/>
              <a:t>Kirill.Murakhtanov@navitas.com</a:t>
            </a:r>
            <a:r>
              <a:rPr lang="ru-RU" dirty="0" smtClean="0"/>
              <a:t> 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195382" y="7056656"/>
            <a:ext cx="4701126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 smtClean="0"/>
              <a:t>Alla </a:t>
            </a:r>
            <a:r>
              <a:rPr lang="en-AU" dirty="0" err="1" smtClean="0"/>
              <a:t>Zhavoronkova</a:t>
            </a:r>
            <a:endParaRPr lang="en-AU" dirty="0" smtClean="0"/>
          </a:p>
          <a:p>
            <a:pPr algn="ctr"/>
            <a:r>
              <a:rPr lang="en-AU" dirty="0" smtClean="0"/>
              <a:t>Country Manager - </a:t>
            </a:r>
            <a:r>
              <a:rPr lang="en-AU" dirty="0" err="1" smtClean="0"/>
              <a:t>Russia&amp;CIS</a:t>
            </a:r>
            <a:endParaRPr lang="en-AU" dirty="0" smtClean="0"/>
          </a:p>
          <a:p>
            <a:pPr algn="ctr"/>
            <a:r>
              <a:rPr lang="en-US" u="sng" dirty="0" err="1" smtClean="0"/>
              <a:t>Alla.Zhavoronkova@navitas.com</a:t>
            </a:r>
            <a:r>
              <a:rPr lang="ru-RU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03900" y="5232648"/>
            <a:ext cx="1706674" cy="1761728"/>
          </a:xfrm>
          <a:prstGeom prst="rect">
            <a:avLst/>
          </a:prstGeom>
        </p:spPr>
      </p:pic>
      <p:pic>
        <p:nvPicPr>
          <p:cNvPr id="6" name="Picture 5" descr="DSC_28301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4050" y="2119495"/>
            <a:ext cx="2140886" cy="188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399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784176" y="1704256"/>
            <a:ext cx="8280920" cy="6524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§"/>
              <a:defRPr/>
            </a:pPr>
            <a:r>
              <a:rPr lang="ru-RU" sz="2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Хорошее финансирование образования</a:t>
            </a:r>
            <a:endParaRPr lang="en-CA" sz="2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>
              <a:buFont typeface="Wingdings" pitchFamily="2" charset="2"/>
              <a:buChar char="§"/>
              <a:defRPr/>
            </a:pPr>
            <a:endParaRPr lang="en-CA" sz="2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>
              <a:buFont typeface="Wingdings" pitchFamily="2" charset="2"/>
              <a:buChar char="§"/>
              <a:defRPr/>
            </a:pPr>
            <a:r>
              <a:rPr lang="ru-RU" sz="2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Высокое качество обучения</a:t>
            </a:r>
            <a:endParaRPr lang="en-CA" sz="2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>
              <a:buFont typeface="Wingdings" pitchFamily="2" charset="2"/>
              <a:buChar char="§"/>
              <a:defRPr/>
            </a:pPr>
            <a:endParaRPr lang="en-CA" sz="2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>
              <a:buFont typeface="Wingdings" pitchFamily="2" charset="2"/>
              <a:buChar char="§"/>
              <a:defRPr/>
            </a:pPr>
            <a:r>
              <a:rPr lang="ru-RU" sz="2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Многонациональное общество</a:t>
            </a:r>
            <a:endParaRPr lang="en-CA" sz="2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>
              <a:buFont typeface="Wingdings" pitchFamily="2" charset="2"/>
              <a:buChar char="§"/>
              <a:defRPr/>
            </a:pPr>
            <a:endParaRPr lang="en-CA" sz="2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>
              <a:buFont typeface="Wingdings" pitchFamily="2" charset="2"/>
              <a:buChar char="§"/>
              <a:defRPr/>
            </a:pPr>
            <a:r>
              <a:rPr lang="ru-RU" sz="2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Рабочая виза на 3 года по завершению курса</a:t>
            </a:r>
            <a:endParaRPr lang="en-CA" sz="2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>
              <a:buFont typeface="Wingdings" pitchFamily="2" charset="2"/>
              <a:buChar char="§"/>
              <a:defRPr/>
            </a:pPr>
            <a:endParaRPr lang="en-CA" sz="2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>
              <a:buFont typeface="Wingdings" pitchFamily="2" charset="2"/>
              <a:buChar char="§"/>
              <a:defRPr/>
            </a:pPr>
            <a:r>
              <a:rPr lang="ru-RU" sz="2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Возможность получить Вид на Жительство</a:t>
            </a:r>
          </a:p>
          <a:p>
            <a:pPr>
              <a:defRPr/>
            </a:pPr>
            <a:r>
              <a:rPr lang="ru-RU" sz="2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    в Канаде</a:t>
            </a:r>
            <a:r>
              <a:rPr lang="en-AU" sz="2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2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после окончания вуза</a:t>
            </a:r>
            <a:endParaRPr lang="en-CA" sz="2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>
              <a:buFont typeface="Wingdings" pitchFamily="2" charset="2"/>
              <a:buChar char="§"/>
              <a:defRPr/>
            </a:pPr>
            <a:endParaRPr lang="en-CA" sz="2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>
              <a:buFont typeface="Wingdings" pitchFamily="2" charset="2"/>
              <a:buChar char="§"/>
              <a:defRPr/>
            </a:pPr>
            <a:r>
              <a:rPr lang="ru-RU" sz="2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Сильная экономика</a:t>
            </a:r>
            <a:endParaRPr lang="en-CA" sz="2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>
              <a:buFont typeface="Wingdings" pitchFamily="2" charset="2"/>
              <a:buChar char="§"/>
              <a:defRPr/>
            </a:pPr>
            <a:endParaRPr lang="en-CA" sz="2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>
              <a:buFont typeface="Wingdings" pitchFamily="2" charset="2"/>
              <a:buChar char="§"/>
              <a:defRPr/>
            </a:pPr>
            <a:r>
              <a:rPr lang="ru-RU" sz="2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Доступная стоимость обучения</a:t>
            </a:r>
            <a:endParaRPr lang="en-CA" sz="2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>
              <a:buFont typeface="Wingdings" pitchFamily="2" charset="2"/>
              <a:buChar char="§"/>
              <a:defRPr/>
            </a:pPr>
            <a:endParaRPr lang="en-CA" sz="2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>
              <a:buFont typeface="Wingdings" pitchFamily="2" charset="2"/>
              <a:buChar char="§"/>
              <a:defRPr/>
            </a:pPr>
            <a:r>
              <a:rPr lang="ru-RU" sz="2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Доброжелательная среда обучения</a:t>
            </a:r>
            <a:endParaRPr lang="en-CA" sz="2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>
              <a:buFont typeface="Wingdings" pitchFamily="2" charset="2"/>
              <a:buChar char="§"/>
              <a:defRPr/>
            </a:pPr>
            <a:endParaRPr lang="en-CA" sz="2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>
              <a:buFont typeface="Wingdings" pitchFamily="2" charset="2"/>
              <a:buChar char="§"/>
              <a:defRPr/>
            </a:pPr>
            <a:r>
              <a:rPr lang="ru-RU" sz="22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Безопасность</a:t>
            </a:r>
            <a:endParaRPr lang="en-CA" sz="2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Wingdings" pitchFamily="2" charset="2"/>
              <a:buChar char="§"/>
              <a:defRPr/>
            </a:pPr>
            <a:endParaRPr lang="en-CA" sz="22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3" descr="WINNIPEG-8622_cHR_we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17871" y="3288432"/>
            <a:ext cx="3400247" cy="2266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Winnipeg-8189_cHR_we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64799" y="5952728"/>
            <a:ext cx="3472420" cy="2314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17872" y="840160"/>
            <a:ext cx="3400247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Почему Канада</a:t>
            </a:r>
            <a:r>
              <a:rPr lang="en-AU" dirty="0" smtClean="0"/>
              <a:t>?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xmlns="" val="1432527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Схема поступления в Университет </a:t>
            </a:r>
            <a:endParaRPr lang="en-AU" dirty="0"/>
          </a:p>
        </p:txBody>
      </p:sp>
      <p:sp>
        <p:nvSpPr>
          <p:cNvPr id="3" name="Rectangle 2"/>
          <p:cNvSpPr/>
          <p:nvPr/>
        </p:nvSpPr>
        <p:spPr>
          <a:xfrm>
            <a:off x="796068" y="1504266"/>
            <a:ext cx="10945216" cy="2825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0" indent="-444500">
              <a:spcAft>
                <a:spcPct val="30000"/>
              </a:spcAft>
              <a:buClr>
                <a:srgbClr val="2DA064"/>
              </a:buClr>
              <a:buFont typeface="Wingdings" pitchFamily="2" charset="2"/>
              <a:buChar char="§"/>
              <a:defRPr/>
            </a:pP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Курсы начинаются 3 раза в году</a:t>
            </a:r>
            <a:r>
              <a:rPr lang="en-A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: 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Сентябрь, Январь и Февраль</a:t>
            </a:r>
            <a:endParaRPr lang="en-AU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44500" indent="-444500">
              <a:spcAft>
                <a:spcPct val="30000"/>
              </a:spcAft>
              <a:buClr>
                <a:srgbClr val="2DA064"/>
              </a:buClr>
              <a:buFont typeface="Wingdings" pitchFamily="2" charset="2"/>
              <a:buChar char="§"/>
              <a:defRPr/>
            </a:pP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Программа обучения подготовлена университетом, преподаватели из университета</a:t>
            </a:r>
            <a:r>
              <a:rPr lang="en-A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en-AU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44500" indent="-444500">
              <a:spcAft>
                <a:spcPct val="30000"/>
              </a:spcAft>
              <a:buClr>
                <a:srgbClr val="2DA064"/>
              </a:buClr>
              <a:buFont typeface="Wingdings" pitchFamily="2" charset="2"/>
              <a:buChar char="§"/>
              <a:defRPr/>
            </a:pP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Студенты получают доступ ко всем классам, лабораториям, библиотекам и спорт залам университета</a:t>
            </a:r>
            <a:endParaRPr lang="en-US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44500" indent="-444500">
              <a:spcAft>
                <a:spcPct val="30000"/>
              </a:spcAft>
              <a:buClr>
                <a:srgbClr val="2DA064"/>
              </a:buClr>
              <a:buFont typeface="Wingdings" pitchFamily="2" charset="2"/>
              <a:buChar char="§"/>
              <a:defRPr/>
            </a:pP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Классы маленького размера (10-15 человек) </a:t>
            </a:r>
            <a:endParaRPr lang="en-AU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44500" indent="-444500">
              <a:spcAft>
                <a:spcPct val="30000"/>
              </a:spcAft>
              <a:buClr>
                <a:srgbClr val="2DA064"/>
              </a:buClr>
              <a:buFont typeface="Wingdings" pitchFamily="2" charset="2"/>
              <a:buChar char="§"/>
              <a:defRPr/>
            </a:pP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Больше количество академических часов </a:t>
            </a:r>
            <a:endParaRPr lang="en-AU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44500" indent="-444500">
              <a:spcAft>
                <a:spcPct val="30000"/>
              </a:spcAft>
              <a:buClr>
                <a:srgbClr val="2DA064"/>
              </a:buClr>
              <a:buFont typeface="Wingdings" pitchFamily="2" charset="2"/>
              <a:buChar char="§"/>
              <a:defRPr/>
            </a:pP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Всесторонняя поддержка студентов</a:t>
            </a:r>
            <a:endParaRPr lang="en-AU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44500" indent="-444500">
              <a:spcAft>
                <a:spcPct val="30000"/>
              </a:spcAft>
              <a:buClr>
                <a:srgbClr val="2DA064"/>
              </a:buClr>
              <a:buFont typeface="Wingdings" pitchFamily="2" charset="2"/>
              <a:buChar char="§"/>
              <a:defRPr/>
            </a:pP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Можно жить на кампусе</a:t>
            </a:r>
            <a:endParaRPr lang="en-AU" sz="1600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444500" indent="-444500">
              <a:spcAft>
                <a:spcPct val="30000"/>
              </a:spcAft>
              <a:buClr>
                <a:srgbClr val="2DA064"/>
              </a:buClr>
              <a:buFont typeface="Wingdings" pitchFamily="2" charset="2"/>
              <a:buChar char="§"/>
              <a:defRPr/>
            </a:pPr>
            <a:r>
              <a:rPr lang="en-A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Associate of Arts Degree </a:t>
            </a:r>
            <a:r>
              <a:rPr lang="ru-RU" sz="16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предлагается только в Ванкувере</a:t>
            </a:r>
            <a:endParaRPr lang="en-AU" sz="16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1024052" y="6328390"/>
            <a:ext cx="3390428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696427" y="7216615"/>
            <a:ext cx="2736304" cy="307777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softEdge rad="0"/>
          </a:effectLst>
          <a:scene3d>
            <a:camera prst="orthographicFront"/>
            <a:lightRig rig="threePt" dir="t"/>
          </a:scene3d>
          <a:sp3d contourW="12700">
            <a:contourClr>
              <a:schemeClr val="bg1">
                <a:lumMod val="65000"/>
              </a:schemeClr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Средний балл ниже 3,5</a:t>
            </a:r>
            <a:endParaRPr lang="en-AU" sz="1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0375" y="6496535"/>
            <a:ext cx="2736304" cy="307777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softEdge rad="0"/>
          </a:effectLst>
          <a:scene3d>
            <a:camera prst="orthographicFront"/>
            <a:lightRig rig="threePt" dir="t"/>
          </a:scene3d>
          <a:sp3d contourW="12700">
            <a:contourClr>
              <a:schemeClr val="bg1">
                <a:lumMod val="65000"/>
              </a:schemeClr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Последний класс в школе</a:t>
            </a:r>
            <a:endParaRPr lang="en-AU" sz="1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62783" y="6494650"/>
            <a:ext cx="2736304" cy="307777"/>
          </a:xfrm>
          <a:prstGeom prst="rect">
            <a:avLst/>
          </a:prstGeom>
          <a:solidFill>
            <a:srgbClr val="2DA064"/>
          </a:solidFill>
          <a:effectLst>
            <a:softEdge rad="0"/>
          </a:effectLst>
          <a:scene3d>
            <a:camera prst="orthographicFront"/>
            <a:lightRig rig="threePt" dir="t"/>
          </a:scene3d>
          <a:sp3d contourW="12700">
            <a:contourClr>
              <a:srgbClr val="2DA064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AU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UTP Stage I</a:t>
            </a:r>
            <a:endParaRPr lang="en-AU" sz="1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2783" y="5796056"/>
            <a:ext cx="2736304" cy="338554"/>
          </a:xfrm>
          <a:prstGeom prst="rect">
            <a:avLst/>
          </a:prstGeom>
          <a:solidFill>
            <a:srgbClr val="2DA064"/>
          </a:solidFill>
          <a:ln>
            <a:solidFill>
              <a:srgbClr val="FF0000">
                <a:alpha val="35000"/>
              </a:srgbClr>
            </a:solidFill>
          </a:ln>
          <a:effectLst/>
          <a:scene3d>
            <a:camera prst="orthographicFront"/>
            <a:lightRig rig="threePt" dir="t"/>
          </a:scene3d>
          <a:sp3d contourW="12700">
            <a:contourClr>
              <a:srgbClr val="2DA064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AU" sz="1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UTP Stage II</a:t>
            </a:r>
            <a:endParaRPr lang="en-AU" sz="16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63183" y="5796056"/>
            <a:ext cx="2736304" cy="307777"/>
          </a:xfrm>
          <a:prstGeom prst="rect">
            <a:avLst/>
          </a:prstGeom>
          <a:solidFill>
            <a:schemeClr val="tx1"/>
          </a:solidFill>
          <a:effectLst>
            <a:softEdge rad="0"/>
          </a:effectLst>
          <a:scene3d>
            <a:camera prst="orthographicFront"/>
            <a:lightRig rig="threePt" dir="t"/>
          </a:scene3d>
          <a:sp3d contourW="12700">
            <a:contourClr>
              <a:schemeClr val="tx1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Первый год</a:t>
            </a:r>
            <a:endParaRPr lang="en-AU" sz="1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63183" y="5128934"/>
            <a:ext cx="2736304" cy="307777"/>
          </a:xfrm>
          <a:prstGeom prst="rect">
            <a:avLst/>
          </a:prstGeom>
          <a:solidFill>
            <a:schemeClr val="tx1"/>
          </a:solidFill>
          <a:effectLst>
            <a:softEdge rad="0"/>
          </a:effectLst>
          <a:scene3d>
            <a:camera prst="orthographicFront"/>
            <a:lightRig rig="threePt" dir="t"/>
          </a:scene3d>
          <a:sp3d contourW="12700">
            <a:contourClr>
              <a:schemeClr val="tx1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Второй год</a:t>
            </a:r>
            <a:endParaRPr lang="en-AU" sz="1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63183" y="4403521"/>
            <a:ext cx="2736304" cy="307777"/>
          </a:xfrm>
          <a:prstGeom prst="rect">
            <a:avLst/>
          </a:prstGeom>
          <a:solidFill>
            <a:schemeClr val="tx1"/>
          </a:solidFill>
          <a:effectLst>
            <a:softEdge rad="0"/>
          </a:effectLst>
          <a:scene3d>
            <a:camera prst="orthographicFront"/>
            <a:lightRig rig="threePt" dir="t"/>
          </a:scene3d>
          <a:sp3d contourW="12700">
            <a:contourClr>
              <a:schemeClr val="tx1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Третий год</a:t>
            </a:r>
            <a:endParaRPr lang="en-AU" sz="1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63183" y="3698986"/>
            <a:ext cx="2736304" cy="307777"/>
          </a:xfrm>
          <a:prstGeom prst="rect">
            <a:avLst/>
          </a:prstGeom>
          <a:solidFill>
            <a:schemeClr val="tx1"/>
          </a:solidFill>
          <a:effectLst>
            <a:softEdge rad="0"/>
          </a:effectLst>
          <a:scene3d>
            <a:camera prst="orthographicFront"/>
            <a:lightRig rig="threePt" dir="t"/>
          </a:scene3d>
          <a:sp3d contourW="12700">
            <a:contourClr>
              <a:schemeClr val="tx1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Четвертый год</a:t>
            </a:r>
            <a:endParaRPr lang="en-AU" sz="1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058527" y="6926698"/>
            <a:ext cx="0" cy="289917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4432731" y="6926698"/>
            <a:ext cx="786036" cy="289918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414480" y="6208042"/>
            <a:ext cx="786036" cy="289918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6730935" y="6206618"/>
            <a:ext cx="0" cy="289917"/>
          </a:xfrm>
          <a:prstGeom prst="straightConnector1">
            <a:avLst/>
          </a:prstGeom>
          <a:ln>
            <a:solidFill>
              <a:srgbClr val="2DA06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8098293" y="5506138"/>
            <a:ext cx="786036" cy="289918"/>
          </a:xfrm>
          <a:prstGeom prst="straightConnector1">
            <a:avLst/>
          </a:prstGeom>
          <a:ln>
            <a:solidFill>
              <a:srgbClr val="2DA06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10322951" y="5506138"/>
            <a:ext cx="0" cy="2899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10331335" y="4836581"/>
            <a:ext cx="0" cy="2899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0331335" y="4116501"/>
            <a:ext cx="0" cy="28991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874951" y="6328390"/>
            <a:ext cx="482453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362783" y="6328390"/>
            <a:ext cx="122413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1678176" y="7862802"/>
            <a:ext cx="2736304" cy="369332"/>
          </a:xfrm>
          <a:prstGeom prst="rect">
            <a:avLst/>
          </a:prstGeom>
          <a:noFill/>
          <a:effectLst>
            <a:softEdge rad="0"/>
          </a:effectLst>
          <a:scene3d>
            <a:camera prst="orthographicFront"/>
            <a:lightRig rig="threePt" dir="t"/>
          </a:scene3d>
          <a:sp3d>
            <a:contourClr>
              <a:schemeClr val="bg1">
                <a:lumMod val="65000"/>
              </a:schemeClr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>
                    <a:lumMod val="65000"/>
                  </a:schemeClr>
                </a:solidFill>
                <a:latin typeface="Tempus Sans ITC" pitchFamily="82" charset="0"/>
                <a:ea typeface="Verdana" pitchFamily="34" charset="0"/>
                <a:cs typeface="Verdana" pitchFamily="34" charset="0"/>
              </a:rPr>
              <a:t>Средняя школа</a:t>
            </a:r>
            <a:endParaRPr lang="en-AU" sz="1800" dirty="0">
              <a:solidFill>
                <a:schemeClr val="bg1">
                  <a:lumMod val="65000"/>
                </a:schemeClr>
              </a:solidFill>
              <a:latin typeface="Tempus Sans ITC" pitchFamily="82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362783" y="7862802"/>
            <a:ext cx="2736304" cy="369332"/>
          </a:xfrm>
          <a:prstGeom prst="rect">
            <a:avLst/>
          </a:prstGeom>
          <a:noFill/>
          <a:effectLst>
            <a:softEdge rad="0"/>
          </a:effectLst>
          <a:scene3d>
            <a:camera prst="orthographicFront"/>
            <a:lightRig rig="threePt" dir="t"/>
          </a:scene3d>
          <a:sp3d>
            <a:contourClr>
              <a:schemeClr val="bg1">
                <a:lumMod val="65000"/>
              </a:schemeClr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AU" sz="1800" dirty="0" smtClean="0">
                <a:solidFill>
                  <a:srgbClr val="2DA064"/>
                </a:solidFill>
                <a:latin typeface="Tempus Sans ITC" pitchFamily="82" charset="0"/>
                <a:ea typeface="Verdana" pitchFamily="34" charset="0"/>
                <a:cs typeface="Verdana" pitchFamily="34" charset="0"/>
              </a:rPr>
              <a:t>FIC / ICM</a:t>
            </a:r>
            <a:endParaRPr lang="en-AU" sz="1800" dirty="0">
              <a:solidFill>
                <a:srgbClr val="2DA064"/>
              </a:solidFill>
              <a:latin typeface="Tempus Sans ITC" pitchFamily="82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386397" y="5075976"/>
            <a:ext cx="2736304" cy="30777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  <a:effectLst>
            <a:softEdge rad="0"/>
          </a:effectLst>
          <a:scene3d>
            <a:camera prst="orthographicFront"/>
            <a:lightRig rig="threePt" dir="t"/>
          </a:scene3d>
          <a:sp3d contourW="12700">
            <a:contourClr>
              <a:srgbClr val="2DA064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AU" sz="14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Associate of Arts - FIC</a:t>
            </a:r>
            <a:endParaRPr lang="en-AU" sz="14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6730935" y="5506139"/>
            <a:ext cx="0" cy="289917"/>
          </a:xfrm>
          <a:prstGeom prst="straightConnector1">
            <a:avLst/>
          </a:prstGeom>
          <a:ln>
            <a:solidFill>
              <a:srgbClr val="2DA06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8122701" y="4786059"/>
            <a:ext cx="786036" cy="289918"/>
          </a:xfrm>
          <a:prstGeom prst="straightConnector1">
            <a:avLst/>
          </a:prstGeom>
          <a:ln>
            <a:solidFill>
              <a:srgbClr val="2DA06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8963183" y="7870764"/>
            <a:ext cx="2736304" cy="369332"/>
          </a:xfrm>
          <a:prstGeom prst="rect">
            <a:avLst/>
          </a:prstGeom>
          <a:noFill/>
          <a:effectLst>
            <a:softEdge rad="0"/>
          </a:effectLst>
          <a:scene3d>
            <a:camera prst="orthographicFront"/>
            <a:lightRig rig="threePt" dir="t"/>
          </a:scene3d>
          <a:sp3d>
            <a:contourClr>
              <a:schemeClr val="bg1">
                <a:lumMod val="65000"/>
              </a:schemeClr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atin typeface="Tempus Sans ITC" pitchFamily="82" charset="0"/>
                <a:ea typeface="Verdana" pitchFamily="34" charset="0"/>
                <a:cs typeface="Verdana" pitchFamily="34" charset="0"/>
              </a:rPr>
              <a:t>Университет</a:t>
            </a:r>
            <a:endParaRPr lang="en-AU" sz="1800" dirty="0">
              <a:latin typeface="Tempus Sans ITC" pitchFamily="82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 rot="16200000">
            <a:off x="209260" y="7024703"/>
            <a:ext cx="1807196" cy="369332"/>
          </a:xfrm>
          <a:prstGeom prst="rect">
            <a:avLst/>
          </a:prstGeom>
          <a:noFill/>
          <a:effectLst>
            <a:softEdge rad="0"/>
          </a:effectLst>
          <a:scene3d>
            <a:camera prst="orthographicFront"/>
            <a:lightRig rig="threePt" dir="t"/>
          </a:scene3d>
          <a:sp3d>
            <a:contourClr>
              <a:schemeClr val="bg1">
                <a:lumMod val="65000"/>
              </a:schemeClr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AU" sz="1800" dirty="0" smtClean="0">
                <a:solidFill>
                  <a:schemeClr val="bg1">
                    <a:lumMod val="65000"/>
                  </a:schemeClr>
                </a:solidFill>
                <a:latin typeface="Tempus Sans ITC" pitchFamily="82" charset="0"/>
                <a:ea typeface="Verdana" pitchFamily="34" charset="0"/>
                <a:cs typeface="Verdana" pitchFamily="34" charset="0"/>
              </a:rPr>
              <a:t>Pre-University</a:t>
            </a:r>
            <a:endParaRPr lang="en-AU" sz="1800" dirty="0">
              <a:solidFill>
                <a:schemeClr val="bg1">
                  <a:lumMod val="65000"/>
                </a:schemeClr>
              </a:solidFill>
              <a:latin typeface="Tempus Sans ITC" pitchFamily="82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 rot="16200000">
            <a:off x="257462" y="5128328"/>
            <a:ext cx="1807196" cy="369332"/>
          </a:xfrm>
          <a:prstGeom prst="rect">
            <a:avLst/>
          </a:prstGeom>
          <a:noFill/>
          <a:effectLst>
            <a:softEdge rad="0"/>
          </a:effectLst>
          <a:scene3d>
            <a:camera prst="orthographicFront"/>
            <a:lightRig rig="threePt" dir="t"/>
          </a:scene3d>
          <a:sp3d>
            <a:contourClr>
              <a:schemeClr val="bg1">
                <a:lumMod val="65000"/>
              </a:schemeClr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AU" sz="1800" dirty="0" smtClean="0">
                <a:solidFill>
                  <a:schemeClr val="bg1">
                    <a:lumMod val="65000"/>
                  </a:schemeClr>
                </a:solidFill>
                <a:latin typeface="Tempus Sans ITC" pitchFamily="82" charset="0"/>
                <a:ea typeface="Verdana" pitchFamily="34" charset="0"/>
                <a:cs typeface="Verdana" pitchFamily="34" charset="0"/>
              </a:rPr>
              <a:t>University Level</a:t>
            </a:r>
            <a:endParaRPr lang="en-AU" sz="1800" dirty="0">
              <a:solidFill>
                <a:schemeClr val="bg1">
                  <a:lumMod val="65000"/>
                </a:schemeClr>
              </a:solidFill>
              <a:latin typeface="Tempus Sans ITC" pitchFamily="82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8417024" y="5944179"/>
            <a:ext cx="216024" cy="0"/>
          </a:xfrm>
          <a:prstGeom prst="line">
            <a:avLst/>
          </a:prstGeom>
          <a:ln>
            <a:solidFill>
              <a:srgbClr val="2DA0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8422221" y="5909748"/>
            <a:ext cx="216024" cy="0"/>
          </a:xfrm>
          <a:prstGeom prst="line">
            <a:avLst/>
          </a:prstGeom>
          <a:ln>
            <a:solidFill>
              <a:srgbClr val="2DA0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79020" y="8184976"/>
            <a:ext cx="7010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/>
              <a:t>UTP – University Transfer Program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221097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200" dirty="0" smtClean="0"/>
              <a:t>Vancouver – one of the world’s most </a:t>
            </a:r>
            <a:r>
              <a:rPr lang="en-US" sz="3200" dirty="0" err="1" smtClean="0"/>
              <a:t>liveable</a:t>
            </a:r>
            <a:r>
              <a:rPr lang="en-US" sz="3200" dirty="0" smtClean="0"/>
              <a:t> cities</a:t>
            </a:r>
            <a:endParaRPr lang="en-US" sz="3200" dirty="0"/>
          </a:p>
        </p:txBody>
      </p:sp>
      <p:pic>
        <p:nvPicPr>
          <p:cNvPr id="15" name="Picture 14" descr="Ванкувер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2288" y="1448870"/>
            <a:ext cx="9217024" cy="695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8879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Благоприятный климат</a:t>
            </a:r>
            <a:endParaRPr lang="en-US" sz="3200" dirty="0"/>
          </a:p>
        </p:txBody>
      </p:sp>
      <p:pic>
        <p:nvPicPr>
          <p:cNvPr id="2" name="Picture 1" descr="Погода в Ванкувере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7920" y="1792684"/>
            <a:ext cx="9423400" cy="64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496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SFU_camp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3008" y="1891854"/>
            <a:ext cx="3786186" cy="2254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208" b="18864"/>
          <a:stretch>
            <a:fillRect/>
          </a:stretch>
        </p:blipFill>
        <p:spPr bwMode="auto">
          <a:xfrm>
            <a:off x="8293918" y="4440560"/>
            <a:ext cx="3786187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06" t="5396" r="1006" b="2518"/>
          <a:stretch>
            <a:fillRect/>
          </a:stretch>
        </p:blipFill>
        <p:spPr bwMode="auto">
          <a:xfrm>
            <a:off x="8273008" y="6293643"/>
            <a:ext cx="3786187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Поступление в </a:t>
            </a:r>
            <a:r>
              <a:rPr lang="en-AU" smtClean="0"/>
              <a:t>Simon </a:t>
            </a:r>
            <a:r>
              <a:rPr lang="en-AU" dirty="0" smtClean="0"/>
              <a:t>Fraser University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928192" y="1920280"/>
            <a:ext cx="712879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ru-RU" sz="2000" dirty="0" smtClean="0"/>
              <a:t>Высокий рейтинг университета как в Канаде, так и в международных рейтингах</a:t>
            </a:r>
          </a:p>
          <a:p>
            <a:pPr marL="342900" indent="-342900">
              <a:buFont typeface="Arial"/>
              <a:buChar char="•"/>
            </a:pPr>
            <a:r>
              <a:rPr lang="ru-RU" sz="2000" dirty="0" smtClean="0"/>
              <a:t>Широкий </a:t>
            </a:r>
            <a:r>
              <a:rPr lang="ru-RU" sz="2000" dirty="0"/>
              <a:t>выбор программ по основным академическим направлениям </a:t>
            </a:r>
            <a:endParaRPr lang="ru-RU" sz="2000" dirty="0" smtClean="0"/>
          </a:p>
          <a:p>
            <a:pPr marL="342900" lvl="0" indent="-342900">
              <a:buFont typeface="Arial"/>
              <a:buChar char="•"/>
            </a:pPr>
            <a:r>
              <a:rPr lang="ru-RU" sz="2000" dirty="0" smtClean="0"/>
              <a:t>Низкий </a:t>
            </a:r>
            <a:r>
              <a:rPr lang="ru-RU" sz="2000" dirty="0"/>
              <a:t>Средний Балл для поступления. GPA 3.0 для зачисления по специальности Бизнес и GPA 2.5 для зачисления на все остальные специальности (Инженерное дело, Искусство и Социальные науки, Искусство и Коммуникации, Окружающая среда и Здравоохранение) </a:t>
            </a:r>
            <a:endParaRPr lang="en-AU" sz="2000" dirty="0"/>
          </a:p>
          <a:p>
            <a:pPr marL="342900" lvl="0" indent="-342900">
              <a:buFont typeface="Arial"/>
              <a:buChar char="•"/>
            </a:pPr>
            <a:r>
              <a:rPr lang="ru-RU" sz="2000" dirty="0" err="1"/>
              <a:t>Pre</a:t>
            </a:r>
            <a:r>
              <a:rPr lang="ru-RU" sz="2000" dirty="0"/>
              <a:t>-MBA - начинается 1 раз в году (Май). Длительность: 4 месяца + 12 месяцев программа MBA в </a:t>
            </a:r>
            <a:r>
              <a:rPr lang="ru-RU" sz="2000" dirty="0" err="1"/>
              <a:t>Simon</a:t>
            </a:r>
            <a:r>
              <a:rPr lang="ru-RU" sz="2000" dirty="0"/>
              <a:t> </a:t>
            </a:r>
            <a:r>
              <a:rPr lang="ru-RU" sz="2000" dirty="0" err="1"/>
              <a:t>Fraser</a:t>
            </a:r>
            <a:r>
              <a:rPr lang="ru-RU" sz="2000" dirty="0"/>
              <a:t> </a:t>
            </a:r>
            <a:r>
              <a:rPr lang="ru-RU" sz="2000" dirty="0" err="1"/>
              <a:t>University</a:t>
            </a:r>
            <a:r>
              <a:rPr lang="ru-RU" sz="2000" dirty="0"/>
              <a:t> + 4 месяца практика = 20 месяцев. Вступительные требования: GMAT 500, IELTS 6.5, опыт работы по </a:t>
            </a:r>
            <a:r>
              <a:rPr lang="ru-RU" sz="2000" dirty="0" err="1"/>
              <a:t>спецальности</a:t>
            </a:r>
            <a:r>
              <a:rPr lang="ru-RU" sz="2000" dirty="0"/>
              <a:t> 2,5 года, интервью по </a:t>
            </a:r>
            <a:r>
              <a:rPr lang="ru-RU" sz="2000" dirty="0" err="1"/>
              <a:t>Скайпу</a:t>
            </a:r>
            <a:r>
              <a:rPr lang="ru-RU" sz="2000" dirty="0"/>
              <a:t> с представителем </a:t>
            </a:r>
            <a:r>
              <a:rPr lang="ru-RU" sz="2000" dirty="0" err="1"/>
              <a:t>Beedie</a:t>
            </a:r>
            <a:r>
              <a:rPr lang="ru-RU" sz="2000" dirty="0"/>
              <a:t> </a:t>
            </a:r>
            <a:r>
              <a:rPr lang="ru-RU" sz="2000" dirty="0" err="1"/>
              <a:t>School</a:t>
            </a:r>
            <a:r>
              <a:rPr lang="ru-RU" sz="2000" dirty="0"/>
              <a:t> </a:t>
            </a:r>
            <a:r>
              <a:rPr lang="ru-RU" sz="2000" dirty="0" err="1"/>
              <a:t>of</a:t>
            </a:r>
            <a:r>
              <a:rPr lang="ru-RU" sz="2000" dirty="0"/>
              <a:t> </a:t>
            </a:r>
            <a:r>
              <a:rPr lang="ru-RU" sz="2000" dirty="0" err="1"/>
              <a:t>Business</a:t>
            </a:r>
            <a:r>
              <a:rPr lang="ru-RU" sz="2000" dirty="0"/>
              <a:t>. Эта школа входит в списки лучших Бизнес Школ мира по версиям разных рейтингов. </a:t>
            </a:r>
            <a:r>
              <a:rPr lang="ru-RU" sz="2000" dirty="0">
                <a:hlinkClick r:id="rId6"/>
              </a:rPr>
              <a:t>http://beedie.sfu.ca/research/rankings/</a:t>
            </a:r>
            <a:endParaRPr lang="en-AU" sz="2000" dirty="0"/>
          </a:p>
          <a:p>
            <a:pPr marL="342900" indent="-342900">
              <a:buFont typeface="Arial"/>
              <a:buChar char="•"/>
            </a:pPr>
            <a:endParaRPr lang="en-AU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extBox 58"/>
          <p:cNvSpPr txBox="1"/>
          <p:nvPr/>
        </p:nvSpPr>
        <p:spPr>
          <a:xfrm>
            <a:off x="613790" y="2267082"/>
            <a:ext cx="8595322" cy="563231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342900" lvl="0" indent="-342900">
              <a:buFont typeface="Arial"/>
              <a:buChar char="•"/>
            </a:pPr>
            <a:r>
              <a:rPr lang="ru-RU" sz="2000" dirty="0"/>
              <a:t>Университет им. </a:t>
            </a:r>
            <a:r>
              <a:rPr lang="ru-RU" sz="2000" dirty="0" err="1"/>
              <a:t>Саймона</a:t>
            </a:r>
            <a:r>
              <a:rPr lang="ru-RU" sz="2000" dirty="0"/>
              <a:t> Фрейзера входит в список самых престижных университетов Канады. </a:t>
            </a:r>
            <a:endParaRPr lang="en-AU" sz="2000" dirty="0"/>
          </a:p>
          <a:p>
            <a:r>
              <a:rPr lang="ru-RU" sz="2000" dirty="0"/>
              <a:t> </a:t>
            </a:r>
            <a:endParaRPr lang="en-AU" sz="2000" dirty="0"/>
          </a:p>
          <a:p>
            <a:pPr marL="342900" lvl="0" indent="-342900">
              <a:buFont typeface="Arial"/>
              <a:buChar char="•"/>
            </a:pPr>
            <a:r>
              <a:rPr lang="ru-RU" sz="2000" dirty="0"/>
              <a:t>Программа колледжа FIC гарантирует успешное зачисление в Университет им. </a:t>
            </a:r>
            <a:r>
              <a:rPr lang="ru-RU" sz="2000" dirty="0" err="1"/>
              <a:t>Саймона</a:t>
            </a:r>
            <a:r>
              <a:rPr lang="ru-RU" sz="2000" dirty="0"/>
              <a:t> Фрейзера (</a:t>
            </a:r>
            <a:r>
              <a:rPr lang="ru-RU" sz="2000" dirty="0" smtClean="0"/>
              <a:t>93% </a:t>
            </a:r>
            <a:r>
              <a:rPr lang="ru-RU" sz="2000" dirty="0"/>
              <a:t>студентов продолжают обучение на 2-ом курсе Университета</a:t>
            </a:r>
            <a:r>
              <a:rPr lang="ru-RU" sz="2000" dirty="0" smtClean="0"/>
              <a:t>) и является приоритетным путем поступления для иностранных студентов </a:t>
            </a:r>
          </a:p>
          <a:p>
            <a:pPr marL="342900" lvl="0" indent="-342900">
              <a:buFont typeface="Arial"/>
              <a:buChar char="•"/>
            </a:pPr>
            <a:endParaRPr lang="en-AU" sz="2000" dirty="0"/>
          </a:p>
          <a:p>
            <a:pPr marL="342900" lvl="0" indent="-342900">
              <a:buFont typeface="Arial"/>
              <a:buChar char="•"/>
            </a:pPr>
            <a:r>
              <a:rPr lang="ru-RU" sz="2000" dirty="0"/>
              <a:t>Оперативное рассмотрение заявки. В приемной комиссии работает 3 человека и приглашение обычно оформляется в течении </a:t>
            </a:r>
            <a:r>
              <a:rPr lang="ru-RU" sz="2000" dirty="0" smtClean="0"/>
              <a:t>24-х часов </a:t>
            </a:r>
            <a:endParaRPr lang="en-AU" sz="2000" dirty="0"/>
          </a:p>
          <a:p>
            <a:pPr marL="342900" indent="-342900">
              <a:buFont typeface="Arial"/>
              <a:buChar char="•"/>
            </a:pPr>
            <a:endParaRPr lang="en-AU" sz="2000" dirty="0"/>
          </a:p>
          <a:p>
            <a:pPr marL="342900" lvl="0" indent="-342900">
              <a:buFont typeface="Arial"/>
              <a:buChar char="•"/>
            </a:pPr>
            <a:r>
              <a:rPr lang="ru-RU" sz="2000" dirty="0"/>
              <a:t>Одна виза на весь срок обучения. Нет необходимости несколько раз оформлять разные визы. При поступлении на курс </a:t>
            </a:r>
            <a:r>
              <a:rPr lang="ru-RU" sz="2000" dirty="0" err="1"/>
              <a:t>Навитас</a:t>
            </a:r>
            <a:r>
              <a:rPr lang="ru-RU" sz="2000" dirty="0"/>
              <a:t>, выдается одна виза на весь срок обучения в Университете. </a:t>
            </a:r>
            <a:endParaRPr lang="en-AU" sz="2000" dirty="0"/>
          </a:p>
          <a:p>
            <a:pPr marL="342900" indent="-342900">
              <a:buFont typeface="Arial"/>
              <a:buChar char="•"/>
            </a:pPr>
            <a:endParaRPr lang="en-AU" sz="2000" dirty="0"/>
          </a:p>
          <a:p>
            <a:pPr marL="342900" lvl="0" indent="-342900">
              <a:buFont typeface="Arial"/>
              <a:buChar char="•"/>
            </a:pPr>
            <a:r>
              <a:rPr lang="ru-RU" sz="2000" dirty="0"/>
              <a:t>Небольшое количество русскоязычных студентов - 60 человек (Россия, Казахстан, Украина, Белоруссия) </a:t>
            </a:r>
            <a:endParaRPr lang="en-AU" sz="2000" u="none" strike="noStrike" dirty="0">
              <a:effectLst/>
            </a:endParaRPr>
          </a:p>
        </p:txBody>
      </p:sp>
      <p:pic>
        <p:nvPicPr>
          <p:cNvPr id="60" name="Picture 4" descr="Campu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2170" y="6265534"/>
            <a:ext cx="2857995" cy="181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5" descr="SFU_campu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52169" y="4294850"/>
            <a:ext cx="2857995" cy="177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66981" y="2220573"/>
            <a:ext cx="2857995" cy="1822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4562" y="667340"/>
            <a:ext cx="11521440" cy="1108923"/>
          </a:xfrm>
        </p:spPr>
        <p:txBody>
          <a:bodyPr>
            <a:normAutofit fontScale="90000"/>
          </a:bodyPr>
          <a:lstStyle/>
          <a:p>
            <a:r>
              <a:rPr lang="ru-RU" sz="3200" i="1" dirty="0"/>
              <a:t>Чем обучение в  </a:t>
            </a:r>
            <a:r>
              <a:rPr lang="ru-RU" sz="3200" b="1" i="1" dirty="0" err="1"/>
              <a:t>Fraser</a:t>
            </a:r>
            <a:r>
              <a:rPr lang="ru-RU" sz="3200" b="1" i="1" dirty="0"/>
              <a:t> </a:t>
            </a:r>
            <a:r>
              <a:rPr lang="ru-RU" sz="3200" b="1" i="1" dirty="0" err="1"/>
              <a:t>International</a:t>
            </a:r>
            <a:r>
              <a:rPr lang="ru-RU" sz="3200" b="1" i="1" dirty="0"/>
              <a:t> </a:t>
            </a:r>
            <a:r>
              <a:rPr lang="ru-RU" sz="3200" b="1" i="1" dirty="0" err="1"/>
              <a:t>College</a:t>
            </a:r>
            <a:r>
              <a:rPr lang="ru-RU" sz="3200" b="1" i="1" dirty="0"/>
              <a:t> (FIC) </a:t>
            </a:r>
            <a:r>
              <a:rPr lang="ru-RU" sz="3200" i="1" dirty="0"/>
              <a:t>выгодно отличается от других программ поступления в Канадские университеты</a:t>
            </a:r>
            <a:r>
              <a:rPr lang="en-AU" sz="3200" dirty="0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4176" y="1704256"/>
            <a:ext cx="10988040" cy="6105261"/>
          </a:xfrm>
          <a:prstGeom prst="rect">
            <a:avLst/>
          </a:prstGeom>
        </p:spPr>
        <p:txBody>
          <a:bodyPr lIns="128016" tIns="64008" rIns="128016" bIns="64008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Одна из крупнейших и всеобъемлющих программ </a:t>
            </a:r>
            <a:r>
              <a:rPr lang="en-A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Cooperative Education </a:t>
            </a: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 Северной Америке</a:t>
            </a:r>
            <a:endParaRPr lang="en-CA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Более 36 лет успешного сотрудничества </a:t>
            </a:r>
            <a:r>
              <a:rPr lang="en-A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 </a:t>
            </a: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компаниями во всему миру</a:t>
            </a:r>
            <a:r>
              <a:rPr lang="en-CA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CA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Выпускники заканчивают курс с годом опыта работы по специальности, что повышает их уверенность в себе и конкурентоспособность на рынке трудоустройства</a:t>
            </a:r>
            <a:r>
              <a:rPr lang="en-CA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CA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Позволяет студентам подкрепить теоретические знания практическими</a:t>
            </a:r>
            <a:r>
              <a:rPr lang="en-CA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</a:t>
            </a:r>
            <a:endParaRPr lang="en-CA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CA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SFU </a:t>
            </a: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это один из немногих университетов, где возможность пройти практику предоставляется студентам всех факультетов</a:t>
            </a:r>
            <a:r>
              <a:rPr lang="en-CA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endParaRPr lang="en-CA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Практика </a:t>
            </a:r>
            <a:r>
              <a:rPr lang="en-CA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Co</a:t>
            </a:r>
            <a:r>
              <a:rPr lang="en-CA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-op </a:t>
            </a: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занимает от 4 до 8 месяцев, в ходе которой студент напрямую сотрудничает с работодателем в сфере его специализации</a:t>
            </a:r>
            <a:r>
              <a:rPr lang="en-CA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. </a:t>
            </a:r>
            <a:endParaRPr lang="en-CA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Пройти практику можно в любой из триместров.</a:t>
            </a:r>
            <a:endParaRPr lang="en-CA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§"/>
              <a:defRPr/>
            </a:pPr>
            <a:r>
              <a:rPr lang="en-CA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SFU </a:t>
            </a:r>
            <a:r>
              <a:rPr lang="ru-RU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имеет аккредитацию</a:t>
            </a:r>
            <a:r>
              <a:rPr lang="en-CA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CA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Canadian Association for Co-operative Education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/>
              <a:t>Программа практики </a:t>
            </a:r>
            <a:r>
              <a:rPr lang="en-AU" sz="3200" dirty="0" smtClean="0"/>
              <a:t>CO-OP</a:t>
            </a:r>
            <a:r>
              <a:rPr lang="ru-RU" sz="3200" dirty="0" smtClean="0"/>
              <a:t> при </a:t>
            </a:r>
            <a:r>
              <a:rPr lang="en-AU" sz="3200" dirty="0" smtClean="0"/>
              <a:t>SFU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xmlns="" val="1930311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49183</TotalTime>
  <Words>1590</Words>
  <Application>Microsoft Office PowerPoint</Application>
  <PresentationFormat>A3 Paper (297x420 mm)</PresentationFormat>
  <Paragraphs>235</Paragraphs>
  <Slides>21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Custom Design</vt:lpstr>
      <vt:lpstr>ПОСТУПЛЕНИЕ В КАНАДСКИЕ ВУЗЫ</vt:lpstr>
      <vt:lpstr>Канада – Виннипег, Манитоба и Ванкувер, Британская Колумбия</vt:lpstr>
      <vt:lpstr>Почему Канада?</vt:lpstr>
      <vt:lpstr>Схема поступления в Университет </vt:lpstr>
      <vt:lpstr>Vancouver – one of the world’s most liveable cities</vt:lpstr>
      <vt:lpstr>Благоприятный климат</vt:lpstr>
      <vt:lpstr>Поступление в Simon Fraser University</vt:lpstr>
      <vt:lpstr>Чем обучение в  Fraser International College (FIC) выгодно отличается от других программ поступления в Канадские университеты </vt:lpstr>
      <vt:lpstr>Программа практики CO-OP при SFU</vt:lpstr>
      <vt:lpstr>Трудоустройство в глобальных компаниях</vt:lpstr>
      <vt:lpstr>Вступительные требования FIC  </vt:lpstr>
      <vt:lpstr>Стоимость обучение - FIC</vt:lpstr>
      <vt:lpstr>Провинция Манитоба: высокий уровень жизни, стабильный экономический рост и низкий уровень безработицы</vt:lpstr>
      <vt:lpstr>Поступление в University of Manitoba</vt:lpstr>
      <vt:lpstr>Чем обучение в International College of Manitoba (ICM) выгодно отличается от других программ поступления в Канадские университеты:</vt:lpstr>
      <vt:lpstr>University of Manitoba –Программа CO-OP</vt:lpstr>
      <vt:lpstr>Вступительные требования ICM  </vt:lpstr>
      <vt:lpstr>Стоимость обучения- ICM</vt:lpstr>
      <vt:lpstr>Оформление опекунства в Канаде</vt:lpstr>
      <vt:lpstr>Slide 20</vt:lpstr>
      <vt:lpstr>Slide 21</vt:lpstr>
    </vt:vector>
  </TitlesOfParts>
  <Manager>Lara Daly</Manager>
  <Company>Anthem Perks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Natvitas Corporate Overview</dc:subject>
  <dc:creator>Giovanni Mancini</dc:creator>
  <cp:lastModifiedBy>Dilara</cp:lastModifiedBy>
  <cp:revision>499</cp:revision>
  <cp:lastPrinted>2011-05-28T23:35:10Z</cp:lastPrinted>
  <dcterms:created xsi:type="dcterms:W3CDTF">2008-02-06T05:25:46Z</dcterms:created>
  <dcterms:modified xsi:type="dcterms:W3CDTF">2015-07-21T21:21:46Z</dcterms:modified>
</cp:coreProperties>
</file>