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6" r:id="rId9"/>
    <p:sldId id="263" r:id="rId10"/>
    <p:sldId id="264" r:id="rId11"/>
    <p:sldId id="262" r:id="rId1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2015-11-27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2015-11-27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2015-11-27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2015-11-27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2015-11-27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2015-11-27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2015-11-27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2015-11-27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2015-11-27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2015-11-27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2015-11-27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directtalk.ru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://www.directtalk.ru/catalog/613" TargetMode="External"/><Relationship Id="rId7" Type="http://schemas.openxmlformats.org/officeDocument/2006/relationships/hyperlink" Target="http://www.directtalk.ru/" TargetMode="External"/><Relationship Id="rId2" Type="http://schemas.openxmlformats.org/officeDocument/2006/relationships/hyperlink" Target="http://www.directtalk.ru/_special-offers/special-offers-82-www.directtalk.ru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directtalk.ru/catalog/613#cost" TargetMode="External"/><Relationship Id="rId11" Type="http://schemas.openxmlformats.org/officeDocument/2006/relationships/image" Target="../media/image3.png"/><Relationship Id="rId5" Type="http://schemas.openxmlformats.org/officeDocument/2006/relationships/hyperlink" Target="http://www.directtalk.ru/catalog/613#reviews" TargetMode="External"/><Relationship Id="rId10" Type="http://schemas.openxmlformats.org/officeDocument/2006/relationships/image" Target="../media/image6.png"/><Relationship Id="rId4" Type="http://schemas.openxmlformats.org/officeDocument/2006/relationships/hyperlink" Target="http://www.directtalk.ru/catalog/613#article" TargetMode="External"/><Relationship Id="rId9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1.gif"/><Relationship Id="rId2" Type="http://schemas.openxmlformats.org/officeDocument/2006/relationships/hyperlink" Target="http://www.directtalk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directtalk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directtalk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youtube.com/channel/UCKVQWsb6kPY0sel-q-gtpNg" TargetMode="External"/><Relationship Id="rId13" Type="http://schemas.openxmlformats.org/officeDocument/2006/relationships/image" Target="../media/image5.png"/><Relationship Id="rId3" Type="http://schemas.openxmlformats.org/officeDocument/2006/relationships/hyperlink" Target="http://www.directtalk.ru/cat/reviews/" TargetMode="External"/><Relationship Id="rId7" Type="http://schemas.openxmlformats.org/officeDocument/2006/relationships/hyperlink" Target="http://vk.com/directtalk" TargetMode="External"/><Relationship Id="rId12" Type="http://schemas.openxmlformats.org/officeDocument/2006/relationships/image" Target="../media/image4.png"/><Relationship Id="rId2" Type="http://schemas.openxmlformats.org/officeDocument/2006/relationships/hyperlink" Target="http://www.directtalk.ru/cat/static/event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facebook.com/directtalk.edu" TargetMode="External"/><Relationship Id="rId11" Type="http://schemas.openxmlformats.org/officeDocument/2006/relationships/hyperlink" Target="http://www.directtalk.ru/" TargetMode="External"/><Relationship Id="rId5" Type="http://schemas.openxmlformats.org/officeDocument/2006/relationships/hyperlink" Target="http://www.directtalk.ru/cat/news/" TargetMode="External"/><Relationship Id="rId15" Type="http://schemas.openxmlformats.org/officeDocument/2006/relationships/image" Target="../media/image3.png"/><Relationship Id="rId10" Type="http://schemas.openxmlformats.org/officeDocument/2006/relationships/hyperlink" Target="http://www.directtalk.ru/cat/static/special-offers" TargetMode="External"/><Relationship Id="rId4" Type="http://schemas.openxmlformats.org/officeDocument/2006/relationships/hyperlink" Target="http://www.directtalk.ru/cat/publish/" TargetMode="External"/><Relationship Id="rId9" Type="http://schemas.openxmlformats.org/officeDocument/2006/relationships/hyperlink" Target="https://instagram.com/direct_talk/" TargetMode="External"/><Relationship Id="rId1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7.jpeg"/><Relationship Id="rId2" Type="http://schemas.openxmlformats.org/officeDocument/2006/relationships/hyperlink" Target="http://www.directtalk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hyperlink" Target="http://www.directtalk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11" Type="http://schemas.openxmlformats.org/officeDocument/2006/relationships/hyperlink" Target="http://www.directtalk.ru/_download/polozhenie-o-konkurse-2015.pdf" TargetMode="External"/><Relationship Id="rId5" Type="http://schemas.openxmlformats.org/officeDocument/2006/relationships/image" Target="../media/image6.png"/><Relationship Id="rId10" Type="http://schemas.openxmlformats.org/officeDocument/2006/relationships/hyperlink" Target="http://www.directtalk.ru/article/konkurs-u-study-abroad-glavnyi-priz---obuchenie-v" TargetMode="External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directtalk.ru/catalog/272#reviews" TargetMode="External"/><Relationship Id="rId3" Type="http://schemas.openxmlformats.org/officeDocument/2006/relationships/image" Target="../media/image4.png"/><Relationship Id="rId7" Type="http://schemas.openxmlformats.org/officeDocument/2006/relationships/hyperlink" Target="http://www.directtalk.ru/catalog/272#article" TargetMode="External"/><Relationship Id="rId12" Type="http://schemas.openxmlformats.org/officeDocument/2006/relationships/hyperlink" Target="http://www.directtalk.ru/catalog/204#cost" TargetMode="External"/><Relationship Id="rId2" Type="http://schemas.openxmlformats.org/officeDocument/2006/relationships/hyperlink" Target="http://www.directtalk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11" Type="http://schemas.openxmlformats.org/officeDocument/2006/relationships/hyperlink" Target="http://www.directtalk.ru/catalog/204#reviews" TargetMode="External"/><Relationship Id="rId5" Type="http://schemas.openxmlformats.org/officeDocument/2006/relationships/image" Target="../media/image6.png"/><Relationship Id="rId10" Type="http://schemas.openxmlformats.org/officeDocument/2006/relationships/hyperlink" Target="http://www.directtalk.ru/catalog/204#article" TargetMode="External"/><Relationship Id="rId4" Type="http://schemas.openxmlformats.org/officeDocument/2006/relationships/image" Target="../media/image5.png"/><Relationship Id="rId9" Type="http://schemas.openxmlformats.org/officeDocument/2006/relationships/hyperlink" Target="http://www.directtalk.ru/catalog/272#cost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directtalk.ru/catalog/503" TargetMode="External"/><Relationship Id="rId3" Type="http://schemas.openxmlformats.org/officeDocument/2006/relationships/image" Target="../media/image4.png"/><Relationship Id="rId7" Type="http://schemas.openxmlformats.org/officeDocument/2006/relationships/hyperlink" Target="http://www.directtalk.ru/catalog/337" TargetMode="External"/><Relationship Id="rId2" Type="http://schemas.openxmlformats.org/officeDocument/2006/relationships/hyperlink" Target="http://www.directtalk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://www.directtalk.ru/catalog/625#article" TargetMode="External"/><Relationship Id="rId7" Type="http://schemas.openxmlformats.org/officeDocument/2006/relationships/image" Target="../media/image4.png"/><Relationship Id="rId2" Type="http://schemas.openxmlformats.org/officeDocument/2006/relationships/hyperlink" Target="http://www.directtalk.ru/catalog/625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directtalk.ru/" TargetMode="External"/><Relationship Id="rId5" Type="http://schemas.openxmlformats.org/officeDocument/2006/relationships/hyperlink" Target="http://www.directtalk.ru/catalog/625#cost" TargetMode="External"/><Relationship Id="rId10" Type="http://schemas.openxmlformats.org/officeDocument/2006/relationships/image" Target="../media/image3.png"/><Relationship Id="rId4" Type="http://schemas.openxmlformats.org/officeDocument/2006/relationships/hyperlink" Target="http://www.directtalk.ru/catalog/625#reviews" TargetMode="Externa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4849415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ko-K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(частные и государственные школы, обменные программы)</a:t>
            </a:r>
            <a:endParaRPr kumimoji="0" lang="en-US" altLang="ko-KR" sz="14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4273932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altLang="ko-KR" sz="28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«</a:t>
            </a:r>
            <a:r>
              <a:rPr lang="ru-RU" altLang="ko-KR" sz="28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Поступаем в средние </a:t>
            </a:r>
            <a:r>
              <a:rPr lang="ru-RU" altLang="ko-KR" sz="28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школы</a:t>
            </a:r>
            <a:r>
              <a:rPr lang="en-US" altLang="ko-KR" sz="28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</a:t>
            </a:r>
            <a:r>
              <a:rPr lang="ru-RU" altLang="ko-KR" sz="28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США </a:t>
            </a:r>
            <a:r>
              <a:rPr lang="ru-RU" altLang="ko-KR" sz="28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и Канады»</a:t>
            </a:r>
            <a:endParaRPr lang="en-US" altLang="ko-KR" sz="2800" b="1" dirty="0" smtClean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pic>
        <p:nvPicPr>
          <p:cNvPr id="4" name="Picture 60" descr="logo.png">
            <a:hlinkClick r:id="rId2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5301208"/>
            <a:ext cx="2952750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648909" y="6531267"/>
            <a:ext cx="18274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seminar@directtalk.ru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656145" y="6530076"/>
            <a:ext cx="147726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www.directtalk.ru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073216" y="6536377"/>
            <a:ext cx="13953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+7 495 995 95 14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-29635" y="6539436"/>
            <a:ext cx="391563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Москва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л.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Селезнёвская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д.11А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2,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офис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511 </a:t>
            </a:r>
          </a:p>
        </p:txBody>
      </p:sp>
      <p:pic>
        <p:nvPicPr>
          <p:cNvPr id="11" name="Picture 30" descr="PPP_ISYMB_CLP_Information_Blue.png"/>
          <p:cNvPicPr>
            <a:picLocks noChangeAspect="1"/>
          </p:cNvPicPr>
          <p:nvPr/>
        </p:nvPicPr>
        <p:blipFill>
          <a:blip r:embed="rId4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6065" y="6568052"/>
            <a:ext cx="281368" cy="244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1" descr="PPP_ISYMB_CLP_Mail_Blue.png"/>
          <p:cNvPicPr>
            <a:picLocks noChangeAspect="1"/>
          </p:cNvPicPr>
          <p:nvPr/>
        </p:nvPicPr>
        <p:blipFill>
          <a:blip r:embed="rId5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8697" y="6568053"/>
            <a:ext cx="305431" cy="26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32" descr="PPP_ISYMB_CLP_Phone_Blue.png"/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ysClr val="window" lastClr="FFFFFF">
                <a:tint val="45000"/>
                <a:satMod val="400000"/>
              </a:sysClr>
            </a:duotone>
          </a:blip>
          <a:srcRect/>
          <a:stretch>
            <a:fillRect/>
          </a:stretch>
        </p:blipFill>
        <p:spPr bwMode="auto">
          <a:xfrm>
            <a:off x="3839976" y="6568053"/>
            <a:ext cx="299976" cy="260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8071" y="229289"/>
            <a:ext cx="5724128" cy="1052736"/>
          </a:xfrm>
        </p:spPr>
        <p:txBody>
          <a:bodyPr/>
          <a:lstStyle/>
          <a:p>
            <a:r>
              <a:rPr lang="en-US" sz="3800" dirty="0">
                <a:latin typeface="+mj-lt"/>
              </a:rPr>
              <a:t>CATS Academy Boston</a:t>
            </a:r>
            <a:endParaRPr lang="ru-RU" sz="3800" dirty="0">
              <a:latin typeface="+mj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84784"/>
            <a:ext cx="8579296" cy="384502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ru-RU" sz="1600" dirty="0" smtClean="0">
                <a:latin typeface="+mj-lt"/>
              </a:rPr>
              <a:t>Пригород Бостона</a:t>
            </a:r>
            <a:r>
              <a:rPr lang="ru-RU" sz="1600" dirty="0">
                <a:latin typeface="+mj-lt"/>
              </a:rPr>
              <a:t>, штат Массачусетс.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ru-RU" sz="1600" dirty="0" smtClean="0">
                <a:latin typeface="+mj-lt"/>
              </a:rPr>
              <a:t>Начало </a:t>
            </a:r>
            <a:r>
              <a:rPr lang="ru-RU" sz="1600" dirty="0">
                <a:latin typeface="+mj-lt"/>
              </a:rPr>
              <a:t>занятий в сентябре и январе. </a:t>
            </a:r>
            <a:endParaRPr lang="ru-RU" sz="1600" dirty="0" smtClean="0">
              <a:latin typeface="+mj-lt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ru-RU" sz="1600" dirty="0" smtClean="0">
                <a:latin typeface="+mj-lt"/>
              </a:rPr>
              <a:t>Индивидуальный учебный план </a:t>
            </a:r>
            <a:r>
              <a:rPr lang="ru-RU" sz="1600" dirty="0">
                <a:latin typeface="+mj-lt"/>
              </a:rPr>
              <a:t>для каждого студента. </a:t>
            </a:r>
            <a:endParaRPr lang="ru-RU" sz="1600" dirty="0" smtClean="0">
              <a:latin typeface="+mj-lt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ru-RU" sz="1600" dirty="0" smtClean="0">
                <a:latin typeface="+mj-lt"/>
              </a:rPr>
              <a:t>61</a:t>
            </a:r>
            <a:r>
              <a:rPr lang="ru-RU" sz="1600" dirty="0">
                <a:latin typeface="+mj-lt"/>
              </a:rPr>
              <a:t>% преподавателей – выпускники топ-20 университетов США</a:t>
            </a:r>
            <a:r>
              <a:rPr lang="ru-RU" sz="1600" dirty="0" smtClean="0">
                <a:latin typeface="+mj-lt"/>
              </a:rPr>
              <a:t>.</a:t>
            </a:r>
          </a:p>
          <a:p>
            <a:r>
              <a:rPr lang="ru-RU" sz="1600" b="1" dirty="0">
                <a:latin typeface="+mj-lt"/>
                <a:hlinkClick r:id="rId2"/>
              </a:rPr>
              <a:t>Антикризисные меры от CATS </a:t>
            </a:r>
            <a:r>
              <a:rPr lang="ru-RU" sz="1600" b="1" dirty="0" err="1" smtClean="0">
                <a:latin typeface="+mj-lt"/>
                <a:hlinkClick r:id="rId2"/>
              </a:rPr>
              <a:t>Academy</a:t>
            </a:r>
            <a:r>
              <a:rPr lang="ru-RU" sz="16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:</a:t>
            </a:r>
            <a:endParaRPr lang="ru-RU" sz="1600" u="sng" dirty="0">
              <a:solidFill>
                <a:schemeClr val="tx1">
                  <a:lumMod val="95000"/>
                  <a:lumOff val="5000"/>
                </a:schemeClr>
              </a:solidFill>
              <a:latin typeface="+mj-lt"/>
              <a:hlinkClick r:id="rId2"/>
            </a:endParaRPr>
          </a:p>
          <a:p>
            <a:pPr lvl="1"/>
            <a:r>
              <a:rPr lang="ru-RU" sz="1400" dirty="0">
                <a:latin typeface="+mj-lt"/>
              </a:rPr>
              <a:t>Теперь стоимость обучения для российских школьников такая </a:t>
            </a:r>
            <a:r>
              <a:rPr lang="ru-RU" sz="1400" dirty="0" smtClean="0">
                <a:latin typeface="+mj-lt"/>
              </a:rPr>
              <a:t>же, </a:t>
            </a:r>
            <a:r>
              <a:rPr lang="ru-RU" sz="1400" dirty="0">
                <a:latin typeface="+mj-lt"/>
              </a:rPr>
              <a:t>как для </a:t>
            </a:r>
            <a:r>
              <a:rPr lang="ru-RU" sz="1400" dirty="0" smtClean="0">
                <a:latin typeface="+mj-lt"/>
              </a:rPr>
              <a:t>американских! </a:t>
            </a:r>
          </a:p>
          <a:p>
            <a:pPr lvl="1"/>
            <a:r>
              <a:rPr lang="ru-RU" sz="1400" dirty="0" smtClean="0">
                <a:latin typeface="+mj-lt"/>
              </a:rPr>
              <a:t>Дополнительно </a:t>
            </a:r>
            <a:r>
              <a:rPr lang="ru-RU" sz="1400" dirty="0">
                <a:latin typeface="+mj-lt"/>
              </a:rPr>
              <a:t>предлагается 40% скидки от стоимости обучения</a:t>
            </a:r>
            <a:r>
              <a:rPr lang="ru-RU" sz="1400" dirty="0" smtClean="0">
                <a:latin typeface="+mj-lt"/>
              </a:rPr>
              <a:t>.</a:t>
            </a:r>
          </a:p>
          <a:p>
            <a:pPr lvl="1"/>
            <a:r>
              <a:rPr lang="ru-RU" sz="1400" dirty="0" smtClean="0">
                <a:latin typeface="+mj-lt"/>
              </a:rPr>
              <a:t>Старая </a:t>
            </a:r>
            <a:r>
              <a:rPr lang="ru-RU" sz="1400" dirty="0">
                <a:latin typeface="+mj-lt"/>
              </a:rPr>
              <a:t>цена за год обучения - $35,700, новая цена </a:t>
            </a:r>
            <a:r>
              <a:rPr lang="ru-RU" sz="1400" dirty="0" smtClean="0">
                <a:latin typeface="+mj-lt"/>
              </a:rPr>
              <a:t>– </a:t>
            </a:r>
            <a:r>
              <a:rPr lang="ru-RU" sz="1400" dirty="0" smtClean="0">
                <a:solidFill>
                  <a:srgbClr val="C00000"/>
                </a:solidFill>
                <a:latin typeface="+mj-lt"/>
              </a:rPr>
              <a:t>всего $10,710!!</a:t>
            </a:r>
            <a:r>
              <a:rPr lang="en-US" sz="1400" dirty="0" smtClean="0">
                <a:solidFill>
                  <a:srgbClr val="C00000"/>
                </a:solidFill>
                <a:latin typeface="+mj-lt"/>
              </a:rPr>
              <a:t>! </a:t>
            </a:r>
            <a:endParaRPr lang="ru-RU" sz="1400" dirty="0" smtClean="0">
              <a:solidFill>
                <a:srgbClr val="C00000"/>
              </a:solidFill>
              <a:latin typeface="+mj-lt"/>
            </a:endParaRPr>
          </a:p>
          <a:p>
            <a:pPr lvl="1"/>
            <a:r>
              <a:rPr lang="ru-RU" sz="1400" dirty="0" smtClean="0">
                <a:solidFill>
                  <a:srgbClr val="C00000"/>
                </a:solidFill>
                <a:latin typeface="+mj-lt"/>
              </a:rPr>
              <a:t>Подробности скидки по </a:t>
            </a:r>
            <a:r>
              <a:rPr lang="ru-RU" sz="1400" dirty="0" smtClean="0">
                <a:solidFill>
                  <a:srgbClr val="C00000"/>
                </a:solidFill>
                <a:latin typeface="+mj-lt"/>
                <a:hlinkClick r:id="rId2"/>
              </a:rPr>
              <a:t>ссылке</a:t>
            </a:r>
            <a:r>
              <a:rPr lang="ru-RU" sz="1400" dirty="0" smtClean="0">
                <a:solidFill>
                  <a:srgbClr val="C00000"/>
                </a:solidFill>
                <a:latin typeface="+mj-lt"/>
              </a:rPr>
              <a:t>.</a:t>
            </a:r>
          </a:p>
          <a:p>
            <a:pPr marL="0" indent="0" algn="just">
              <a:lnSpc>
                <a:spcPct val="150000"/>
              </a:lnSpc>
              <a:spcBef>
                <a:spcPct val="0"/>
              </a:spcBef>
              <a:buNone/>
            </a:pPr>
            <a:endParaRPr lang="ru-RU" altLang="ru-RU" sz="1100" b="1" dirty="0" smtClean="0">
              <a:latin typeface="+mj-lt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ru-RU" altLang="ru-RU" sz="1600" b="1" dirty="0" smtClean="0">
                <a:latin typeface="+mj-lt"/>
                <a:cs typeface="Arial" panose="020B0604020202020204" pitchFamily="34" charset="0"/>
              </a:rPr>
              <a:t>Подробнее о школе по </a:t>
            </a:r>
            <a:r>
              <a:rPr lang="ru-RU" altLang="ru-RU" sz="1600" b="1" dirty="0" smtClean="0">
                <a:latin typeface="+mj-lt"/>
                <a:cs typeface="Arial" panose="020B0604020202020204" pitchFamily="34" charset="0"/>
                <a:hlinkClick r:id="rId3"/>
              </a:rPr>
              <a:t>ссылке</a:t>
            </a:r>
            <a:r>
              <a:rPr lang="ru-RU" altLang="ru-RU" sz="1600" b="1" dirty="0" smtClean="0">
                <a:latin typeface="+mj-lt"/>
                <a:cs typeface="Arial" panose="020B0604020202020204" pitchFamily="34" charset="0"/>
              </a:rPr>
              <a:t>. </a:t>
            </a:r>
          </a:p>
          <a:p>
            <a:pPr marL="0" indent="0"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ru-RU" sz="1600" b="1" dirty="0" smtClean="0">
                <a:latin typeface="+mj-lt"/>
                <a:hlinkClick r:id="rId4"/>
              </a:rPr>
              <a:t>Новости </a:t>
            </a:r>
            <a:r>
              <a:rPr lang="ru-RU" sz="1600" b="1" dirty="0">
                <a:latin typeface="+mj-lt"/>
                <a:hlinkClick r:id="rId4"/>
              </a:rPr>
              <a:t>и статьи</a:t>
            </a:r>
            <a:r>
              <a:rPr lang="ru-RU" sz="1600" b="1" dirty="0">
                <a:latin typeface="+mj-lt"/>
              </a:rPr>
              <a:t> | </a:t>
            </a:r>
            <a:r>
              <a:rPr lang="ru-RU" sz="1600" b="1" dirty="0">
                <a:latin typeface="+mj-lt"/>
                <a:hlinkClick r:id="rId5"/>
              </a:rPr>
              <a:t>Отзывы</a:t>
            </a:r>
            <a:r>
              <a:rPr lang="ru-RU" sz="1600" b="1" dirty="0">
                <a:latin typeface="+mj-lt"/>
              </a:rPr>
              <a:t> | </a:t>
            </a:r>
            <a:r>
              <a:rPr lang="ru-RU" sz="1600" b="1" dirty="0">
                <a:latin typeface="+mj-lt"/>
                <a:hlinkClick r:id="rId6"/>
              </a:rPr>
              <a:t>Программы и их стоимость</a:t>
            </a:r>
            <a:endParaRPr lang="ru-RU" altLang="ru-RU" sz="1600" b="1" dirty="0" smtClean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6585302"/>
            <a:ext cx="9144000" cy="30008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endParaRPr lang="ru-RU" sz="1350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648909" y="6584348"/>
            <a:ext cx="18274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seminar@directtalk.ru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656145" y="6583157"/>
            <a:ext cx="147726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www.directtalk.ru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073216" y="6589458"/>
            <a:ext cx="13953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+7 495 995 95 14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-29635" y="6592517"/>
            <a:ext cx="391563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Москва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л.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Селезнёвская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д.11А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2,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офис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511 </a:t>
            </a:r>
          </a:p>
        </p:txBody>
      </p:sp>
      <p:pic>
        <p:nvPicPr>
          <p:cNvPr id="9" name="Picture 30" descr="PPP_ISYMB_CLP_Information_Blue.png"/>
          <p:cNvPicPr>
            <a:picLocks noChangeAspect="1"/>
          </p:cNvPicPr>
          <p:nvPr/>
        </p:nvPicPr>
        <p:blipFill>
          <a:blip r:embed="rId8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6065" y="6621133"/>
            <a:ext cx="281368" cy="244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1" descr="PPP_ISYMB_CLP_Mail_Blue.png"/>
          <p:cNvPicPr>
            <a:picLocks noChangeAspect="1"/>
          </p:cNvPicPr>
          <p:nvPr/>
        </p:nvPicPr>
        <p:blipFill>
          <a:blip r:embed="rId9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8697" y="6621134"/>
            <a:ext cx="305431" cy="26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2" descr="PPP_ISYMB_CLP_Phone_Blue.png"/>
          <p:cNvPicPr>
            <a:picLocks noChangeAspect="1"/>
          </p:cNvPicPr>
          <p:nvPr/>
        </p:nvPicPr>
        <p:blipFill>
          <a:blip r:embed="rId10" cstate="print">
            <a:duotone>
              <a:prstClr val="black"/>
              <a:sysClr val="window" lastClr="FFFFFF">
                <a:tint val="45000"/>
                <a:satMod val="400000"/>
              </a:sysClr>
            </a:duotone>
          </a:blip>
          <a:srcRect/>
          <a:stretch>
            <a:fillRect/>
          </a:stretch>
        </p:blipFill>
        <p:spPr bwMode="auto">
          <a:xfrm>
            <a:off x="3839976" y="6621134"/>
            <a:ext cx="299976" cy="260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60" descr="logo.png">
            <a:hlinkClick r:id="rId7"/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661248"/>
            <a:ext cx="2214563" cy="825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0242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6585302"/>
            <a:ext cx="9144000" cy="30008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endParaRPr lang="ru-RU" sz="1350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648909" y="6584348"/>
            <a:ext cx="18274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seminar@directtalk.ru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656145" y="6583157"/>
            <a:ext cx="147726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www.directtalk.ru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073216" y="6589458"/>
            <a:ext cx="13953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+7 495 995 95 14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-29635" y="6592517"/>
            <a:ext cx="391563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Москва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л.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Селезнёвская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д.11А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2,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офис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511 </a:t>
            </a:r>
          </a:p>
        </p:txBody>
      </p:sp>
      <p:pic>
        <p:nvPicPr>
          <p:cNvPr id="9" name="Picture 30" descr="PPP_ISYMB_CLP_Information_Blue.png"/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6065" y="6621133"/>
            <a:ext cx="281368" cy="244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1" descr="PPP_ISYMB_CLP_Mail_Blue.png"/>
          <p:cNvPicPr>
            <a:picLocks noChangeAspect="1"/>
          </p:cNvPicPr>
          <p:nvPr/>
        </p:nvPicPr>
        <p:blipFill>
          <a:blip r:embed="rId4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8697" y="6621134"/>
            <a:ext cx="305431" cy="26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2" descr="PPP_ISYMB_CLP_Phone_Blue.png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ysClr val="window" lastClr="FFFFFF">
                <a:tint val="45000"/>
                <a:satMod val="400000"/>
              </a:sysClr>
            </a:duotone>
          </a:blip>
          <a:srcRect/>
          <a:stretch>
            <a:fillRect/>
          </a:stretch>
        </p:blipFill>
        <p:spPr bwMode="auto">
          <a:xfrm>
            <a:off x="3839976" y="6621134"/>
            <a:ext cx="299976" cy="260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60" descr="logo.png">
            <a:hlinkClick r:id="rId2"/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661248"/>
            <a:ext cx="2214563" cy="825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8520" y="144016"/>
            <a:ext cx="8567936" cy="1052736"/>
          </a:xfrm>
        </p:spPr>
        <p:txBody>
          <a:bodyPr/>
          <a:lstStyle/>
          <a:p>
            <a:r>
              <a:rPr lang="ru-RU" dirty="0">
                <a:solidFill>
                  <a:srgbClr val="C00000"/>
                </a:solidFill>
                <a:latin typeface="+mj-lt"/>
              </a:rPr>
              <a:t>СПАСИБО ЗА ВНИМАНИЕ</a:t>
            </a:r>
            <a:r>
              <a:rPr lang="ru-RU" dirty="0" smtClean="0">
                <a:solidFill>
                  <a:srgbClr val="C00000"/>
                </a:solidFill>
                <a:latin typeface="+mj-lt"/>
              </a:rPr>
              <a:t>!!!</a:t>
            </a:r>
            <a:endParaRPr lang="ru-RU" dirty="0">
              <a:solidFill>
                <a:srgbClr val="C00000"/>
              </a:solidFill>
              <a:latin typeface="+mj-lt"/>
            </a:endParaRPr>
          </a:p>
        </p:txBody>
      </p:sp>
      <p:pic>
        <p:nvPicPr>
          <p:cNvPr id="37" name="Рисунок 3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1772816"/>
            <a:ext cx="4606736" cy="3630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3927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39604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altLang="ko-KR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«Прямой разговор</a:t>
            </a:r>
            <a:r>
              <a:rPr lang="ru-RU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»</a:t>
            </a:r>
          </a:p>
          <a:p>
            <a:pPr marL="0" indent="0">
              <a:buNone/>
            </a:pPr>
            <a:endParaRPr lang="en-US" altLang="ko-KR" sz="15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rPr>
              <a:t> Работаем для Вас с 1990 года;</a:t>
            </a:r>
          </a:p>
          <a:p>
            <a:pPr>
              <a:buFont typeface="Wingdings" pitchFamily="2" charset="2"/>
              <a:buChar char="ü"/>
            </a:pPr>
            <a:r>
              <a:rPr lang="ru-RU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rPr>
              <a:t> Полное сопровождение: зачисление, проживание, виза;</a:t>
            </a:r>
          </a:p>
          <a:p>
            <a:pPr>
              <a:buFont typeface="Wingdings" pitchFamily="2" charset="2"/>
              <a:buChar char="ü"/>
            </a:pPr>
            <a:r>
              <a:rPr lang="ru-RU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rPr>
              <a:t> Без посредников и накруток;</a:t>
            </a:r>
          </a:p>
          <a:p>
            <a:pPr>
              <a:buFont typeface="Wingdings" pitchFamily="2" charset="2"/>
              <a:buChar char="ü"/>
            </a:pPr>
            <a:r>
              <a:rPr lang="ru-RU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rPr>
              <a:t> По ценам учебных заведений;</a:t>
            </a:r>
          </a:p>
          <a:p>
            <a:pPr>
              <a:buFont typeface="Wingdings" pitchFamily="2" charset="2"/>
              <a:buChar char="ü"/>
            </a:pPr>
            <a:r>
              <a:rPr lang="ru-RU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rPr>
              <a:t> Индивидуальный подход;</a:t>
            </a:r>
          </a:p>
          <a:p>
            <a:pPr>
              <a:buFont typeface="Wingdings" pitchFamily="2" charset="2"/>
              <a:buChar char="ü"/>
            </a:pPr>
            <a:r>
              <a:rPr lang="ru-RU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rPr>
              <a:t> Качественное обслуживание;</a:t>
            </a:r>
          </a:p>
          <a:p>
            <a:pPr>
              <a:buFont typeface="Wingdings" pitchFamily="2" charset="2"/>
              <a:buChar char="ü"/>
            </a:pPr>
            <a:r>
              <a:rPr lang="ru-RU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rPr>
              <a:t> Гибкая система скидок;</a:t>
            </a:r>
          </a:p>
          <a:p>
            <a:pPr>
              <a:buFont typeface="Wingdings" pitchFamily="2" charset="2"/>
              <a:buChar char="ü"/>
            </a:pPr>
            <a:r>
              <a:rPr lang="ru-RU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rPr>
              <a:t> 95% довольных клиентов обращаются снова</a:t>
            </a:r>
            <a:r>
              <a:rPr lang="ru-RU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rPr>
              <a:t>.</a:t>
            </a:r>
            <a:endParaRPr lang="ru-RU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6585302"/>
            <a:ext cx="9144000" cy="30008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endParaRPr lang="ru-RU" sz="1350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648909" y="6584348"/>
            <a:ext cx="18274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seminar@directtalk.ru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656145" y="6583157"/>
            <a:ext cx="147726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www.directtalk.ru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073216" y="6589458"/>
            <a:ext cx="13953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+7 495 995 95 14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-29635" y="6592517"/>
            <a:ext cx="391563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Москва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л.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Селезнёвская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д.11А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2,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офис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511 </a:t>
            </a:r>
          </a:p>
        </p:txBody>
      </p:sp>
      <p:pic>
        <p:nvPicPr>
          <p:cNvPr id="9" name="Picture 30" descr="PPP_ISYMB_CLP_Information_Blue.png"/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6065" y="6621133"/>
            <a:ext cx="281368" cy="244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1" descr="PPP_ISYMB_CLP_Mail_Blue.png"/>
          <p:cNvPicPr>
            <a:picLocks noChangeAspect="1"/>
          </p:cNvPicPr>
          <p:nvPr/>
        </p:nvPicPr>
        <p:blipFill>
          <a:blip r:embed="rId4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8697" y="6621134"/>
            <a:ext cx="305431" cy="26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2" descr="PPP_ISYMB_CLP_Phone_Blue.png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ysClr val="window" lastClr="FFFFFF">
                <a:tint val="45000"/>
                <a:satMod val="400000"/>
              </a:sysClr>
            </a:duotone>
          </a:blip>
          <a:srcRect/>
          <a:stretch>
            <a:fillRect/>
          </a:stretch>
        </p:blipFill>
        <p:spPr bwMode="auto">
          <a:xfrm>
            <a:off x="3839976" y="6621134"/>
            <a:ext cx="299976" cy="260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491072" y="332656"/>
            <a:ext cx="7164288" cy="1052736"/>
          </a:xfrm>
        </p:spPr>
        <p:txBody>
          <a:bodyPr/>
          <a:lstStyle/>
          <a:p>
            <a:r>
              <a:rPr lang="ru-RU" altLang="ko-KR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rial Unicode MS" pitchFamily="50" charset="-127"/>
              </a:rPr>
              <a:t>Бюро международных образовательных программ </a:t>
            </a:r>
            <a:endParaRPr lang="ko-KR" altLang="en-US" sz="36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Arial Unicode MS" pitchFamily="50" charset="-127"/>
            </a:endParaRPr>
          </a:p>
        </p:txBody>
      </p:sp>
      <p:pic>
        <p:nvPicPr>
          <p:cNvPr id="16" name="Picture 60" descr="logo.png">
            <a:hlinkClick r:id="rId2"/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661248"/>
            <a:ext cx="2214563" cy="825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086"/>
            <a:ext cx="5468569" cy="1052736"/>
          </a:xfrm>
        </p:spPr>
        <p:txBody>
          <a:bodyPr/>
          <a:lstStyle/>
          <a:p>
            <a:r>
              <a:rPr lang="ru-RU" dirty="0">
                <a:latin typeface="+mj-lt"/>
              </a:rPr>
              <a:t>Услуги «под ключ»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435280" cy="4077513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  <a:spcBef>
                <a:spcPts val="0"/>
              </a:spcBef>
              <a:defRPr/>
            </a:pPr>
            <a:r>
              <a:rPr lang="ru-RU" sz="1300" b="1" dirty="0">
                <a:latin typeface="Malgun Gothic (Основной текст)"/>
                <a:cs typeface="Arial" panose="020B0604020202020204" pitchFamily="34" charset="0"/>
              </a:rPr>
              <a:t>Разработка стратегии образования </a:t>
            </a:r>
            <a:r>
              <a:rPr lang="ru-RU" sz="1300" dirty="0">
                <a:latin typeface="Malgun Gothic (Основной текст)"/>
                <a:cs typeface="Arial" panose="020B0604020202020204" pitchFamily="34" charset="0"/>
              </a:rPr>
              <a:t>на несколько лет от школы, языковых курсов до магистратуры;</a:t>
            </a:r>
          </a:p>
          <a:p>
            <a:pPr>
              <a:lnSpc>
                <a:spcPct val="200000"/>
              </a:lnSpc>
              <a:spcBef>
                <a:spcPts val="0"/>
              </a:spcBef>
              <a:defRPr/>
            </a:pPr>
            <a:r>
              <a:rPr lang="ru-RU" sz="1300" b="1" dirty="0">
                <a:latin typeface="Malgun Gothic (Основной текст)"/>
                <a:cs typeface="Arial" panose="020B0604020202020204" pitchFamily="34" charset="0"/>
              </a:rPr>
              <a:t>Подбор учебного заведения и программы </a:t>
            </a:r>
            <a:r>
              <a:rPr lang="ru-RU" sz="1300" dirty="0">
                <a:latin typeface="Malgun Gothic (Основной текст)"/>
                <a:cs typeface="Arial" panose="020B0604020202020204" pitchFamily="34" charset="0"/>
              </a:rPr>
              <a:t>с хорошей репутацией в соответствии с финансовыми </a:t>
            </a:r>
            <a:r>
              <a:rPr lang="ru-RU" sz="1300" dirty="0" smtClean="0">
                <a:latin typeface="Malgun Gothic (Основной текст)"/>
                <a:cs typeface="Arial" panose="020B0604020202020204" pitchFamily="34" charset="0"/>
              </a:rPr>
              <a:t>  возможностями </a:t>
            </a:r>
            <a:r>
              <a:rPr lang="ru-RU" sz="1300" dirty="0">
                <a:latin typeface="Malgun Gothic (Основной текст)"/>
                <a:cs typeface="Arial" panose="020B0604020202020204" pitchFamily="34" charset="0"/>
              </a:rPr>
              <a:t>и способностями к обучению в стране, которая будет предпочтительна;</a:t>
            </a:r>
          </a:p>
          <a:p>
            <a:pPr>
              <a:lnSpc>
                <a:spcPct val="200000"/>
              </a:lnSpc>
              <a:spcBef>
                <a:spcPts val="0"/>
              </a:spcBef>
              <a:defRPr/>
            </a:pPr>
            <a:r>
              <a:rPr lang="ru-RU" sz="1300" b="1" dirty="0">
                <a:latin typeface="Malgun Gothic (Основной текст)"/>
                <a:cs typeface="Arial" panose="020B0604020202020204" pitchFamily="34" charset="0"/>
              </a:rPr>
              <a:t>Осуществление процедуры зачисления </a:t>
            </a:r>
            <a:r>
              <a:rPr lang="ru-RU" sz="1300" dirty="0">
                <a:latin typeface="Malgun Gothic (Основной текст)"/>
                <a:cs typeface="Arial" panose="020B0604020202020204" pitchFamily="34" charset="0"/>
              </a:rPr>
              <a:t>в учебное заведение;</a:t>
            </a:r>
          </a:p>
          <a:p>
            <a:pPr>
              <a:lnSpc>
                <a:spcPct val="200000"/>
              </a:lnSpc>
              <a:spcBef>
                <a:spcPts val="0"/>
              </a:spcBef>
              <a:defRPr/>
            </a:pPr>
            <a:r>
              <a:rPr lang="ru-RU" sz="1300" b="1" dirty="0">
                <a:latin typeface="Malgun Gothic (Основной текст)"/>
                <a:cs typeface="Arial" panose="020B0604020202020204" pitchFamily="34" charset="0"/>
              </a:rPr>
              <a:t>Оформление медицинской страховки, визы и подготовка к интервью в посольстве</a:t>
            </a:r>
            <a:r>
              <a:rPr lang="ru-RU" sz="1300" dirty="0">
                <a:latin typeface="Malgun Gothic (Основной текст)"/>
                <a:cs typeface="Arial" panose="020B0604020202020204" pitchFamily="34" charset="0"/>
              </a:rPr>
              <a:t>;</a:t>
            </a:r>
          </a:p>
          <a:p>
            <a:pPr>
              <a:lnSpc>
                <a:spcPct val="200000"/>
              </a:lnSpc>
              <a:spcBef>
                <a:spcPts val="0"/>
              </a:spcBef>
              <a:defRPr/>
            </a:pPr>
            <a:r>
              <a:rPr lang="ru-RU" sz="1300" b="1" dirty="0">
                <a:latin typeface="Malgun Gothic (Основной текст)"/>
                <a:cs typeface="Arial" panose="020B0604020202020204" pitchFamily="34" charset="0"/>
              </a:rPr>
              <a:t>Бронирование проживания, авиабилета, трансферов </a:t>
            </a:r>
            <a:r>
              <a:rPr lang="ru-RU" sz="1300" dirty="0">
                <a:latin typeface="Malgun Gothic (Основной текст)"/>
                <a:cs typeface="Arial" panose="020B0604020202020204" pitchFamily="34" charset="0"/>
              </a:rPr>
              <a:t>к месту обучения и проживания и обратно;</a:t>
            </a:r>
          </a:p>
          <a:p>
            <a:pPr>
              <a:lnSpc>
                <a:spcPct val="200000"/>
              </a:lnSpc>
              <a:spcBef>
                <a:spcPts val="0"/>
              </a:spcBef>
              <a:defRPr/>
            </a:pPr>
            <a:r>
              <a:rPr lang="ru-RU" sz="1300" b="1" dirty="0">
                <a:latin typeface="Malgun Gothic (Основной текст)"/>
                <a:cs typeface="Arial" panose="020B0604020202020204" pitchFamily="34" charset="0"/>
              </a:rPr>
              <a:t>Решение вопросов связанных с опекунством для несовершеннолетних</a:t>
            </a:r>
            <a:r>
              <a:rPr lang="ru-RU" sz="1300" dirty="0">
                <a:latin typeface="Malgun Gothic (Основной текст)"/>
                <a:cs typeface="Arial" panose="020B0604020202020204" pitchFamily="34" charset="0"/>
              </a:rPr>
              <a:t>;</a:t>
            </a:r>
          </a:p>
          <a:p>
            <a:pPr>
              <a:lnSpc>
                <a:spcPct val="200000"/>
              </a:lnSpc>
              <a:spcBef>
                <a:spcPts val="0"/>
              </a:spcBef>
              <a:defRPr/>
            </a:pPr>
            <a:r>
              <a:rPr lang="ru-RU" sz="1300" b="1" dirty="0">
                <a:latin typeface="Malgun Gothic (Основной текст)"/>
                <a:cs typeface="Arial" panose="020B0604020202020204" pitchFamily="34" charset="0"/>
              </a:rPr>
              <a:t>Кураторство</a:t>
            </a:r>
            <a:r>
              <a:rPr lang="ru-RU" sz="1300" dirty="0">
                <a:latin typeface="Malgun Gothic (Основной текст)"/>
                <a:cs typeface="Arial" panose="020B0604020202020204" pitchFamily="34" charset="0"/>
              </a:rPr>
              <a:t> в течение периода обучения за рубежом в случае необходимости;</a:t>
            </a:r>
          </a:p>
          <a:p>
            <a:pPr>
              <a:lnSpc>
                <a:spcPct val="200000"/>
              </a:lnSpc>
              <a:spcBef>
                <a:spcPts val="0"/>
              </a:spcBef>
              <a:defRPr/>
            </a:pPr>
            <a:r>
              <a:rPr lang="ru-RU" sz="1300" b="1" dirty="0">
                <a:latin typeface="Malgun Gothic (Основной текст)"/>
                <a:cs typeface="Arial" panose="020B0604020202020204" pitchFamily="34" charset="0"/>
              </a:rPr>
              <a:t>Проведение необходимых консультаций </a:t>
            </a:r>
            <a:r>
              <a:rPr lang="ru-RU" sz="1300" dirty="0">
                <a:latin typeface="Malgun Gothic (Основной текст)"/>
                <a:cs typeface="Arial" panose="020B0604020202020204" pitchFamily="34" charset="0"/>
              </a:rPr>
              <a:t>перед отправкой клиента за рубеж;</a:t>
            </a:r>
          </a:p>
          <a:p>
            <a:pPr>
              <a:lnSpc>
                <a:spcPct val="200000"/>
              </a:lnSpc>
              <a:spcBef>
                <a:spcPts val="0"/>
              </a:spcBef>
              <a:defRPr/>
            </a:pPr>
            <a:r>
              <a:rPr lang="ru-RU" sz="1300" b="1" dirty="0">
                <a:latin typeface="Malgun Gothic (Основной текст)"/>
                <a:cs typeface="Arial" panose="020B0604020202020204" pitchFamily="34" charset="0"/>
              </a:rPr>
              <a:t>Помощь в переводе в другое учебное заведение</a:t>
            </a:r>
            <a:r>
              <a:rPr lang="ru-RU" sz="1300" dirty="0">
                <a:latin typeface="Malgun Gothic (Основной текст)"/>
                <a:cs typeface="Arial" panose="020B0604020202020204" pitchFamily="34" charset="0"/>
              </a:rPr>
              <a:t> в случае необходимости</a:t>
            </a:r>
            <a:r>
              <a:rPr lang="ru-RU" sz="1300" dirty="0" smtClean="0">
                <a:latin typeface="Malgun Gothic (Основной текст)"/>
                <a:cs typeface="Arial" panose="020B0604020202020204" pitchFamily="34" charset="0"/>
              </a:rPr>
              <a:t>.</a:t>
            </a:r>
            <a:endParaRPr lang="ru-RU" sz="1300" dirty="0">
              <a:latin typeface="Malgun Gothic (Основной текст)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6585302"/>
            <a:ext cx="9144000" cy="30008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endParaRPr lang="ru-RU" sz="1350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648909" y="6584348"/>
            <a:ext cx="18274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seminar@directtalk.ru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656145" y="6583157"/>
            <a:ext cx="147726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www.directtalk.ru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073216" y="6589458"/>
            <a:ext cx="13953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+7 495 995 95 14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-29635" y="6592517"/>
            <a:ext cx="391563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Москва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л.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Селезнёвская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д.11А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2,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офис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511 </a:t>
            </a:r>
          </a:p>
        </p:txBody>
      </p:sp>
      <p:pic>
        <p:nvPicPr>
          <p:cNvPr id="9" name="Picture 30" descr="PPP_ISYMB_CLP_Information_Blue.png"/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6065" y="6621133"/>
            <a:ext cx="281368" cy="244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1" descr="PPP_ISYMB_CLP_Mail_Blue.png"/>
          <p:cNvPicPr>
            <a:picLocks noChangeAspect="1"/>
          </p:cNvPicPr>
          <p:nvPr/>
        </p:nvPicPr>
        <p:blipFill>
          <a:blip r:embed="rId4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8697" y="6621134"/>
            <a:ext cx="305431" cy="26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2" descr="PPP_ISYMB_CLP_Phone_Blue.png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ysClr val="window" lastClr="FFFFFF">
                <a:tint val="45000"/>
                <a:satMod val="400000"/>
              </a:sysClr>
            </a:duotone>
          </a:blip>
          <a:srcRect/>
          <a:stretch>
            <a:fillRect/>
          </a:stretch>
        </p:blipFill>
        <p:spPr bwMode="auto">
          <a:xfrm>
            <a:off x="3839976" y="6621134"/>
            <a:ext cx="299976" cy="260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60" descr="logo.png">
            <a:hlinkClick r:id="rId2"/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661248"/>
            <a:ext cx="2214563" cy="825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5227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9433"/>
            <a:ext cx="5940152" cy="1052736"/>
          </a:xfrm>
        </p:spPr>
        <p:txBody>
          <a:bodyPr/>
          <a:lstStyle/>
          <a:p>
            <a:r>
              <a:rPr lang="ru-RU" dirty="0">
                <a:latin typeface="+mj-lt"/>
              </a:rPr>
              <a:t>В курсе событий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8498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ru-RU" altLang="ru-RU" sz="1600" b="1" dirty="0" smtClean="0">
                <a:latin typeface="+mj-lt"/>
                <a:cs typeface="Arial" panose="020B0604020202020204" pitchFamily="34" charset="0"/>
              </a:rPr>
              <a:t>Открытые </a:t>
            </a:r>
            <a:r>
              <a:rPr lang="ru-RU" altLang="ru-RU" sz="1600" b="1" dirty="0">
                <a:latin typeface="+mj-lt"/>
                <a:cs typeface="Arial" panose="020B0604020202020204" pitchFamily="34" charset="0"/>
              </a:rPr>
              <a:t>семинары </a:t>
            </a:r>
            <a:r>
              <a:rPr lang="ru-RU" altLang="ru-RU" sz="1600" dirty="0">
                <a:latin typeface="+mj-lt"/>
                <a:cs typeface="Arial" panose="020B0604020202020204" pitchFamily="34" charset="0"/>
              </a:rPr>
              <a:t>с участием студентов и их родителей</a:t>
            </a:r>
            <a:r>
              <a:rPr lang="ru-RU" altLang="ru-RU" sz="1600" dirty="0" smtClean="0">
                <a:latin typeface="+mj-lt"/>
                <a:cs typeface="Arial" panose="020B0604020202020204" pitchFamily="34" charset="0"/>
              </a:rPr>
              <a:t>, представителей   </a:t>
            </a:r>
            <a:r>
              <a:rPr lang="ru-RU" altLang="ru-RU" sz="1600" dirty="0">
                <a:latin typeface="+mj-lt"/>
                <a:cs typeface="Arial" panose="020B0604020202020204" pitchFamily="34" charset="0"/>
              </a:rPr>
              <a:t>зарубежных учебных заведений и посольств: </a:t>
            </a:r>
            <a:r>
              <a:rPr lang="ru-RU" altLang="ru-RU" sz="1600" b="1" dirty="0">
                <a:latin typeface="+mj-lt"/>
                <a:cs typeface="Arial" panose="020B0604020202020204" pitchFamily="34" charset="0"/>
                <a:hlinkClick r:id="rId2"/>
              </a:rPr>
              <a:t>«Календарь событий</a:t>
            </a:r>
            <a:r>
              <a:rPr lang="ru-RU" altLang="ru-RU" sz="1600" b="1" dirty="0" smtClean="0">
                <a:latin typeface="+mj-lt"/>
                <a:cs typeface="Arial" panose="020B0604020202020204" pitchFamily="34" charset="0"/>
                <a:hlinkClick r:id="rId2"/>
              </a:rPr>
              <a:t>»</a:t>
            </a:r>
            <a:endParaRPr lang="ru-RU" altLang="ru-RU" sz="1600" dirty="0">
              <a:latin typeface="+mj-lt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ru-RU" altLang="ru-RU" sz="1600" dirty="0">
                <a:latin typeface="+mj-lt"/>
                <a:cs typeface="Arial" panose="020B0604020202020204" pitchFamily="34" charset="0"/>
              </a:rPr>
              <a:t>Вы всегда </a:t>
            </a:r>
            <a:r>
              <a:rPr lang="ru-RU" altLang="ru-RU" sz="1600" b="1" dirty="0">
                <a:latin typeface="+mj-lt"/>
                <a:cs typeface="Arial" panose="020B0604020202020204" pitchFamily="34" charset="0"/>
              </a:rPr>
              <a:t>первыми узнаёте достоверную информацию </a:t>
            </a:r>
            <a:r>
              <a:rPr lang="ru-RU" altLang="ru-RU" sz="1600" dirty="0">
                <a:latin typeface="+mj-lt"/>
                <a:cs typeface="Arial" panose="020B0604020202020204" pitchFamily="34" charset="0"/>
              </a:rPr>
              <a:t>об изменениях в </a:t>
            </a:r>
            <a:r>
              <a:rPr lang="ru-RU" altLang="ru-RU" sz="1600" dirty="0" smtClean="0">
                <a:latin typeface="+mj-lt"/>
                <a:cs typeface="Arial" panose="020B0604020202020204" pitchFamily="34" charset="0"/>
              </a:rPr>
              <a:t>   рейтингах</a:t>
            </a:r>
            <a:r>
              <a:rPr lang="ru-RU" altLang="ru-RU" sz="1600" dirty="0">
                <a:latin typeface="+mj-lt"/>
                <a:cs typeface="Arial" panose="020B0604020202020204" pitchFamily="34" charset="0"/>
              </a:rPr>
              <a:t>, вступительных требованиях, политике учебных заведений, визовом режиме </a:t>
            </a:r>
            <a:r>
              <a:rPr lang="ru-RU" altLang="ru-RU" sz="1600" dirty="0" smtClean="0">
                <a:latin typeface="+mj-lt"/>
                <a:cs typeface="Arial" panose="020B0604020202020204" pitchFamily="34" charset="0"/>
              </a:rPr>
              <a:t>и </a:t>
            </a:r>
            <a:r>
              <a:rPr lang="ru-RU" altLang="ru-RU" sz="1600" dirty="0">
                <a:latin typeface="+mj-lt"/>
                <a:cs typeface="Arial" panose="020B0604020202020204" pitchFamily="34" charset="0"/>
              </a:rPr>
              <a:t>об успехах выпускников из </a:t>
            </a:r>
            <a:r>
              <a:rPr lang="ru-RU" altLang="ru-RU" sz="1600" b="1" dirty="0">
                <a:latin typeface="+mj-lt"/>
                <a:cs typeface="Arial" panose="020B0604020202020204" pitchFamily="34" charset="0"/>
                <a:hlinkClick r:id="rId3"/>
              </a:rPr>
              <a:t>отзывов студентов</a:t>
            </a:r>
            <a:r>
              <a:rPr lang="ru-RU" altLang="ru-RU" sz="1600" b="1" dirty="0">
                <a:latin typeface="+mj-lt"/>
                <a:cs typeface="Arial" panose="020B0604020202020204" pitchFamily="34" charset="0"/>
              </a:rPr>
              <a:t>, </a:t>
            </a:r>
            <a:r>
              <a:rPr lang="ru-RU" altLang="ru-RU" sz="1600" b="1" dirty="0">
                <a:latin typeface="+mj-lt"/>
                <a:cs typeface="Arial" panose="020B0604020202020204" pitchFamily="34" charset="0"/>
                <a:hlinkClick r:id="rId4"/>
              </a:rPr>
              <a:t>публикаций</a:t>
            </a:r>
            <a:r>
              <a:rPr lang="ru-RU" altLang="ru-RU" sz="16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ru-RU" altLang="ru-RU" sz="1600" dirty="0">
                <a:latin typeface="+mj-lt"/>
                <a:cs typeface="Arial" panose="020B0604020202020204" pitchFamily="34" charset="0"/>
              </a:rPr>
              <a:t>и</a:t>
            </a:r>
            <a:r>
              <a:rPr lang="ru-RU" altLang="ru-RU" sz="16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ru-RU" altLang="ru-RU" sz="1600" b="1" dirty="0" smtClean="0">
                <a:latin typeface="+mj-lt"/>
                <a:cs typeface="Arial" panose="020B0604020202020204" pitchFamily="34" charset="0"/>
              </a:rPr>
              <a:t>     </a:t>
            </a:r>
            <a:r>
              <a:rPr lang="ru-RU" altLang="ru-RU" sz="1600" b="1" dirty="0" smtClean="0">
                <a:latin typeface="+mj-lt"/>
                <a:cs typeface="Arial" panose="020B0604020202020204" pitchFamily="34" charset="0"/>
                <a:hlinkClick r:id="rId5"/>
              </a:rPr>
              <a:t>новостей</a:t>
            </a:r>
            <a:r>
              <a:rPr lang="ru-RU" altLang="ru-RU" sz="1600" b="1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ru-RU" altLang="ru-RU" sz="1600" dirty="0">
                <a:latin typeface="+mj-lt"/>
                <a:cs typeface="Arial" panose="020B0604020202020204" pitchFamily="34" charset="0"/>
              </a:rPr>
              <a:t>на </a:t>
            </a:r>
            <a:r>
              <a:rPr lang="ru-RU" altLang="ru-RU" sz="1600" dirty="0" smtClean="0">
                <a:latin typeface="+mj-lt"/>
                <a:cs typeface="Arial" panose="020B0604020202020204" pitchFamily="34" charset="0"/>
              </a:rPr>
              <a:t>нашем</a:t>
            </a:r>
            <a:r>
              <a:rPr lang="en-US" altLang="ru-RU" sz="16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ru-RU" altLang="ru-RU" sz="1600" dirty="0" smtClean="0">
                <a:latin typeface="+mj-lt"/>
                <a:cs typeface="Arial" panose="020B0604020202020204" pitchFamily="34" charset="0"/>
              </a:rPr>
              <a:t>сайте </a:t>
            </a:r>
            <a:r>
              <a:rPr lang="ru-RU" altLang="ru-RU" sz="1600" dirty="0">
                <a:latin typeface="+mj-lt"/>
                <a:cs typeface="Arial" panose="020B0604020202020204" pitchFamily="34" charset="0"/>
              </a:rPr>
              <a:t>и в социальных </a:t>
            </a:r>
            <a:r>
              <a:rPr lang="ru-RU" altLang="ru-RU" sz="1600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сетях</a:t>
            </a:r>
            <a:r>
              <a:rPr lang="ru-RU" altLang="ru-RU" sz="1600" dirty="0" smtClean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0" indent="0"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ru-RU" altLang="ru-RU" sz="1600" b="1" dirty="0" smtClean="0">
                <a:latin typeface="+mj-lt"/>
                <a:cs typeface="Arial" panose="020B0604020202020204" pitchFamily="34" charset="0"/>
              </a:rPr>
              <a:t>     </a:t>
            </a:r>
            <a:r>
              <a:rPr lang="en-US" altLang="ru-RU" sz="1600" b="1" u="sng" dirty="0" smtClean="0">
                <a:latin typeface="+mj-lt"/>
                <a:cs typeface="Arial" panose="020B0604020202020204" pitchFamily="34" charset="0"/>
                <a:hlinkClick r:id="rId6"/>
              </a:rPr>
              <a:t>Facebook</a:t>
            </a:r>
            <a:r>
              <a:rPr lang="en-US" altLang="ru-RU" sz="1600" b="1" dirty="0">
                <a:latin typeface="+mj-lt"/>
                <a:cs typeface="Arial" panose="020B0604020202020204" pitchFamily="34" charset="0"/>
              </a:rPr>
              <a:t> | </a:t>
            </a:r>
            <a:r>
              <a:rPr lang="en-US" altLang="ru-RU" sz="1600" b="1" u="sng" dirty="0" err="1">
                <a:latin typeface="+mj-lt"/>
                <a:cs typeface="Arial" panose="020B0604020202020204" pitchFamily="34" charset="0"/>
                <a:hlinkClick r:id="rId7"/>
              </a:rPr>
              <a:t>Vkontakte</a:t>
            </a:r>
            <a:r>
              <a:rPr lang="en-US" altLang="ru-RU" sz="1600" b="1" dirty="0">
                <a:latin typeface="+mj-lt"/>
                <a:cs typeface="Arial" panose="020B0604020202020204" pitchFamily="34" charset="0"/>
              </a:rPr>
              <a:t> | </a:t>
            </a:r>
            <a:r>
              <a:rPr lang="en-US" altLang="ru-RU" sz="1600" b="1" u="sng" dirty="0" err="1">
                <a:latin typeface="+mj-lt"/>
                <a:cs typeface="Arial" panose="020B0604020202020204" pitchFamily="34" charset="0"/>
                <a:hlinkClick r:id="rId8"/>
              </a:rPr>
              <a:t>Youtube</a:t>
            </a:r>
            <a:r>
              <a:rPr lang="en-US" altLang="ru-RU" sz="1600" b="1" dirty="0">
                <a:latin typeface="+mj-lt"/>
                <a:cs typeface="Arial" panose="020B0604020202020204" pitchFamily="34" charset="0"/>
              </a:rPr>
              <a:t> | </a:t>
            </a:r>
            <a:r>
              <a:rPr lang="ru-RU" altLang="ru-RU" sz="1600" b="1" u="sng" dirty="0" err="1">
                <a:latin typeface="+mj-lt"/>
                <a:cs typeface="Arial" panose="020B0604020202020204" pitchFamily="34" charset="0"/>
                <a:hlinkClick r:id="rId9"/>
              </a:rPr>
              <a:t>Инстаграм</a:t>
            </a:r>
            <a:r>
              <a:rPr lang="ru-RU" altLang="ru-RU" sz="1600" dirty="0">
                <a:latin typeface="+mj-lt"/>
                <a:cs typeface="Arial" panose="020B0604020202020204" pitchFamily="34" charset="0"/>
              </a:rPr>
              <a:t>.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ru-RU" altLang="ru-RU" sz="1600" dirty="0" smtClean="0">
                <a:latin typeface="+mj-lt"/>
                <a:cs typeface="Arial" panose="020B0604020202020204" pitchFamily="34" charset="0"/>
              </a:rPr>
              <a:t>Мы </a:t>
            </a:r>
            <a:r>
              <a:rPr lang="ru-RU" altLang="ru-RU" sz="1600" dirty="0">
                <a:latin typeface="+mj-lt"/>
                <a:cs typeface="Arial" panose="020B0604020202020204" pitchFamily="34" charset="0"/>
              </a:rPr>
              <a:t>всегда радуем наших клиентов эксклюзивными </a:t>
            </a:r>
            <a:r>
              <a:rPr lang="ru-RU" altLang="ru-RU" sz="1600" dirty="0" smtClean="0">
                <a:latin typeface="+mj-lt"/>
                <a:cs typeface="Arial" panose="020B0604020202020204" pitchFamily="34" charset="0"/>
              </a:rPr>
              <a:t>предложениями,</a:t>
            </a:r>
            <a:r>
              <a:rPr lang="en-US" altLang="ru-RU" sz="16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ru-RU" altLang="ru-RU" sz="1600" dirty="0" smtClean="0">
                <a:latin typeface="+mj-lt"/>
                <a:cs typeface="Arial" panose="020B0604020202020204" pitchFamily="34" charset="0"/>
              </a:rPr>
              <a:t>гибкими </a:t>
            </a:r>
            <a:r>
              <a:rPr lang="ru-RU" altLang="ru-RU" sz="1600" b="1" dirty="0">
                <a:latin typeface="+mj-lt"/>
                <a:cs typeface="Arial" panose="020B0604020202020204" pitchFamily="34" charset="0"/>
              </a:rPr>
              <a:t>скидками и приятными бонусами: </a:t>
            </a:r>
            <a:r>
              <a:rPr lang="ru-RU" altLang="ru-RU" sz="1600" b="1" dirty="0">
                <a:latin typeface="+mj-lt"/>
                <a:cs typeface="Arial" panose="020B0604020202020204" pitchFamily="34" charset="0"/>
                <a:hlinkClick r:id="rId10"/>
              </a:rPr>
              <a:t>«Акции»</a:t>
            </a:r>
            <a:r>
              <a:rPr lang="ru-RU" altLang="ru-RU" sz="1600" dirty="0">
                <a:latin typeface="+mj-lt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6585302"/>
            <a:ext cx="9144000" cy="30008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endParaRPr lang="ru-RU" sz="1350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648909" y="6584348"/>
            <a:ext cx="18274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seminar@directtalk.ru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656145" y="6583157"/>
            <a:ext cx="147726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11"/>
              </a:rPr>
              <a:t>www.directtalk.ru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073216" y="6589458"/>
            <a:ext cx="13953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+7 495 995 95 14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-29635" y="6592517"/>
            <a:ext cx="391563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Москва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л.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Селезнёвская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д.11А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2,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офис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511 </a:t>
            </a:r>
          </a:p>
        </p:txBody>
      </p:sp>
      <p:pic>
        <p:nvPicPr>
          <p:cNvPr id="9" name="Picture 30" descr="PPP_ISYMB_CLP_Information_Blue.png"/>
          <p:cNvPicPr>
            <a:picLocks noChangeAspect="1"/>
          </p:cNvPicPr>
          <p:nvPr/>
        </p:nvPicPr>
        <p:blipFill>
          <a:blip r:embed="rId12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6065" y="6621133"/>
            <a:ext cx="281368" cy="244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1" descr="PPP_ISYMB_CLP_Mail_Blue.png"/>
          <p:cNvPicPr>
            <a:picLocks noChangeAspect="1"/>
          </p:cNvPicPr>
          <p:nvPr/>
        </p:nvPicPr>
        <p:blipFill>
          <a:blip r:embed="rId1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8697" y="6621134"/>
            <a:ext cx="305431" cy="26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2" descr="PPP_ISYMB_CLP_Phone_Blue.png"/>
          <p:cNvPicPr>
            <a:picLocks noChangeAspect="1"/>
          </p:cNvPicPr>
          <p:nvPr/>
        </p:nvPicPr>
        <p:blipFill>
          <a:blip r:embed="rId14" cstate="print">
            <a:duotone>
              <a:prstClr val="black"/>
              <a:sysClr val="window" lastClr="FFFFFF">
                <a:tint val="45000"/>
                <a:satMod val="400000"/>
              </a:sysClr>
            </a:duotone>
          </a:blip>
          <a:srcRect/>
          <a:stretch>
            <a:fillRect/>
          </a:stretch>
        </p:blipFill>
        <p:spPr bwMode="auto">
          <a:xfrm>
            <a:off x="3839976" y="6621134"/>
            <a:ext cx="299976" cy="260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60" descr="logo.png">
            <a:hlinkClick r:id="rId11"/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661248"/>
            <a:ext cx="2214563" cy="825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624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6707" y="404664"/>
            <a:ext cx="5940152" cy="1052736"/>
          </a:xfrm>
        </p:spPr>
        <p:txBody>
          <a:bodyPr/>
          <a:lstStyle/>
          <a:p>
            <a:r>
              <a:rPr lang="ru-RU" dirty="0">
                <a:latin typeface="+mj-lt"/>
              </a:rPr>
              <a:t>Процесс оформления </a:t>
            </a:r>
            <a:r>
              <a:rPr lang="ru-RU" dirty="0" smtClean="0">
                <a:latin typeface="+mj-lt"/>
              </a:rPr>
              <a:t/>
            </a:r>
            <a:br>
              <a:rPr lang="ru-RU" dirty="0" smtClean="0">
                <a:latin typeface="+mj-lt"/>
              </a:rPr>
            </a:br>
            <a:r>
              <a:rPr lang="ru-RU" dirty="0" smtClean="0">
                <a:latin typeface="+mj-lt"/>
              </a:rPr>
              <a:t>и </a:t>
            </a:r>
            <a:r>
              <a:rPr lang="ru-RU" dirty="0">
                <a:latin typeface="+mj-lt"/>
              </a:rPr>
              <a:t>документы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6585302"/>
            <a:ext cx="9144000" cy="30008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endParaRPr lang="ru-RU" sz="1350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648909" y="6584348"/>
            <a:ext cx="18274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seminar@directtalk.ru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656145" y="6583157"/>
            <a:ext cx="147726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www.directtalk.ru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073216" y="6589458"/>
            <a:ext cx="13953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+7 495 995 95 14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-29635" y="6592517"/>
            <a:ext cx="391563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Москва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л.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Селезнёвская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д.11А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2,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офис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511 </a:t>
            </a:r>
          </a:p>
        </p:txBody>
      </p:sp>
      <p:pic>
        <p:nvPicPr>
          <p:cNvPr id="9" name="Picture 30" descr="PPP_ISYMB_CLP_Information_Blue.png"/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6065" y="6621133"/>
            <a:ext cx="281368" cy="244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1" descr="PPP_ISYMB_CLP_Mail_Blue.png"/>
          <p:cNvPicPr>
            <a:picLocks noChangeAspect="1"/>
          </p:cNvPicPr>
          <p:nvPr/>
        </p:nvPicPr>
        <p:blipFill>
          <a:blip r:embed="rId4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8697" y="6621134"/>
            <a:ext cx="305431" cy="26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2" descr="PPP_ISYMB_CLP_Phone_Blue.png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ysClr val="window" lastClr="FFFFFF">
                <a:tint val="45000"/>
                <a:satMod val="400000"/>
              </a:sysClr>
            </a:duotone>
          </a:blip>
          <a:srcRect/>
          <a:stretch>
            <a:fillRect/>
          </a:stretch>
        </p:blipFill>
        <p:spPr bwMode="auto">
          <a:xfrm>
            <a:off x="3839976" y="6621134"/>
            <a:ext cx="299976" cy="260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60" descr="logo.png">
            <a:hlinkClick r:id="rId2"/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661248"/>
            <a:ext cx="2214563" cy="825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Content Placeholder 4"/>
          <p:cNvSpPr txBox="1">
            <a:spLocks/>
          </p:cNvSpPr>
          <p:nvPr/>
        </p:nvSpPr>
        <p:spPr bwMode="auto">
          <a:xfrm>
            <a:off x="436707" y="1815702"/>
            <a:ext cx="4568039" cy="1568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385763" indent="-385763">
              <a:lnSpc>
                <a:spcPct val="90000"/>
              </a:lnSpc>
              <a:buFontTx/>
              <a:buAutoNum type="arabicPeriod"/>
              <a:defRPr/>
            </a:pPr>
            <a:r>
              <a:rPr lang="ru-RU" altLang="ru-RU" sz="1400" b="1" kern="0" dirty="0">
                <a:latin typeface="+mj-lt"/>
                <a:cs typeface="Arial" panose="020B0604020202020204" pitchFamily="34" charset="0"/>
              </a:rPr>
              <a:t>Оформление на программу:</a:t>
            </a:r>
          </a:p>
          <a:p>
            <a:pPr lvl="1">
              <a:lnSpc>
                <a:spcPct val="90000"/>
              </a:lnSpc>
              <a:defRPr/>
            </a:pPr>
            <a:r>
              <a:rPr lang="ru-RU" altLang="ru-RU" sz="1400" kern="0" dirty="0">
                <a:latin typeface="+mj-lt"/>
                <a:cs typeface="Arial" panose="020B0604020202020204" pitchFamily="34" charset="0"/>
              </a:rPr>
              <a:t>Подача заявки</a:t>
            </a:r>
            <a:r>
              <a:rPr lang="ru-RU" altLang="ru-RU" sz="1400" kern="0" dirty="0" smtClean="0">
                <a:latin typeface="+mj-lt"/>
                <a:cs typeface="Arial" panose="020B0604020202020204" pitchFamily="34" charset="0"/>
              </a:rPr>
              <a:t>;</a:t>
            </a:r>
          </a:p>
          <a:p>
            <a:pPr lvl="1">
              <a:lnSpc>
                <a:spcPct val="90000"/>
              </a:lnSpc>
              <a:defRPr/>
            </a:pPr>
            <a:r>
              <a:rPr lang="ru-RU" altLang="ru-RU" sz="1400" kern="0" dirty="0" smtClean="0">
                <a:latin typeface="+mj-lt"/>
                <a:cs typeface="Arial" panose="020B0604020202020204" pitchFamily="34" charset="0"/>
              </a:rPr>
              <a:t>Копия заграничного паспорта;</a:t>
            </a:r>
            <a:endParaRPr lang="ru-RU" altLang="ru-RU" sz="1400" kern="0" dirty="0">
              <a:latin typeface="+mj-lt"/>
              <a:cs typeface="Arial" panose="020B0604020202020204" pitchFamily="34" charset="0"/>
            </a:endParaRPr>
          </a:p>
          <a:p>
            <a:pPr lvl="1">
              <a:lnSpc>
                <a:spcPct val="90000"/>
              </a:lnSpc>
              <a:defRPr/>
            </a:pPr>
            <a:r>
              <a:rPr lang="ru-RU" altLang="ru-RU" sz="1400" dirty="0">
                <a:latin typeface="+mj-lt"/>
              </a:rPr>
              <a:t>Оплата регистрационного сбора/депозита</a:t>
            </a:r>
            <a:r>
              <a:rPr lang="ru-RU" altLang="ru-RU" sz="1400" kern="0" dirty="0" smtClean="0">
                <a:latin typeface="+mj-lt"/>
                <a:cs typeface="Arial" panose="020B0604020202020204" pitchFamily="34" charset="0"/>
              </a:rPr>
              <a:t>;</a:t>
            </a:r>
          </a:p>
          <a:p>
            <a:pPr lvl="1">
              <a:lnSpc>
                <a:spcPct val="90000"/>
              </a:lnSpc>
              <a:defRPr/>
            </a:pPr>
            <a:r>
              <a:rPr lang="ru-RU" altLang="ru-RU" sz="1400" kern="0" dirty="0" smtClean="0">
                <a:latin typeface="+mj-lt"/>
                <a:cs typeface="Arial" panose="020B0604020202020204" pitchFamily="34" charset="0"/>
              </a:rPr>
              <a:t>Оплата программы после получения визы;</a:t>
            </a:r>
          </a:p>
          <a:p>
            <a:pPr lvl="1">
              <a:lnSpc>
                <a:spcPct val="90000"/>
              </a:lnSpc>
              <a:defRPr/>
            </a:pPr>
            <a:r>
              <a:rPr lang="ru-RU" altLang="ru-RU" sz="1400" kern="0" dirty="0" smtClean="0">
                <a:latin typeface="+mj-lt"/>
                <a:cs typeface="Arial" panose="020B0604020202020204" pitchFamily="34" charset="0"/>
              </a:rPr>
              <a:t>Тест на знание английского/интервью*. </a:t>
            </a:r>
            <a:endParaRPr lang="en-US" altLang="ru-RU" sz="1400" kern="0" dirty="0">
              <a:latin typeface="+mj-lt"/>
              <a:cs typeface="Arial" panose="020B0604020202020204" pitchFamily="34" charset="0"/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501008"/>
            <a:ext cx="2900958" cy="173382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Content Placeholder 4"/>
          <p:cNvSpPr txBox="1">
            <a:spLocks/>
          </p:cNvSpPr>
          <p:nvPr/>
        </p:nvSpPr>
        <p:spPr bwMode="auto">
          <a:xfrm>
            <a:off x="4932040" y="1799702"/>
            <a:ext cx="3800573" cy="176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buFontTx/>
              <a:buAutoNum type="arabicPeriod" startAt="2"/>
            </a:pPr>
            <a:r>
              <a:rPr lang="ru-RU" altLang="ru-RU" sz="1400" b="1" dirty="0">
                <a:latin typeface="+mj-lt"/>
              </a:rPr>
              <a:t>Оформление на визу:</a:t>
            </a:r>
          </a:p>
          <a:p>
            <a:pPr lvl="1">
              <a:lnSpc>
                <a:spcPct val="90000"/>
              </a:lnSpc>
            </a:pPr>
            <a:r>
              <a:rPr lang="ru-RU" altLang="ru-RU" sz="1400" dirty="0">
                <a:latin typeface="+mj-lt"/>
              </a:rPr>
              <a:t>Заполнение опросника;</a:t>
            </a:r>
          </a:p>
          <a:p>
            <a:pPr lvl="1">
              <a:lnSpc>
                <a:spcPct val="90000"/>
              </a:lnSpc>
            </a:pPr>
            <a:r>
              <a:rPr lang="ru-RU" altLang="ru-RU" sz="1400" dirty="0">
                <a:latin typeface="+mj-lt"/>
              </a:rPr>
              <a:t>Сбор необходимых документов; </a:t>
            </a:r>
          </a:p>
          <a:p>
            <a:pPr lvl="1">
              <a:lnSpc>
                <a:spcPct val="90000"/>
              </a:lnSpc>
            </a:pPr>
            <a:r>
              <a:rPr lang="ru-RU" altLang="ru-RU" sz="1400" dirty="0">
                <a:latin typeface="+mj-lt"/>
              </a:rPr>
              <a:t>Оплата визового сбора;</a:t>
            </a:r>
          </a:p>
          <a:p>
            <a:pPr lvl="1">
              <a:lnSpc>
                <a:spcPct val="90000"/>
              </a:lnSpc>
            </a:pPr>
            <a:r>
              <a:rPr lang="ru-RU" altLang="ru-RU" sz="1400" dirty="0">
                <a:latin typeface="+mj-lt"/>
              </a:rPr>
              <a:t>Запись на </a:t>
            </a:r>
            <a:r>
              <a:rPr lang="ru-RU" altLang="ru-RU" sz="1400" dirty="0" smtClean="0">
                <a:latin typeface="+mj-lt"/>
              </a:rPr>
              <a:t>собеседование*;</a:t>
            </a:r>
            <a:endParaRPr lang="ru-RU" altLang="ru-RU" sz="1400" dirty="0">
              <a:latin typeface="+mj-lt"/>
            </a:endParaRPr>
          </a:p>
          <a:p>
            <a:pPr lvl="1">
              <a:lnSpc>
                <a:spcPct val="90000"/>
              </a:lnSpc>
            </a:pPr>
            <a:r>
              <a:rPr lang="ru-RU" altLang="ru-RU" sz="1400" dirty="0">
                <a:latin typeface="+mj-lt"/>
              </a:rPr>
              <a:t>Подготовка к </a:t>
            </a:r>
            <a:r>
              <a:rPr lang="ru-RU" altLang="ru-RU" sz="1400" dirty="0" smtClean="0">
                <a:latin typeface="+mj-lt"/>
              </a:rPr>
              <a:t>собеседованию;*</a:t>
            </a:r>
            <a:endParaRPr lang="ru-RU" altLang="ru-RU" sz="1400" dirty="0">
              <a:latin typeface="+mj-lt"/>
            </a:endParaRPr>
          </a:p>
          <a:p>
            <a:pPr lvl="1">
              <a:lnSpc>
                <a:spcPct val="90000"/>
              </a:lnSpc>
            </a:pPr>
            <a:r>
              <a:rPr lang="ru-RU" altLang="ru-RU" sz="1400" dirty="0">
                <a:latin typeface="+mj-lt"/>
              </a:rPr>
              <a:t>Прохождение </a:t>
            </a:r>
            <a:r>
              <a:rPr lang="ru-RU" altLang="ru-RU" sz="1400" dirty="0" smtClean="0">
                <a:latin typeface="+mj-lt"/>
              </a:rPr>
              <a:t>собеседования*. </a:t>
            </a:r>
            <a:endParaRPr lang="en-US" altLang="ru-RU" sz="1400" dirty="0">
              <a:latin typeface="+mj-lt"/>
            </a:endParaRPr>
          </a:p>
        </p:txBody>
      </p:sp>
      <p:sp>
        <p:nvSpPr>
          <p:cNvPr id="22" name="Content Placeholder 4"/>
          <p:cNvSpPr txBox="1">
            <a:spLocks/>
          </p:cNvSpPr>
          <p:nvPr/>
        </p:nvSpPr>
        <p:spPr bwMode="auto">
          <a:xfrm>
            <a:off x="3923928" y="3861048"/>
            <a:ext cx="4659397" cy="1152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buFontTx/>
              <a:buAutoNum type="arabicPeriod" startAt="3"/>
            </a:pPr>
            <a:r>
              <a:rPr lang="ru-RU" altLang="ru-RU" sz="1400" b="1" dirty="0">
                <a:latin typeface="+mj-lt"/>
              </a:rPr>
              <a:t>Оформление размещения/проживания:</a:t>
            </a:r>
          </a:p>
          <a:p>
            <a:pPr lvl="1">
              <a:lnSpc>
                <a:spcPct val="90000"/>
              </a:lnSpc>
            </a:pPr>
            <a:r>
              <a:rPr lang="ru-RU" altLang="ru-RU" sz="1400" dirty="0">
                <a:latin typeface="+mj-lt"/>
              </a:rPr>
              <a:t>Подача заявки;</a:t>
            </a:r>
          </a:p>
          <a:p>
            <a:pPr lvl="1">
              <a:lnSpc>
                <a:spcPct val="90000"/>
              </a:lnSpc>
            </a:pPr>
            <a:r>
              <a:rPr lang="ru-RU" altLang="ru-RU" sz="1400" dirty="0">
                <a:latin typeface="+mj-lt"/>
              </a:rPr>
              <a:t>Оплата регистрационного сбора/депозита; </a:t>
            </a:r>
            <a:endParaRPr lang="ru-RU" altLang="ru-RU" sz="1400" dirty="0" smtClean="0">
              <a:latin typeface="+mj-lt"/>
            </a:endParaRPr>
          </a:p>
          <a:p>
            <a:pPr lvl="1">
              <a:lnSpc>
                <a:spcPct val="90000"/>
              </a:lnSpc>
            </a:pPr>
            <a:r>
              <a:rPr lang="ru-RU" altLang="ru-RU" sz="1400" dirty="0" smtClean="0">
                <a:latin typeface="+mj-lt"/>
              </a:rPr>
              <a:t>Оплата проживания после получения визы;</a:t>
            </a:r>
            <a:endParaRPr lang="ru-RU" altLang="ru-RU" sz="1400" dirty="0">
              <a:latin typeface="+mj-lt"/>
            </a:endParaRPr>
          </a:p>
          <a:p>
            <a:pPr lvl="1">
              <a:lnSpc>
                <a:spcPct val="90000"/>
              </a:lnSpc>
            </a:pPr>
            <a:r>
              <a:rPr lang="ru-RU" altLang="ru-RU" sz="1400" dirty="0">
                <a:latin typeface="+mj-lt"/>
              </a:rPr>
              <a:t>Оформление трансфера от аэропорта. </a:t>
            </a:r>
            <a:endParaRPr lang="en-US" altLang="ru-RU" sz="1400" dirty="0">
              <a:latin typeface="+mj-lt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041157" y="5271011"/>
            <a:ext cx="1328175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0000"/>
              </a:lnSpc>
            </a:pPr>
            <a:r>
              <a:rPr lang="ru-RU" sz="1000" b="1" dirty="0" smtClean="0">
                <a:latin typeface="Malgun Gothic (Основной текст)"/>
              </a:rPr>
              <a:t>*</a:t>
            </a:r>
            <a:r>
              <a:rPr lang="ru-RU" sz="1000" dirty="0" smtClean="0">
                <a:latin typeface="Malgun Gothic (Основной текст)"/>
              </a:rPr>
              <a:t>Где применимо.</a:t>
            </a:r>
            <a:endParaRPr lang="ru-RU" sz="1000" dirty="0">
              <a:latin typeface="Malgun Gothic (Основной текст)"/>
            </a:endParaRPr>
          </a:p>
        </p:txBody>
      </p:sp>
    </p:spTree>
    <p:extLst>
      <p:ext uri="{BB962C8B-B14F-4D97-AF65-F5344CB8AC3E}">
        <p14:creationId xmlns:p14="http://schemas.microsoft.com/office/powerpoint/2010/main" val="2618477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245" y="98412"/>
            <a:ext cx="7376065" cy="1052736"/>
          </a:xfrm>
        </p:spPr>
        <p:txBody>
          <a:bodyPr/>
          <a:lstStyle/>
          <a:p>
            <a:r>
              <a:rPr lang="ru-RU" sz="3800" dirty="0">
                <a:latin typeface="+mj-lt"/>
              </a:rPr>
              <a:t>Конкурс в социальных сетях!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6585302"/>
            <a:ext cx="9144000" cy="30008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endParaRPr lang="ru-RU" sz="1350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648909" y="6584348"/>
            <a:ext cx="18274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seminar@directtalk.ru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656145" y="6583157"/>
            <a:ext cx="147726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www.directtalk.ru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073216" y="6589458"/>
            <a:ext cx="13953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+7 495 995 95 14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-29635" y="6592517"/>
            <a:ext cx="391563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Москва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л.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Селезнёвская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д.11А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2,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офис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511 </a:t>
            </a:r>
          </a:p>
        </p:txBody>
      </p:sp>
      <p:pic>
        <p:nvPicPr>
          <p:cNvPr id="9" name="Picture 30" descr="PPP_ISYMB_CLP_Information_Blue.png"/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6065" y="6621133"/>
            <a:ext cx="281368" cy="244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1" descr="PPP_ISYMB_CLP_Mail_Blue.png"/>
          <p:cNvPicPr>
            <a:picLocks noChangeAspect="1"/>
          </p:cNvPicPr>
          <p:nvPr/>
        </p:nvPicPr>
        <p:blipFill>
          <a:blip r:embed="rId4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8697" y="6621134"/>
            <a:ext cx="305431" cy="26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2" descr="PPP_ISYMB_CLP_Phone_Blue.png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ysClr val="window" lastClr="FFFFFF">
                <a:tint val="45000"/>
                <a:satMod val="400000"/>
              </a:sysClr>
            </a:duotone>
          </a:blip>
          <a:srcRect/>
          <a:stretch>
            <a:fillRect/>
          </a:stretch>
        </p:blipFill>
        <p:spPr bwMode="auto">
          <a:xfrm>
            <a:off x="3839976" y="6621134"/>
            <a:ext cx="299976" cy="260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60" descr="logo.png">
            <a:hlinkClick r:id="rId2"/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661248"/>
            <a:ext cx="2214563" cy="825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503548" y="1268760"/>
            <a:ext cx="8136904" cy="17697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spc="450" dirty="0">
                <a:solidFill>
                  <a:srgbClr val="003399"/>
                </a:solidFill>
                <a:latin typeface="+mj-lt"/>
              </a:rPr>
              <a:t>“</a:t>
            </a:r>
            <a:r>
              <a:rPr lang="en-US" sz="3600" b="1" spc="450" dirty="0" smtClean="0">
                <a:solidFill>
                  <a:srgbClr val="C00000"/>
                </a:solidFill>
                <a:latin typeface="+mj-lt"/>
              </a:rPr>
              <a:t>U S</a:t>
            </a:r>
            <a:r>
              <a:rPr lang="en-US" sz="3600" b="1" spc="450" dirty="0" smtClean="0">
                <a:solidFill>
                  <a:srgbClr val="003399"/>
                </a:solidFill>
                <a:latin typeface="+mj-lt"/>
              </a:rPr>
              <a:t>tudy </a:t>
            </a:r>
            <a:r>
              <a:rPr lang="en-US" sz="3600" b="1" spc="450" dirty="0" smtClean="0">
                <a:solidFill>
                  <a:srgbClr val="C00000"/>
                </a:solidFill>
                <a:latin typeface="+mj-lt"/>
              </a:rPr>
              <a:t>A</a:t>
            </a:r>
            <a:r>
              <a:rPr lang="en-US" sz="3600" b="1" spc="450" dirty="0" smtClean="0">
                <a:solidFill>
                  <a:srgbClr val="003399"/>
                </a:solidFill>
                <a:latin typeface="+mj-lt"/>
              </a:rPr>
              <a:t>broad”</a:t>
            </a:r>
            <a:endParaRPr lang="ru-RU" sz="3600" b="1" spc="450" dirty="0" smtClean="0">
              <a:solidFill>
                <a:srgbClr val="003399"/>
              </a:solidFill>
              <a:latin typeface="+mj-lt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800" b="1" spc="450" dirty="0" smtClean="0">
              <a:solidFill>
                <a:srgbClr val="003399"/>
              </a:solidFill>
              <a:latin typeface="+mj-lt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500" b="1" spc="450" dirty="0" smtClean="0">
                <a:solidFill>
                  <a:srgbClr val="003399"/>
                </a:solidFill>
                <a:latin typeface="+mj-lt"/>
              </a:rPr>
              <a:t> </a:t>
            </a:r>
            <a:endParaRPr lang="ru-RU" sz="2400" b="1" spc="450" dirty="0">
              <a:solidFill>
                <a:srgbClr val="003399"/>
              </a:solidFill>
              <a:latin typeface="+mj-lt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000" b="1" spc="225" dirty="0">
                <a:solidFill>
                  <a:srgbClr val="003399"/>
                </a:solidFill>
                <a:latin typeface="+mj-lt"/>
              </a:rPr>
              <a:t>ГЛАВНЫЙ ПРИЗ – </a:t>
            </a:r>
            <a:r>
              <a:rPr lang="ru-RU" sz="3000" b="1" spc="225" dirty="0">
                <a:solidFill>
                  <a:srgbClr val="C00000"/>
                </a:solidFill>
                <a:latin typeface="+mj-lt"/>
              </a:rPr>
              <a:t>ПОЕЗДКА В </a:t>
            </a:r>
            <a:r>
              <a:rPr lang="ru-RU" sz="3000" b="1" spc="225" dirty="0" smtClean="0">
                <a:solidFill>
                  <a:srgbClr val="C00000"/>
                </a:solidFill>
                <a:latin typeface="+mj-lt"/>
              </a:rPr>
              <a:t>США</a:t>
            </a:r>
            <a:r>
              <a:rPr lang="ru-RU" sz="3000" b="1" spc="225" dirty="0" smtClean="0">
                <a:solidFill>
                  <a:srgbClr val="003399"/>
                </a:solidFill>
                <a:latin typeface="+mj-lt"/>
              </a:rPr>
              <a:t>!</a:t>
            </a:r>
            <a:endParaRPr lang="ru-RU" sz="3000" b="1" spc="225" dirty="0">
              <a:solidFill>
                <a:srgbClr val="003399"/>
              </a:solidFill>
              <a:latin typeface="+mj-lt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815434" y="3604477"/>
            <a:ext cx="14385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>
                <a:latin typeface="+mj-lt"/>
              </a:rPr>
              <a:t>direct_talk</a:t>
            </a:r>
            <a:endParaRPr lang="ru-RU" sz="2000" b="1" dirty="0">
              <a:latin typeface="+mj-lt"/>
            </a:endParaRP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3503385"/>
            <a:ext cx="515242" cy="515242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407" y="3501008"/>
            <a:ext cx="516976" cy="516976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3501008"/>
            <a:ext cx="503197" cy="503197"/>
          </a:xfrm>
          <a:prstGeom prst="rect">
            <a:avLst/>
          </a:prstGeom>
        </p:spPr>
      </p:pic>
      <p:sp>
        <p:nvSpPr>
          <p:cNvPr id="29" name="Прямоугольник 28"/>
          <p:cNvSpPr/>
          <p:nvPr/>
        </p:nvSpPr>
        <p:spPr>
          <a:xfrm>
            <a:off x="1258773" y="3602391"/>
            <a:ext cx="186474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latin typeface="+mj-lt"/>
              </a:rPr>
              <a:t>directtalk.edu</a:t>
            </a:r>
            <a:endParaRPr lang="ru-RU" sz="2000" b="1" dirty="0">
              <a:latin typeface="+mj-lt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197376" y="3594766"/>
            <a:ext cx="13295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err="1">
                <a:latin typeface="+mj-lt"/>
              </a:rPr>
              <a:t>directtalk</a:t>
            </a:r>
            <a:endParaRPr lang="ru-RU" sz="2000" b="1" dirty="0">
              <a:latin typeface="+mj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83568" y="4509120"/>
            <a:ext cx="3744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+mj-lt"/>
                <a:cs typeface="Arial" pitchFamily="34" charset="0"/>
                <a:hlinkClick r:id="rId10"/>
              </a:rPr>
              <a:t>Подробнее о конкурсе</a:t>
            </a:r>
            <a:endParaRPr lang="en-US" sz="2400" b="1" dirty="0">
              <a:latin typeface="+mj-lt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572000" y="4509120"/>
            <a:ext cx="3744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+mj-lt"/>
                <a:cs typeface="Arial" pitchFamily="34" charset="0"/>
                <a:hlinkClick r:id="rId11"/>
              </a:rPr>
              <a:t>Положение о конкурсе</a:t>
            </a:r>
            <a:endParaRPr lang="en-US" sz="2400" b="1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013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024"/>
            <a:ext cx="7164288" cy="1052736"/>
          </a:xfrm>
        </p:spPr>
        <p:txBody>
          <a:bodyPr/>
          <a:lstStyle/>
          <a:p>
            <a:r>
              <a:rPr lang="ru-RU" sz="3800" dirty="0">
                <a:latin typeface="+mj-lt"/>
              </a:rPr>
              <a:t>Академические программы </a:t>
            </a:r>
            <a:r>
              <a:rPr lang="en-US" sz="3800" dirty="0" smtClean="0">
                <a:latin typeface="+mj-lt"/>
              </a:rPr>
              <a:t/>
            </a:r>
            <a:br>
              <a:rPr lang="en-US" sz="3800" dirty="0" smtClean="0">
                <a:latin typeface="+mj-lt"/>
              </a:rPr>
            </a:br>
            <a:r>
              <a:rPr lang="ru-RU" sz="3800" dirty="0" smtClean="0">
                <a:latin typeface="+mj-lt"/>
              </a:rPr>
              <a:t>для школьников</a:t>
            </a:r>
            <a:r>
              <a:rPr lang="en-US" sz="3800" dirty="0" smtClean="0">
                <a:latin typeface="+mj-lt"/>
              </a:rPr>
              <a:t> </a:t>
            </a:r>
            <a:r>
              <a:rPr lang="ru-RU" sz="3800" dirty="0" smtClean="0">
                <a:latin typeface="+mj-lt"/>
              </a:rPr>
              <a:t>в США</a:t>
            </a:r>
            <a:endParaRPr lang="ru-RU" sz="3800" dirty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6585302"/>
            <a:ext cx="9144000" cy="30008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endParaRPr lang="ru-RU" sz="1350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648909" y="6584348"/>
            <a:ext cx="18274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seminar@directtalk.ru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656145" y="6583157"/>
            <a:ext cx="147726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www.directtalk.ru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073216" y="6589458"/>
            <a:ext cx="13953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+7 495 995 95 14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-29635" y="6592517"/>
            <a:ext cx="391563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Москва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л.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Селезнёвская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д.11А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2,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офис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511 </a:t>
            </a:r>
          </a:p>
        </p:txBody>
      </p:sp>
      <p:pic>
        <p:nvPicPr>
          <p:cNvPr id="9" name="Picture 30" descr="PPP_ISYMB_CLP_Information_Blue.png"/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6065" y="6621133"/>
            <a:ext cx="281368" cy="244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1" descr="PPP_ISYMB_CLP_Mail_Blue.png"/>
          <p:cNvPicPr>
            <a:picLocks noChangeAspect="1"/>
          </p:cNvPicPr>
          <p:nvPr/>
        </p:nvPicPr>
        <p:blipFill>
          <a:blip r:embed="rId4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8697" y="6621134"/>
            <a:ext cx="305431" cy="26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2" descr="PPP_ISYMB_CLP_Phone_Blue.png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ysClr val="window" lastClr="FFFFFF">
                <a:tint val="45000"/>
                <a:satMod val="400000"/>
              </a:sysClr>
            </a:duotone>
          </a:blip>
          <a:srcRect/>
          <a:stretch>
            <a:fillRect/>
          </a:stretch>
        </p:blipFill>
        <p:spPr bwMode="auto">
          <a:xfrm>
            <a:off x="3839976" y="6621134"/>
            <a:ext cx="299976" cy="260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60" descr="logo.png">
            <a:hlinkClick r:id="rId2"/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661248"/>
            <a:ext cx="2214563" cy="825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Объект 2"/>
          <p:cNvSpPr txBox="1">
            <a:spLocks/>
          </p:cNvSpPr>
          <p:nvPr/>
        </p:nvSpPr>
        <p:spPr>
          <a:xfrm>
            <a:off x="426368" y="3887991"/>
            <a:ext cx="4361656" cy="1440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/>
            <a:r>
              <a:rPr lang="ru-RU" altLang="ru-RU" sz="1200" b="1" dirty="0">
                <a:latin typeface="+mj-lt"/>
              </a:rPr>
              <a:t>В стоимость входит</a:t>
            </a:r>
            <a:r>
              <a:rPr lang="ru-RU" altLang="ru-RU" sz="1200" dirty="0">
                <a:latin typeface="+mj-lt"/>
              </a:rPr>
              <a:t>: </a:t>
            </a:r>
          </a:p>
          <a:p>
            <a:pPr marL="571500" lvl="1" indent="-171450">
              <a:buFont typeface="Symbol" panose="05050102010706020507" pitchFamily="18" charset="2"/>
              <a:buChar char=""/>
            </a:pPr>
            <a:r>
              <a:rPr lang="ru-RU" altLang="ru-RU" sz="1200" dirty="0" smtClean="0">
                <a:latin typeface="+mj-lt"/>
              </a:rPr>
              <a:t>О</a:t>
            </a:r>
            <a:r>
              <a:rPr lang="ru-RU" sz="1200" dirty="0" smtClean="0">
                <a:latin typeface="+mj-lt"/>
              </a:rPr>
              <a:t>бучение в государственной школе;</a:t>
            </a:r>
            <a:endParaRPr lang="ru-RU" sz="1200" dirty="0">
              <a:latin typeface="+mj-lt"/>
            </a:endParaRPr>
          </a:p>
          <a:p>
            <a:pPr marL="571500" lvl="1" indent="-171450">
              <a:buFont typeface="Symbol" panose="05050102010706020507" pitchFamily="18" charset="2"/>
              <a:buChar char=""/>
            </a:pPr>
            <a:r>
              <a:rPr lang="ru-RU" sz="1200" dirty="0" smtClean="0">
                <a:latin typeface="+mj-lt"/>
              </a:rPr>
              <a:t>Проживание и питание </a:t>
            </a:r>
            <a:r>
              <a:rPr lang="ru-RU" sz="1200" dirty="0">
                <a:latin typeface="+mj-lt"/>
              </a:rPr>
              <a:t>в </a:t>
            </a:r>
            <a:r>
              <a:rPr lang="ru-RU" sz="1200" dirty="0" smtClean="0">
                <a:latin typeface="+mj-lt"/>
              </a:rPr>
              <a:t>американской семье</a:t>
            </a:r>
            <a:r>
              <a:rPr lang="ru-RU" sz="1200" dirty="0">
                <a:latin typeface="+mj-lt"/>
              </a:rPr>
              <a:t>;</a:t>
            </a:r>
          </a:p>
          <a:p>
            <a:pPr marL="571500" lvl="1" indent="-171450">
              <a:buFont typeface="Symbol" panose="05050102010706020507" pitchFamily="18" charset="2"/>
              <a:buChar char=""/>
            </a:pPr>
            <a:r>
              <a:rPr lang="ru-RU" sz="1200" dirty="0" smtClean="0">
                <a:latin typeface="+mj-lt"/>
              </a:rPr>
              <a:t>Курирование;</a:t>
            </a:r>
            <a:endParaRPr lang="ru-RU" sz="1200" dirty="0">
              <a:latin typeface="+mj-lt"/>
            </a:endParaRPr>
          </a:p>
          <a:p>
            <a:pPr marL="571500" lvl="1" indent="-171450">
              <a:buFont typeface="Symbol" panose="05050102010706020507" pitchFamily="18" charset="2"/>
              <a:buChar char=""/>
            </a:pPr>
            <a:r>
              <a:rPr lang="ru-RU" sz="1200" dirty="0">
                <a:latin typeface="+mj-lt"/>
              </a:rPr>
              <a:t>Медицинская страховка;</a:t>
            </a:r>
          </a:p>
          <a:p>
            <a:pPr marL="571500" lvl="1" indent="-171450">
              <a:buFont typeface="Symbol" panose="05050102010706020507" pitchFamily="18" charset="2"/>
              <a:buChar char=""/>
            </a:pPr>
            <a:r>
              <a:rPr lang="ru-RU" sz="1200" dirty="0">
                <a:latin typeface="+mj-lt"/>
              </a:rPr>
              <a:t>Отчёты об успеваемости.</a:t>
            </a:r>
            <a:endParaRPr lang="ru-RU" altLang="ru-RU" sz="1200" dirty="0">
              <a:latin typeface="+mj-lt"/>
            </a:endParaRPr>
          </a:p>
        </p:txBody>
      </p:sp>
      <p:sp>
        <p:nvSpPr>
          <p:cNvPr id="15" name="Объект 2"/>
          <p:cNvSpPr txBox="1">
            <a:spLocks/>
          </p:cNvSpPr>
          <p:nvPr/>
        </p:nvSpPr>
        <p:spPr>
          <a:xfrm>
            <a:off x="4567338" y="3887990"/>
            <a:ext cx="3533054" cy="1440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/>
            <a:r>
              <a:rPr lang="ru-RU" altLang="ru-RU" sz="1200" b="1" dirty="0" smtClean="0">
                <a:latin typeface="+mj-lt"/>
              </a:rPr>
              <a:t>Дополнительно оплачивается</a:t>
            </a:r>
            <a:r>
              <a:rPr lang="ru-RU" altLang="ru-RU" sz="1200" dirty="0" smtClean="0">
                <a:latin typeface="+mj-lt"/>
              </a:rPr>
              <a:t>: </a:t>
            </a:r>
            <a:endParaRPr lang="ru-RU" altLang="ru-RU" sz="1200" dirty="0">
              <a:latin typeface="+mj-lt"/>
            </a:endParaRPr>
          </a:p>
          <a:p>
            <a:pPr marL="571500" lvl="1" indent="-171450">
              <a:buFont typeface="Symbol" panose="05050102010706020507" pitchFamily="18" charset="2"/>
              <a:buChar char=""/>
            </a:pPr>
            <a:r>
              <a:rPr lang="ru-RU" sz="1200" dirty="0">
                <a:latin typeface="+mj-lt"/>
              </a:rPr>
              <a:t>Авиаперелет</a:t>
            </a:r>
            <a:r>
              <a:rPr lang="ru-RU" sz="1200" dirty="0" smtClean="0">
                <a:latin typeface="+mj-lt"/>
              </a:rPr>
              <a:t>;</a:t>
            </a:r>
          </a:p>
          <a:p>
            <a:pPr marL="571500" lvl="1" indent="-171450">
              <a:buFont typeface="Symbol" panose="05050102010706020507" pitchFamily="18" charset="2"/>
              <a:buChar char=""/>
            </a:pPr>
            <a:r>
              <a:rPr lang="ru-RU" sz="1200" dirty="0" smtClean="0">
                <a:latin typeface="+mj-lt"/>
              </a:rPr>
              <a:t>Консульский </a:t>
            </a:r>
            <a:r>
              <a:rPr lang="ru-RU" sz="1200" dirty="0">
                <a:latin typeface="+mj-lt"/>
              </a:rPr>
              <a:t>сбор Посольства США</a:t>
            </a:r>
            <a:r>
              <a:rPr lang="ru-RU" sz="1200" dirty="0" smtClean="0">
                <a:latin typeface="+mj-lt"/>
              </a:rPr>
              <a:t>;</a:t>
            </a:r>
          </a:p>
          <a:p>
            <a:pPr marL="571500" lvl="1" indent="-171450">
              <a:buFont typeface="Symbol" panose="05050102010706020507" pitchFamily="18" charset="2"/>
              <a:buChar char=""/>
            </a:pPr>
            <a:r>
              <a:rPr lang="ru-RU" sz="1200" dirty="0" smtClean="0">
                <a:latin typeface="+mj-lt"/>
              </a:rPr>
              <a:t>Карманные </a:t>
            </a:r>
            <a:r>
              <a:rPr lang="ru-RU" sz="1200" dirty="0">
                <a:latin typeface="+mj-lt"/>
              </a:rPr>
              <a:t>расходы</a:t>
            </a:r>
            <a:r>
              <a:rPr lang="ru-RU" sz="1200" dirty="0" smtClean="0">
                <a:latin typeface="+mj-lt"/>
              </a:rPr>
              <a:t>;</a:t>
            </a:r>
          </a:p>
          <a:p>
            <a:pPr marL="571500" lvl="1" indent="-171450">
              <a:buFont typeface="Symbol" panose="05050102010706020507" pitchFamily="18" charset="2"/>
              <a:buChar char=""/>
            </a:pPr>
            <a:r>
              <a:rPr lang="ru-RU" sz="1200" dirty="0" smtClean="0">
                <a:latin typeface="+mj-lt"/>
              </a:rPr>
              <a:t>Тестирование английского языка.</a:t>
            </a:r>
            <a:endParaRPr lang="ru-RU" altLang="ru-RU" sz="1200" dirty="0">
              <a:latin typeface="+mj-lt"/>
            </a:endParaRPr>
          </a:p>
        </p:txBody>
      </p:sp>
      <p:sp>
        <p:nvSpPr>
          <p:cNvPr id="16" name="Объект 2"/>
          <p:cNvSpPr txBox="1">
            <a:spLocks/>
          </p:cNvSpPr>
          <p:nvPr/>
        </p:nvSpPr>
        <p:spPr>
          <a:xfrm>
            <a:off x="457200" y="5228761"/>
            <a:ext cx="5987008" cy="3604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latin typeface="+mj-lt"/>
              </a:rPr>
              <a:t>Оформление на программу и виза</a:t>
            </a:r>
            <a:r>
              <a:rPr lang="ru-RU" sz="1200" b="1" dirty="0">
                <a:latin typeface="+mj-lt"/>
              </a:rPr>
              <a:t>.</a:t>
            </a:r>
            <a:endParaRPr lang="ru-RU" altLang="ru-RU" sz="1200" dirty="0" smtClean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8" name="Объект 2"/>
          <p:cNvSpPr>
            <a:spLocks noGrp="1"/>
          </p:cNvSpPr>
          <p:nvPr>
            <p:ph idx="1"/>
          </p:nvPr>
        </p:nvSpPr>
        <p:spPr>
          <a:xfrm>
            <a:off x="457200" y="1439719"/>
            <a:ext cx="8507288" cy="2520280"/>
          </a:xfrm>
        </p:spPr>
        <p:txBody>
          <a:bodyPr>
            <a:noAutofit/>
          </a:bodyPr>
          <a:lstStyle/>
          <a:p>
            <a:r>
              <a:rPr lang="ru-RU" sz="1200" b="1" dirty="0" smtClean="0">
                <a:latin typeface="+mj-lt"/>
              </a:rPr>
              <a:t>Особенности:</a:t>
            </a:r>
            <a:r>
              <a:rPr lang="ru-RU" sz="1200" dirty="0" smtClean="0">
                <a:latin typeface="+mj-lt"/>
              </a:rPr>
              <a:t> культурный обмен, ограничение по срокам обучения, подбор семьи, школы, города и штата.</a:t>
            </a:r>
          </a:p>
          <a:p>
            <a:r>
              <a:rPr lang="ru-RU" sz="1200" b="1" dirty="0" smtClean="0">
                <a:latin typeface="+mj-lt"/>
              </a:rPr>
              <a:t>Требования к участникам</a:t>
            </a:r>
            <a:r>
              <a:rPr lang="ru-RU" sz="1200" dirty="0" smtClean="0">
                <a:latin typeface="+mj-lt"/>
              </a:rPr>
              <a:t>: </a:t>
            </a:r>
          </a:p>
          <a:p>
            <a:pPr marL="400050" lvl="1" indent="0">
              <a:buNone/>
            </a:pPr>
            <a:r>
              <a:rPr lang="ru-RU" sz="1200" dirty="0" smtClean="0">
                <a:latin typeface="+mj-lt"/>
              </a:rPr>
              <a:t>- </a:t>
            </a:r>
            <a:r>
              <a:rPr lang="ru-RU" sz="1200" dirty="0">
                <a:latin typeface="+mj-lt"/>
              </a:rPr>
              <a:t>возраст от 15 до 18,5 лет;</a:t>
            </a:r>
          </a:p>
          <a:p>
            <a:pPr marL="400050" lvl="1" indent="0">
              <a:buNone/>
            </a:pPr>
            <a:r>
              <a:rPr lang="ru-RU" sz="1200" dirty="0">
                <a:latin typeface="+mj-lt"/>
              </a:rPr>
              <a:t>- изучение английского языка не менее </a:t>
            </a:r>
            <a:r>
              <a:rPr lang="ru-RU" sz="1200" dirty="0" smtClean="0">
                <a:latin typeface="+mj-lt"/>
              </a:rPr>
              <a:t>3-ёх </a:t>
            </a:r>
            <a:r>
              <a:rPr lang="ru-RU" sz="1200" dirty="0">
                <a:latin typeface="+mj-lt"/>
              </a:rPr>
              <a:t>лет;</a:t>
            </a:r>
          </a:p>
          <a:p>
            <a:pPr marL="400050" lvl="1" indent="0">
              <a:buNone/>
            </a:pPr>
            <a:r>
              <a:rPr lang="ru-RU" sz="1200" dirty="0">
                <a:latin typeface="+mj-lt"/>
              </a:rPr>
              <a:t>- средняя оценка по предметам – «4»;</a:t>
            </a:r>
          </a:p>
          <a:p>
            <a:pPr marL="400050" lvl="1" indent="0">
              <a:buNone/>
            </a:pPr>
            <a:r>
              <a:rPr lang="ru-RU" sz="1200" dirty="0">
                <a:latin typeface="+mj-lt"/>
              </a:rPr>
              <a:t>- самостоятельность, ответственность, коммуникабельность.</a:t>
            </a:r>
          </a:p>
          <a:p>
            <a:r>
              <a:rPr lang="ru-RU" sz="1200" b="1" dirty="0" smtClean="0">
                <a:latin typeface="+mj-lt"/>
              </a:rPr>
              <a:t>Крайний </a:t>
            </a:r>
            <a:r>
              <a:rPr lang="ru-RU" sz="1200" b="1" dirty="0">
                <a:latin typeface="+mj-lt"/>
              </a:rPr>
              <a:t>срок подачи документов</a:t>
            </a:r>
            <a:r>
              <a:rPr lang="ru-RU" sz="1200" dirty="0">
                <a:latin typeface="+mj-lt"/>
              </a:rPr>
              <a:t>: 1 апреля/1 октября.</a:t>
            </a:r>
            <a:endParaRPr lang="en-US" sz="1200" dirty="0" smtClean="0">
              <a:latin typeface="+mj-lt"/>
            </a:endParaRPr>
          </a:p>
          <a:p>
            <a:r>
              <a:rPr lang="ru-RU" sz="1200" b="1" dirty="0" smtClean="0">
                <a:latin typeface="+mj-lt"/>
              </a:rPr>
              <a:t>Академический </a:t>
            </a:r>
            <a:r>
              <a:rPr lang="ru-RU" sz="1200" b="1" dirty="0">
                <a:latin typeface="+mj-lt"/>
              </a:rPr>
              <a:t>год в </a:t>
            </a:r>
            <a:r>
              <a:rPr lang="ru-RU" sz="1200" b="1" dirty="0" smtClean="0">
                <a:latin typeface="+mj-lt"/>
              </a:rPr>
              <a:t>США </a:t>
            </a:r>
            <a:r>
              <a:rPr lang="en-US" sz="1200" b="1" dirty="0" smtClean="0">
                <a:latin typeface="+mj-lt"/>
              </a:rPr>
              <a:t>- $7650</a:t>
            </a:r>
            <a:endParaRPr lang="ru-RU" sz="1200" b="1" dirty="0">
              <a:latin typeface="+mj-lt"/>
            </a:endParaRPr>
          </a:p>
          <a:p>
            <a:pPr marL="400050" lvl="1" indent="0">
              <a:buNone/>
            </a:pPr>
            <a:r>
              <a:rPr lang="ru-RU" sz="1200" dirty="0">
                <a:latin typeface="+mj-lt"/>
                <a:hlinkClick r:id="rId7"/>
              </a:rPr>
              <a:t>Новости и статьи</a:t>
            </a:r>
            <a:r>
              <a:rPr lang="ru-RU" sz="1200" dirty="0">
                <a:latin typeface="+mj-lt"/>
              </a:rPr>
              <a:t> | </a:t>
            </a:r>
            <a:r>
              <a:rPr lang="ru-RU" sz="1200" dirty="0">
                <a:latin typeface="+mj-lt"/>
                <a:hlinkClick r:id="rId8"/>
              </a:rPr>
              <a:t>Отзывы</a:t>
            </a:r>
            <a:r>
              <a:rPr lang="ru-RU" sz="1200" dirty="0">
                <a:latin typeface="+mj-lt"/>
              </a:rPr>
              <a:t> | </a:t>
            </a:r>
            <a:r>
              <a:rPr lang="ru-RU" sz="1200" dirty="0">
                <a:latin typeface="+mj-lt"/>
                <a:hlinkClick r:id="rId9"/>
              </a:rPr>
              <a:t>Программы и их </a:t>
            </a:r>
            <a:r>
              <a:rPr lang="ru-RU" sz="1200" dirty="0" smtClean="0">
                <a:latin typeface="+mj-lt"/>
                <a:hlinkClick r:id="rId9"/>
              </a:rPr>
              <a:t>стоимость</a:t>
            </a:r>
            <a:r>
              <a:rPr lang="ru-RU" altLang="ru-RU" sz="1200" dirty="0" smtClean="0">
                <a:latin typeface="+mj-lt"/>
                <a:cs typeface="Arial" panose="020B0604020202020204" pitchFamily="34" charset="0"/>
              </a:rPr>
              <a:t>. </a:t>
            </a:r>
          </a:p>
          <a:p>
            <a:r>
              <a:rPr lang="ru-RU" sz="1200" b="1" dirty="0" smtClean="0">
                <a:latin typeface="+mj-lt"/>
              </a:rPr>
              <a:t>Академическое полугодие в США</a:t>
            </a:r>
            <a:r>
              <a:rPr lang="en-US" sz="1200" b="1" dirty="0" smtClean="0">
                <a:latin typeface="+mj-lt"/>
              </a:rPr>
              <a:t> - $7150</a:t>
            </a:r>
            <a:endParaRPr lang="ru-RU" sz="1200" b="1" dirty="0" smtClean="0">
              <a:latin typeface="+mj-lt"/>
            </a:endParaRPr>
          </a:p>
          <a:p>
            <a:pPr marL="400050" lvl="1" indent="0">
              <a:buNone/>
            </a:pPr>
            <a:r>
              <a:rPr lang="ru-RU" sz="1200" dirty="0" smtClean="0">
                <a:latin typeface="+mj-lt"/>
                <a:hlinkClick r:id="rId10"/>
              </a:rPr>
              <a:t>Новости </a:t>
            </a:r>
            <a:r>
              <a:rPr lang="ru-RU" sz="1200" dirty="0">
                <a:latin typeface="+mj-lt"/>
                <a:hlinkClick r:id="rId10"/>
              </a:rPr>
              <a:t>и статьи</a:t>
            </a:r>
            <a:r>
              <a:rPr lang="ru-RU" sz="1200" dirty="0">
                <a:latin typeface="+mj-lt"/>
              </a:rPr>
              <a:t> | </a:t>
            </a:r>
            <a:r>
              <a:rPr lang="ru-RU" sz="1200" dirty="0">
                <a:latin typeface="+mj-lt"/>
                <a:hlinkClick r:id="rId11"/>
              </a:rPr>
              <a:t>Отзывы</a:t>
            </a:r>
            <a:r>
              <a:rPr lang="ru-RU" sz="1200" dirty="0">
                <a:latin typeface="+mj-lt"/>
              </a:rPr>
              <a:t> | </a:t>
            </a:r>
            <a:r>
              <a:rPr lang="ru-RU" sz="1200" dirty="0">
                <a:latin typeface="+mj-lt"/>
                <a:hlinkClick r:id="rId12"/>
              </a:rPr>
              <a:t>Программы и их </a:t>
            </a:r>
            <a:r>
              <a:rPr lang="ru-RU" sz="1200" dirty="0" smtClean="0">
                <a:latin typeface="+mj-lt"/>
                <a:hlinkClick r:id="rId12"/>
              </a:rPr>
              <a:t>стоимость</a:t>
            </a:r>
            <a:r>
              <a:rPr lang="ru-RU" altLang="ru-RU" sz="1200" dirty="0" smtClean="0">
                <a:latin typeface="+mj-lt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67040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60040"/>
            <a:ext cx="6948264" cy="1052736"/>
          </a:xfrm>
        </p:spPr>
        <p:txBody>
          <a:bodyPr/>
          <a:lstStyle/>
          <a:p>
            <a:r>
              <a:rPr lang="ru-RU" sz="3800" dirty="0" smtClean="0">
                <a:latin typeface="+mj-lt"/>
              </a:rPr>
              <a:t>Государственные средние </a:t>
            </a:r>
            <a:br>
              <a:rPr lang="ru-RU" sz="3800" dirty="0" smtClean="0">
                <a:latin typeface="+mj-lt"/>
              </a:rPr>
            </a:br>
            <a:r>
              <a:rPr lang="ru-RU" sz="3800" dirty="0" smtClean="0">
                <a:latin typeface="+mj-lt"/>
              </a:rPr>
              <a:t>школы Канады</a:t>
            </a:r>
            <a:endParaRPr lang="ru-RU" sz="3800" dirty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6585302"/>
            <a:ext cx="9144000" cy="30008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endParaRPr lang="ru-RU" sz="1350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648909" y="6584348"/>
            <a:ext cx="18274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seminar@directtalk.ru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656145" y="6583157"/>
            <a:ext cx="147726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www.directtalk.ru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073216" y="6589458"/>
            <a:ext cx="13953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+7 495 995 95 14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-29635" y="6592517"/>
            <a:ext cx="391563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Москва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л.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Селезнёвская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д.11А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2,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офис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511 </a:t>
            </a:r>
          </a:p>
        </p:txBody>
      </p:sp>
      <p:pic>
        <p:nvPicPr>
          <p:cNvPr id="9" name="Picture 30" descr="PPP_ISYMB_CLP_Information_Blue.png"/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6065" y="6621133"/>
            <a:ext cx="281368" cy="244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1" descr="PPP_ISYMB_CLP_Mail_Blue.png"/>
          <p:cNvPicPr>
            <a:picLocks noChangeAspect="1"/>
          </p:cNvPicPr>
          <p:nvPr/>
        </p:nvPicPr>
        <p:blipFill>
          <a:blip r:embed="rId4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8697" y="6621134"/>
            <a:ext cx="305431" cy="26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2" descr="PPP_ISYMB_CLP_Phone_Blue.png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ysClr val="window" lastClr="FFFFFF">
                <a:tint val="45000"/>
                <a:satMod val="400000"/>
              </a:sysClr>
            </a:duotone>
          </a:blip>
          <a:srcRect/>
          <a:stretch>
            <a:fillRect/>
          </a:stretch>
        </p:blipFill>
        <p:spPr bwMode="auto">
          <a:xfrm>
            <a:off x="3839976" y="6621134"/>
            <a:ext cx="299976" cy="260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60" descr="logo.png">
            <a:hlinkClick r:id="rId2"/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661248"/>
            <a:ext cx="2214563" cy="825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Объект 2"/>
          <p:cNvSpPr>
            <a:spLocks noGrp="1"/>
          </p:cNvSpPr>
          <p:nvPr>
            <p:ph idx="1"/>
          </p:nvPr>
        </p:nvSpPr>
        <p:spPr>
          <a:xfrm>
            <a:off x="457200" y="1844824"/>
            <a:ext cx="8291264" cy="3528392"/>
          </a:xfrm>
        </p:spPr>
        <p:txBody>
          <a:bodyPr>
            <a:noAutofit/>
          </a:bodyPr>
          <a:lstStyle/>
          <a:p>
            <a:r>
              <a:rPr lang="ru-RU" sz="1400" b="1" dirty="0" smtClean="0">
                <a:latin typeface="+mj-lt"/>
              </a:rPr>
              <a:t>Особенности:</a:t>
            </a:r>
          </a:p>
          <a:p>
            <a:pPr lvl="1"/>
            <a:r>
              <a:rPr lang="ru-RU" sz="1400" dirty="0" smtClean="0">
                <a:latin typeface="+mj-lt"/>
              </a:rPr>
              <a:t>Система образования и стоимость;</a:t>
            </a:r>
          </a:p>
          <a:p>
            <a:pPr lvl="1"/>
            <a:r>
              <a:rPr lang="ru-RU" sz="1400" dirty="0" smtClean="0">
                <a:latin typeface="+mj-lt"/>
              </a:rPr>
              <a:t>Право выбора школы, города и провинции;</a:t>
            </a:r>
          </a:p>
          <a:p>
            <a:pPr lvl="1"/>
            <a:r>
              <a:rPr lang="ru-RU" sz="1400" dirty="0" smtClean="0">
                <a:latin typeface="+mj-lt"/>
              </a:rPr>
              <a:t>Сроки подачи заявки на обучение круглый год;</a:t>
            </a:r>
          </a:p>
          <a:p>
            <a:pPr lvl="1"/>
            <a:r>
              <a:rPr lang="ru-RU" sz="1400" dirty="0" smtClean="0">
                <a:latin typeface="+mj-lt"/>
              </a:rPr>
              <a:t>Продолжительность программы </a:t>
            </a:r>
            <a:r>
              <a:rPr lang="ru-RU" sz="1400" dirty="0" err="1" smtClean="0">
                <a:latin typeface="+mj-lt"/>
              </a:rPr>
              <a:t>неограничена</a:t>
            </a:r>
            <a:r>
              <a:rPr lang="ru-RU" sz="1400" dirty="0" smtClean="0">
                <a:latin typeface="+mj-lt"/>
              </a:rPr>
              <a:t>.</a:t>
            </a:r>
          </a:p>
          <a:p>
            <a:r>
              <a:rPr lang="ru-RU" sz="1400" b="1" dirty="0" smtClean="0">
                <a:latin typeface="+mj-lt"/>
              </a:rPr>
              <a:t>Условия участия</a:t>
            </a:r>
            <a:r>
              <a:rPr lang="ru-RU" sz="1400" dirty="0" smtClean="0">
                <a:latin typeface="+mj-lt"/>
              </a:rPr>
              <a:t>: </a:t>
            </a:r>
          </a:p>
          <a:p>
            <a:pPr lvl="1"/>
            <a:r>
              <a:rPr lang="ru-RU" sz="1400" dirty="0" smtClean="0">
                <a:latin typeface="+mj-lt"/>
              </a:rPr>
              <a:t>Возраст с 7 до 18 лет, </a:t>
            </a:r>
          </a:p>
          <a:p>
            <a:pPr lvl="1"/>
            <a:r>
              <a:rPr lang="ru-RU" sz="1400" dirty="0" smtClean="0">
                <a:latin typeface="+mj-lt"/>
              </a:rPr>
              <a:t>Класс с 1 по 12;</a:t>
            </a:r>
          </a:p>
          <a:p>
            <a:pPr lvl="1"/>
            <a:r>
              <a:rPr lang="ru-RU" sz="1400" dirty="0" smtClean="0">
                <a:latin typeface="+mj-lt"/>
              </a:rPr>
              <a:t>Проживание и питание в канадской семье. </a:t>
            </a:r>
            <a:endParaRPr lang="en-US" sz="1400" dirty="0" smtClean="0">
              <a:latin typeface="+mj-lt"/>
            </a:endParaRPr>
          </a:p>
          <a:p>
            <a:r>
              <a:rPr lang="ru-RU" sz="1400" b="1" dirty="0" smtClean="0">
                <a:latin typeface="+mj-lt"/>
              </a:rPr>
              <a:t>Оформление </a:t>
            </a:r>
            <a:r>
              <a:rPr lang="ru-RU" sz="1400" b="1" dirty="0">
                <a:latin typeface="+mj-lt"/>
              </a:rPr>
              <a:t>на программу и виза.</a:t>
            </a:r>
            <a:endParaRPr lang="ru-RU" altLang="ru-RU" sz="1400" dirty="0">
              <a:latin typeface="+mj-lt"/>
              <a:cs typeface="Arial" panose="020B0604020202020204" pitchFamily="34" charset="0"/>
            </a:endParaRPr>
          </a:p>
          <a:p>
            <a:r>
              <a:rPr lang="ru-RU" sz="1400" b="1" dirty="0" smtClean="0">
                <a:latin typeface="+mj-lt"/>
              </a:rPr>
              <a:t>Подробнее о государственных средних школах на примере провинции Онтарио:</a:t>
            </a:r>
          </a:p>
          <a:p>
            <a:pPr lvl="1"/>
            <a:r>
              <a:rPr lang="ru-RU" sz="1400" b="1" dirty="0" smtClean="0">
                <a:latin typeface="+mj-lt"/>
                <a:hlinkClick r:id="rId7"/>
              </a:rPr>
              <a:t>Государственные </a:t>
            </a:r>
            <a:r>
              <a:rPr lang="ru-RU" sz="1400" b="1" dirty="0">
                <a:latin typeface="+mj-lt"/>
                <a:hlinkClick r:id="rId7"/>
              </a:rPr>
              <a:t>средние школы в г. Оттава</a:t>
            </a:r>
            <a:r>
              <a:rPr lang="ru-RU" altLang="ru-RU" sz="1400" dirty="0" smtClean="0">
                <a:latin typeface="+mj-lt"/>
                <a:cs typeface="Arial" panose="020B0604020202020204" pitchFamily="34" charset="0"/>
              </a:rPr>
              <a:t>. </a:t>
            </a:r>
          </a:p>
          <a:p>
            <a:pPr lvl="1"/>
            <a:r>
              <a:rPr lang="ru-RU" sz="1400" b="1" dirty="0">
                <a:latin typeface="+mj-lt"/>
                <a:hlinkClick r:id="rId8"/>
              </a:rPr>
              <a:t>Государственные </a:t>
            </a:r>
            <a:r>
              <a:rPr lang="ru-RU" sz="1400" b="1" dirty="0" smtClean="0">
                <a:latin typeface="+mj-lt"/>
                <a:hlinkClick r:id="rId8"/>
              </a:rPr>
              <a:t>средние </a:t>
            </a:r>
            <a:r>
              <a:rPr lang="ru-RU" sz="1400" b="1" dirty="0">
                <a:latin typeface="+mj-lt"/>
                <a:hlinkClick r:id="rId8"/>
              </a:rPr>
              <a:t>школы в г. Торонто</a:t>
            </a:r>
            <a:r>
              <a:rPr lang="ru-RU" altLang="ru-RU" sz="1400" dirty="0" smtClean="0">
                <a:latin typeface="+mj-lt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62797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00690"/>
            <a:ext cx="7308304" cy="1052736"/>
          </a:xfrm>
        </p:spPr>
        <p:txBody>
          <a:bodyPr/>
          <a:lstStyle/>
          <a:p>
            <a:r>
              <a:rPr lang="en-US" sz="3800" dirty="0">
                <a:latin typeface="+mj-lt"/>
              </a:rPr>
              <a:t>St. John’s Ravenscourt School</a:t>
            </a:r>
            <a:endParaRPr lang="ru-RU" sz="3800" dirty="0">
              <a:latin typeface="+mj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628800"/>
            <a:ext cx="8507288" cy="3528392"/>
          </a:xfrm>
        </p:spPr>
        <p:txBody>
          <a:bodyPr>
            <a:noAutofit/>
          </a:bodyPr>
          <a:lstStyle/>
          <a:p>
            <a:pPr algn="just">
              <a:lnSpc>
                <a:spcPct val="130000"/>
              </a:lnSpc>
              <a:spcBef>
                <a:spcPct val="0"/>
              </a:spcBef>
            </a:pPr>
            <a:r>
              <a:rPr lang="ru-RU" altLang="ru-RU" sz="1600" dirty="0" smtClean="0">
                <a:latin typeface="+mj-lt"/>
                <a:cs typeface="Arial" panose="020B0604020202020204" pitchFamily="34" charset="0"/>
              </a:rPr>
              <a:t>Город </a:t>
            </a:r>
            <a:r>
              <a:rPr lang="ru-RU" altLang="ru-RU" sz="1600" dirty="0">
                <a:latin typeface="+mj-lt"/>
                <a:cs typeface="Arial" panose="020B0604020202020204" pitchFamily="34" charset="0"/>
              </a:rPr>
              <a:t>Виннипег, провинция </a:t>
            </a:r>
            <a:r>
              <a:rPr lang="ru-RU" altLang="ru-RU" sz="1600" dirty="0" err="1">
                <a:latin typeface="+mj-lt"/>
                <a:cs typeface="Arial" panose="020B0604020202020204" pitchFamily="34" charset="0"/>
              </a:rPr>
              <a:t>Манитоба</a:t>
            </a:r>
            <a:r>
              <a:rPr lang="ru-RU" altLang="ru-RU" sz="1600" dirty="0">
                <a:latin typeface="+mj-lt"/>
                <a:cs typeface="Arial" panose="020B0604020202020204" pitchFamily="34" charset="0"/>
              </a:rPr>
              <a:t>. </a:t>
            </a:r>
            <a:endParaRPr lang="ru-RU" altLang="ru-RU" sz="1600" dirty="0" smtClean="0">
              <a:latin typeface="+mj-lt"/>
              <a:cs typeface="Arial" panose="020B0604020202020204" pitchFamily="34" charset="0"/>
            </a:endParaRPr>
          </a:p>
          <a:p>
            <a:pPr algn="just">
              <a:lnSpc>
                <a:spcPct val="130000"/>
              </a:lnSpc>
              <a:spcBef>
                <a:spcPct val="0"/>
              </a:spcBef>
            </a:pPr>
            <a:r>
              <a:rPr lang="ru-RU" altLang="ru-RU" sz="1600" dirty="0" smtClean="0">
                <a:latin typeface="+mj-lt"/>
                <a:cs typeface="Arial" panose="020B0604020202020204" pitchFamily="34" charset="0"/>
              </a:rPr>
              <a:t>Школу </a:t>
            </a:r>
            <a:r>
              <a:rPr lang="ru-RU" altLang="ru-RU" sz="1600" dirty="0">
                <a:latin typeface="+mj-lt"/>
                <a:cs typeface="Arial" panose="020B0604020202020204" pitchFamily="34" charset="0"/>
              </a:rPr>
              <a:t>патронирует королева Великобритании </a:t>
            </a:r>
            <a:r>
              <a:rPr lang="ru-RU" altLang="ru-RU" sz="1600" dirty="0" smtClean="0">
                <a:latin typeface="+mj-lt"/>
                <a:cs typeface="Arial" panose="020B0604020202020204" pitchFamily="34" charset="0"/>
              </a:rPr>
              <a:t>Елизавета </a:t>
            </a:r>
            <a:r>
              <a:rPr lang="ru-RU" altLang="ru-RU" sz="1600" dirty="0">
                <a:latin typeface="+mj-lt"/>
                <a:cs typeface="Arial" panose="020B0604020202020204" pitchFamily="34" charset="0"/>
              </a:rPr>
              <a:t>II. </a:t>
            </a:r>
            <a:endParaRPr lang="ru-RU" altLang="ru-RU" sz="1600" dirty="0" smtClean="0">
              <a:latin typeface="+mj-lt"/>
              <a:cs typeface="Arial" panose="020B0604020202020204" pitchFamily="34" charset="0"/>
            </a:endParaRPr>
          </a:p>
          <a:p>
            <a:pPr algn="just">
              <a:lnSpc>
                <a:spcPct val="130000"/>
              </a:lnSpc>
              <a:spcBef>
                <a:spcPct val="0"/>
              </a:spcBef>
            </a:pPr>
            <a:r>
              <a:rPr lang="ru-RU" altLang="ru-RU" sz="1600" b="1" dirty="0" smtClean="0">
                <a:latin typeface="+mj-lt"/>
                <a:cs typeface="Arial" panose="020B0604020202020204" pitchFamily="34" charset="0"/>
              </a:rPr>
              <a:t>Среди </a:t>
            </a:r>
            <a:r>
              <a:rPr lang="ru-RU" altLang="ru-RU" sz="1600" b="1" dirty="0">
                <a:latin typeface="+mj-lt"/>
                <a:cs typeface="Arial" panose="020B0604020202020204" pitchFamily="34" charset="0"/>
              </a:rPr>
              <a:t>выпускников</a:t>
            </a:r>
            <a:r>
              <a:rPr lang="ru-RU" altLang="ru-RU" sz="1600" dirty="0">
                <a:latin typeface="+mj-lt"/>
                <a:cs typeface="Arial" panose="020B0604020202020204" pitchFamily="34" charset="0"/>
              </a:rPr>
              <a:t>: </a:t>
            </a:r>
            <a:endParaRPr lang="ru-RU" altLang="ru-RU" sz="1600" dirty="0" smtClean="0">
              <a:latin typeface="+mj-lt"/>
              <a:cs typeface="Arial" panose="020B0604020202020204" pitchFamily="34" charset="0"/>
            </a:endParaRPr>
          </a:p>
          <a:p>
            <a:pPr lvl="1" algn="just">
              <a:lnSpc>
                <a:spcPct val="130000"/>
              </a:lnSpc>
              <a:spcBef>
                <a:spcPct val="0"/>
              </a:spcBef>
            </a:pPr>
            <a:r>
              <a:rPr lang="ru-RU" altLang="ru-RU" sz="1400" dirty="0" smtClean="0">
                <a:latin typeface="+mj-lt"/>
                <a:cs typeface="Arial" panose="020B0604020202020204" pitchFamily="34" charset="0"/>
              </a:rPr>
              <a:t>Канадская хоккеистка</a:t>
            </a:r>
            <a:r>
              <a:rPr lang="ru-RU" altLang="ru-RU" sz="1400" dirty="0">
                <a:latin typeface="+mj-lt"/>
                <a:cs typeface="Arial" panose="020B0604020202020204" pitchFamily="34" charset="0"/>
              </a:rPr>
              <a:t>, нападающий, </a:t>
            </a:r>
            <a:r>
              <a:rPr lang="ru-RU" altLang="ru-RU" sz="1400" dirty="0" smtClean="0">
                <a:latin typeface="+mj-lt"/>
                <a:cs typeface="Arial" panose="020B0604020202020204" pitchFamily="34" charset="0"/>
              </a:rPr>
              <a:t>трехкратная олимпийская </a:t>
            </a:r>
            <a:r>
              <a:rPr lang="ru-RU" altLang="ru-RU" sz="1400" dirty="0">
                <a:latin typeface="+mj-lt"/>
                <a:cs typeface="Arial" panose="020B0604020202020204" pitchFamily="34" charset="0"/>
              </a:rPr>
              <a:t>чемпионка и пятикратная чемпионка мира </a:t>
            </a:r>
            <a:r>
              <a:rPr lang="ru-RU" altLang="ru-RU" sz="1400" dirty="0" err="1">
                <a:latin typeface="+mj-lt"/>
                <a:cs typeface="Arial" panose="020B0604020202020204" pitchFamily="34" charset="0"/>
              </a:rPr>
              <a:t>Jennifer</a:t>
            </a:r>
            <a:r>
              <a:rPr lang="ru-RU" altLang="ru-RU" sz="1400" dirty="0">
                <a:latin typeface="+mj-lt"/>
                <a:cs typeface="Arial" panose="020B0604020202020204" pitchFamily="34" charset="0"/>
              </a:rPr>
              <a:t> </a:t>
            </a:r>
            <a:r>
              <a:rPr lang="ru-RU" altLang="ru-RU" sz="1400" dirty="0" err="1">
                <a:latin typeface="+mj-lt"/>
                <a:cs typeface="Arial" panose="020B0604020202020204" pitchFamily="34" charset="0"/>
              </a:rPr>
              <a:t>Botterill</a:t>
            </a:r>
            <a:r>
              <a:rPr lang="ru-RU" altLang="ru-RU" sz="1400" dirty="0" smtClean="0">
                <a:latin typeface="+mj-lt"/>
                <a:cs typeface="Arial" panose="020B0604020202020204" pitchFamily="34" charset="0"/>
              </a:rPr>
              <a:t>;</a:t>
            </a:r>
          </a:p>
          <a:p>
            <a:pPr lvl="1" algn="just">
              <a:lnSpc>
                <a:spcPct val="130000"/>
              </a:lnSpc>
              <a:spcBef>
                <a:spcPct val="0"/>
              </a:spcBef>
            </a:pPr>
            <a:r>
              <a:rPr lang="ru-RU" altLang="ru-RU" sz="1400" dirty="0" smtClean="0">
                <a:latin typeface="+mj-lt"/>
                <a:cs typeface="Arial" panose="020B0604020202020204" pitchFamily="34" charset="0"/>
              </a:rPr>
              <a:t>Бывший министр </a:t>
            </a:r>
            <a:r>
              <a:rPr lang="ru-RU" altLang="ru-RU" sz="1400" dirty="0">
                <a:latin typeface="+mj-lt"/>
                <a:cs typeface="Arial" panose="020B0604020202020204" pitchFamily="34" charset="0"/>
              </a:rPr>
              <a:t>образования провинции Онтарио </a:t>
            </a:r>
            <a:r>
              <a:rPr lang="ru-RU" altLang="ru-RU" sz="1400" dirty="0" err="1">
                <a:latin typeface="+mj-lt"/>
                <a:cs typeface="Arial" panose="020B0604020202020204" pitchFamily="34" charset="0"/>
              </a:rPr>
              <a:t>Gerard</a:t>
            </a:r>
            <a:r>
              <a:rPr lang="ru-RU" altLang="ru-RU" sz="1400" dirty="0">
                <a:latin typeface="+mj-lt"/>
                <a:cs typeface="Arial" panose="020B0604020202020204" pitchFamily="34" charset="0"/>
              </a:rPr>
              <a:t> </a:t>
            </a:r>
            <a:r>
              <a:rPr lang="ru-RU" altLang="ru-RU" sz="1400" dirty="0" err="1">
                <a:latin typeface="+mj-lt"/>
                <a:cs typeface="Arial" panose="020B0604020202020204" pitchFamily="34" charset="0"/>
              </a:rPr>
              <a:t>Kennedy</a:t>
            </a:r>
            <a:r>
              <a:rPr lang="ru-RU" altLang="ru-RU" sz="1400" dirty="0" smtClean="0">
                <a:latin typeface="+mj-lt"/>
                <a:cs typeface="Arial" panose="020B0604020202020204" pitchFamily="34" charset="0"/>
              </a:rPr>
              <a:t>;</a:t>
            </a:r>
          </a:p>
          <a:p>
            <a:pPr lvl="1" algn="just">
              <a:lnSpc>
                <a:spcPct val="130000"/>
              </a:lnSpc>
              <a:spcBef>
                <a:spcPct val="0"/>
              </a:spcBef>
            </a:pPr>
            <a:r>
              <a:rPr lang="ru-RU" altLang="ru-RU" sz="1400" dirty="0" smtClean="0">
                <a:latin typeface="+mj-lt"/>
                <a:cs typeface="Arial" panose="020B0604020202020204" pitchFamily="34" charset="0"/>
              </a:rPr>
              <a:t>Член парламента</a:t>
            </a:r>
            <a:r>
              <a:rPr lang="ru-RU" altLang="ru-RU" sz="1400" dirty="0">
                <a:latin typeface="+mj-lt"/>
                <a:cs typeface="Arial" panose="020B0604020202020204" pitchFamily="34" charset="0"/>
              </a:rPr>
              <a:t>, </a:t>
            </a:r>
            <a:r>
              <a:rPr lang="ru-RU" altLang="ru-RU" sz="1400" dirty="0" smtClean="0">
                <a:latin typeface="+mj-lt"/>
                <a:cs typeface="Arial" panose="020B0604020202020204" pitchFamily="34" charset="0"/>
              </a:rPr>
              <a:t>бывший госсекретарь </a:t>
            </a:r>
            <a:r>
              <a:rPr lang="ru-RU" altLang="ru-RU" sz="1400" dirty="0">
                <a:latin typeface="+mj-lt"/>
                <a:cs typeface="Arial" panose="020B0604020202020204" pitchFamily="34" charset="0"/>
              </a:rPr>
              <a:t>Азиатско-Тихоокеанского региона, </a:t>
            </a:r>
            <a:r>
              <a:rPr lang="ru-RU" altLang="ru-RU" sz="1400" dirty="0" smtClean="0">
                <a:latin typeface="+mj-lt"/>
                <a:cs typeface="Arial" panose="020B0604020202020204" pitchFamily="34" charset="0"/>
              </a:rPr>
              <a:t>обладатель награды «За </a:t>
            </a:r>
            <a:r>
              <a:rPr lang="ru-RU" altLang="ru-RU" sz="1400" dirty="0">
                <a:latin typeface="+mj-lt"/>
                <a:cs typeface="Arial" panose="020B0604020202020204" pitchFamily="34" charset="0"/>
              </a:rPr>
              <a:t>защиту прав человека – 2009» </a:t>
            </a:r>
            <a:r>
              <a:rPr lang="ru-RU" altLang="ru-RU" sz="1400" dirty="0" err="1">
                <a:latin typeface="+mj-lt"/>
                <a:cs typeface="Arial" panose="020B0604020202020204" pitchFamily="34" charset="0"/>
              </a:rPr>
              <a:t>David</a:t>
            </a:r>
            <a:r>
              <a:rPr lang="ru-RU" altLang="ru-RU" sz="1400" dirty="0">
                <a:latin typeface="+mj-lt"/>
                <a:cs typeface="Arial" panose="020B0604020202020204" pitchFamily="34" charset="0"/>
              </a:rPr>
              <a:t> </a:t>
            </a:r>
            <a:r>
              <a:rPr lang="ru-RU" altLang="ru-RU" sz="1400" dirty="0" err="1">
                <a:latin typeface="+mj-lt"/>
                <a:cs typeface="Arial" panose="020B0604020202020204" pitchFamily="34" charset="0"/>
              </a:rPr>
              <a:t>Kilgour</a:t>
            </a:r>
            <a:r>
              <a:rPr lang="ru-RU" altLang="ru-RU" sz="1400" dirty="0">
                <a:latin typeface="+mj-lt"/>
                <a:cs typeface="Arial" panose="020B0604020202020204" pitchFamily="34" charset="0"/>
              </a:rPr>
              <a:t>. </a:t>
            </a:r>
            <a:endParaRPr lang="ru-RU" altLang="ru-RU" sz="1400" dirty="0" smtClean="0">
              <a:latin typeface="+mj-lt"/>
              <a:cs typeface="Arial" panose="020B0604020202020204" pitchFamily="34" charset="0"/>
            </a:endParaRPr>
          </a:p>
          <a:p>
            <a:pPr algn="just">
              <a:lnSpc>
                <a:spcPct val="130000"/>
              </a:lnSpc>
              <a:spcBef>
                <a:spcPct val="0"/>
              </a:spcBef>
            </a:pPr>
            <a:r>
              <a:rPr lang="ru-RU" altLang="ru-RU" sz="1600" dirty="0" smtClean="0">
                <a:latin typeface="+mj-lt"/>
                <a:cs typeface="Arial" panose="020B0604020202020204" pitchFamily="34" charset="0"/>
              </a:rPr>
              <a:t>Выпускники </a:t>
            </a:r>
            <a:r>
              <a:rPr lang="en-US" altLang="ru-RU" sz="1600" dirty="0" smtClean="0">
                <a:latin typeface="+mj-lt"/>
                <a:cs typeface="Arial" panose="020B0604020202020204" pitchFamily="34" charset="0"/>
              </a:rPr>
              <a:t>SJR</a:t>
            </a:r>
            <a:r>
              <a:rPr lang="ru-RU" altLang="ru-RU" sz="16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ru-RU" altLang="ru-RU" sz="1600" dirty="0">
                <a:latin typeface="+mj-lt"/>
                <a:cs typeface="Arial" panose="020B0604020202020204" pitchFamily="34" charset="0"/>
              </a:rPr>
              <a:t>поступают </a:t>
            </a:r>
            <a:r>
              <a:rPr lang="ru-RU" altLang="ru-RU" sz="1600" dirty="0" smtClean="0">
                <a:latin typeface="+mj-lt"/>
                <a:cs typeface="Arial" panose="020B0604020202020204" pitchFamily="34" charset="0"/>
              </a:rPr>
              <a:t>в ведущие </a:t>
            </a:r>
            <a:r>
              <a:rPr lang="ru-RU" altLang="ru-RU" sz="1600" dirty="0">
                <a:latin typeface="+mj-lt"/>
                <a:cs typeface="Arial" panose="020B0604020202020204" pitchFamily="34" charset="0"/>
              </a:rPr>
              <a:t>университеты мира</a:t>
            </a:r>
            <a:r>
              <a:rPr lang="ru-RU" altLang="ru-RU" sz="1600" dirty="0" smtClean="0">
                <a:latin typeface="+mj-lt"/>
                <a:cs typeface="Arial" panose="020B0604020202020204" pitchFamily="34" charset="0"/>
              </a:rPr>
              <a:t>.</a:t>
            </a:r>
            <a:endParaRPr lang="en-US" altLang="ru-RU" sz="1600" dirty="0" smtClean="0">
              <a:latin typeface="+mj-lt"/>
              <a:cs typeface="Arial" panose="020B0604020202020204" pitchFamily="34" charset="0"/>
            </a:endParaRPr>
          </a:p>
          <a:p>
            <a:pPr marL="0" indent="0" algn="just">
              <a:lnSpc>
                <a:spcPct val="130000"/>
              </a:lnSpc>
              <a:spcBef>
                <a:spcPct val="0"/>
              </a:spcBef>
              <a:buNone/>
            </a:pPr>
            <a:endParaRPr lang="ru-RU" altLang="ru-RU" sz="1100" b="1" dirty="0" smtClean="0">
              <a:latin typeface="+mj-lt"/>
              <a:cs typeface="Arial" panose="020B0604020202020204" pitchFamily="34" charset="0"/>
            </a:endParaRPr>
          </a:p>
          <a:p>
            <a:pPr marL="0" indent="0" algn="just">
              <a:lnSpc>
                <a:spcPct val="130000"/>
              </a:lnSpc>
              <a:spcBef>
                <a:spcPct val="0"/>
              </a:spcBef>
              <a:buNone/>
            </a:pPr>
            <a:r>
              <a:rPr lang="ru-RU" altLang="ru-RU" sz="1400" b="1" dirty="0" smtClean="0">
                <a:latin typeface="+mj-lt"/>
                <a:cs typeface="Arial" panose="020B0604020202020204" pitchFamily="34" charset="0"/>
              </a:rPr>
              <a:t>Подробнее о школе по </a:t>
            </a:r>
            <a:r>
              <a:rPr lang="ru-RU" altLang="ru-RU" sz="1400" b="1" dirty="0" smtClean="0">
                <a:latin typeface="+mj-lt"/>
                <a:cs typeface="Arial" panose="020B0604020202020204" pitchFamily="34" charset="0"/>
                <a:hlinkClick r:id="rId2"/>
              </a:rPr>
              <a:t>ссылке</a:t>
            </a:r>
            <a:r>
              <a:rPr lang="ru-RU" altLang="ru-RU" sz="1400" b="1" dirty="0" smtClean="0">
                <a:latin typeface="+mj-lt"/>
                <a:cs typeface="Arial" panose="020B0604020202020204" pitchFamily="34" charset="0"/>
              </a:rPr>
              <a:t>. </a:t>
            </a:r>
          </a:p>
          <a:p>
            <a:pPr marL="0" indent="0" algn="just">
              <a:lnSpc>
                <a:spcPct val="130000"/>
              </a:lnSpc>
              <a:spcBef>
                <a:spcPct val="0"/>
              </a:spcBef>
              <a:buNone/>
            </a:pPr>
            <a:r>
              <a:rPr lang="ru-RU" sz="1400" b="1" dirty="0">
                <a:latin typeface="+mj-lt"/>
                <a:hlinkClick r:id="rId3"/>
              </a:rPr>
              <a:t>Новости и статьи</a:t>
            </a:r>
            <a:r>
              <a:rPr lang="ru-RU" sz="1400" b="1" dirty="0">
                <a:latin typeface="+mj-lt"/>
              </a:rPr>
              <a:t> | </a:t>
            </a:r>
            <a:r>
              <a:rPr lang="ru-RU" sz="1400" b="1" dirty="0">
                <a:latin typeface="+mj-lt"/>
                <a:hlinkClick r:id="rId4"/>
              </a:rPr>
              <a:t>Отзывы</a:t>
            </a:r>
            <a:r>
              <a:rPr lang="ru-RU" sz="1400" b="1" dirty="0">
                <a:latin typeface="+mj-lt"/>
              </a:rPr>
              <a:t> | </a:t>
            </a:r>
            <a:r>
              <a:rPr lang="ru-RU" sz="1400" b="1" dirty="0">
                <a:latin typeface="+mj-lt"/>
                <a:hlinkClick r:id="rId5"/>
              </a:rPr>
              <a:t>Программы и их стоимость</a:t>
            </a:r>
            <a:endParaRPr lang="ru-RU" altLang="ru-RU" sz="1400" b="1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6585302"/>
            <a:ext cx="9144000" cy="30008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endParaRPr lang="ru-RU" sz="1350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648909" y="6584348"/>
            <a:ext cx="18274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seminar@directtalk.ru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656145" y="6583157"/>
            <a:ext cx="147726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www.directtalk.ru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073216" y="6589458"/>
            <a:ext cx="13953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+7 495 995 95 14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-29635" y="6592517"/>
            <a:ext cx="391563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Москва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л.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Селезнёвская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д.11А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2,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офис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511 </a:t>
            </a:r>
          </a:p>
        </p:txBody>
      </p:sp>
      <p:pic>
        <p:nvPicPr>
          <p:cNvPr id="9" name="Picture 30" descr="PPP_ISYMB_CLP_Information_Blue.png"/>
          <p:cNvPicPr>
            <a:picLocks noChangeAspect="1"/>
          </p:cNvPicPr>
          <p:nvPr/>
        </p:nvPicPr>
        <p:blipFill>
          <a:blip r:embed="rId7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6065" y="6621133"/>
            <a:ext cx="281368" cy="244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1" descr="PPP_ISYMB_CLP_Mail_Blue.png"/>
          <p:cNvPicPr>
            <a:picLocks noChangeAspect="1"/>
          </p:cNvPicPr>
          <p:nvPr/>
        </p:nvPicPr>
        <p:blipFill>
          <a:blip r:embed="rId8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8697" y="6621134"/>
            <a:ext cx="305431" cy="26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2" descr="PPP_ISYMB_CLP_Phone_Blue.png"/>
          <p:cNvPicPr>
            <a:picLocks noChangeAspect="1"/>
          </p:cNvPicPr>
          <p:nvPr/>
        </p:nvPicPr>
        <p:blipFill>
          <a:blip r:embed="rId9" cstate="print">
            <a:duotone>
              <a:prstClr val="black"/>
              <a:sysClr val="window" lastClr="FFFFFF">
                <a:tint val="45000"/>
                <a:satMod val="400000"/>
              </a:sysClr>
            </a:duotone>
          </a:blip>
          <a:srcRect/>
          <a:stretch>
            <a:fillRect/>
          </a:stretch>
        </p:blipFill>
        <p:spPr bwMode="auto">
          <a:xfrm>
            <a:off x="3839976" y="6621134"/>
            <a:ext cx="299976" cy="260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60" descr="logo.png">
            <a:hlinkClick r:id="rId6"/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661248"/>
            <a:ext cx="2214563" cy="825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64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648</TotalTime>
  <Words>927</Words>
  <Application>Microsoft Office PowerPoint</Application>
  <PresentationFormat>Экран (4:3)</PresentationFormat>
  <Paragraphs>165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 Unicode MS</vt:lpstr>
      <vt:lpstr>맑은 고딕</vt:lpstr>
      <vt:lpstr>Arial</vt:lpstr>
      <vt:lpstr>Calibri</vt:lpstr>
      <vt:lpstr>Malgun Gothic (Основной текст)</vt:lpstr>
      <vt:lpstr>Symbol</vt:lpstr>
      <vt:lpstr>Wingdings</vt:lpstr>
      <vt:lpstr>Office Theme</vt:lpstr>
      <vt:lpstr>Презентация PowerPoint</vt:lpstr>
      <vt:lpstr>Бюро международных образовательных программ </vt:lpstr>
      <vt:lpstr>Услуги «под ключ»</vt:lpstr>
      <vt:lpstr>В курсе событий</vt:lpstr>
      <vt:lpstr>Процесс оформления  и документы</vt:lpstr>
      <vt:lpstr>Конкурс в социальных сетях!</vt:lpstr>
      <vt:lpstr>Академические программы  для школьников в США</vt:lpstr>
      <vt:lpstr>Государственные средние  школы Канады</vt:lpstr>
      <vt:lpstr>St. John’s Ravenscourt School</vt:lpstr>
      <vt:lpstr>CATS Academy Boston</vt:lpstr>
      <vt:lpstr>СПАСИБО ЗА ВНИМАНИЕ!!!</vt:lpstr>
    </vt:vector>
  </TitlesOfParts>
  <Company>Microsoft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Великобритания</cp:lastModifiedBy>
  <cp:revision>85</cp:revision>
  <dcterms:created xsi:type="dcterms:W3CDTF">2014-04-01T16:35:38Z</dcterms:created>
  <dcterms:modified xsi:type="dcterms:W3CDTF">2015-11-27T12:05:18Z</dcterms:modified>
</cp:coreProperties>
</file>