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2"/>
  </p:notesMasterIdLst>
  <p:sldIdLst>
    <p:sldId id="256" r:id="rId3"/>
    <p:sldId id="257" r:id="rId4"/>
    <p:sldId id="268" r:id="rId5"/>
    <p:sldId id="263" r:id="rId6"/>
    <p:sldId id="264" r:id="rId7"/>
    <p:sldId id="265" r:id="rId8"/>
    <p:sldId id="262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0"/>
    <p:restoredTop sz="46863" autoAdjust="0"/>
  </p:normalViewPr>
  <p:slideViewPr>
    <p:cSldViewPr snapToGrid="0"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F5CCA-F1B8-405C-AED3-9032FB9707E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1163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1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84931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baseline="0" dirty="0" smtClean="0"/>
              <a:t>8 топ-100 вузов мира:</a:t>
            </a:r>
            <a:r>
              <a:rPr lang="ru-RU" baseline="0" dirty="0" smtClean="0"/>
              <a:t> </a:t>
            </a:r>
            <a:r>
              <a:rPr lang="en-US" dirty="0" smtClean="0"/>
              <a:t>Monash</a:t>
            </a:r>
            <a:r>
              <a:rPr lang="ru-RU" dirty="0" smtClean="0"/>
              <a:t> </a:t>
            </a:r>
            <a:r>
              <a:rPr lang="en-US" dirty="0" smtClean="0"/>
              <a:t>University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Мельбурн, Виктория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en-US" altLang="ru-RU" dirty="0" smtClean="0">
                <a:solidFill>
                  <a:schemeClr val="bg1">
                    <a:lumMod val="25000"/>
                  </a:schemeClr>
                </a:solidFill>
              </a:rPr>
              <a:t>University of New South Wales </a:t>
            </a:r>
            <a:r>
              <a:rPr lang="ru-RU" altLang="ru-RU" dirty="0" smtClean="0">
                <a:solidFill>
                  <a:schemeClr val="bg1">
                    <a:lumMod val="25000"/>
                  </a:schemeClr>
                </a:solidFill>
              </a:rPr>
              <a:t>- </a:t>
            </a:r>
            <a:r>
              <a:rPr lang="en-US" dirty="0" smtClean="0"/>
              <a:t>UNSW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Сидней, Новый Южный Уэльс</a:t>
            </a:r>
            <a:r>
              <a:rPr lang="ru-RU" dirty="0" smtClean="0"/>
              <a:t>)</a:t>
            </a:r>
            <a:r>
              <a:rPr lang="en-US" dirty="0" smtClean="0"/>
              <a:t>, Australian </a:t>
            </a:r>
            <a:r>
              <a:rPr lang="en-US" baseline="0" dirty="0" smtClean="0"/>
              <a:t>National University</a:t>
            </a:r>
            <a:r>
              <a:rPr lang="ru-RU" baseline="0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Канберра</a:t>
            </a:r>
            <a:r>
              <a:rPr lang="ru-RU" baseline="0" dirty="0" smtClean="0"/>
              <a:t>)</a:t>
            </a:r>
            <a:r>
              <a:rPr lang="en-US" baseline="0" dirty="0" smtClean="0"/>
              <a:t>, University of Queensland</a:t>
            </a:r>
            <a:r>
              <a:rPr lang="ru-RU" baseline="0" dirty="0" smtClean="0"/>
              <a:t> (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Брисбен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Квинсленд</a:t>
            </a:r>
            <a:r>
              <a:rPr lang="ru-RU" baseline="0" dirty="0" smtClean="0"/>
              <a:t>)</a:t>
            </a:r>
            <a:r>
              <a:rPr lang="en-US" baseline="0" dirty="0" smtClean="0"/>
              <a:t>, </a:t>
            </a:r>
            <a:r>
              <a:rPr lang="en-US" dirty="0" smtClean="0"/>
              <a:t>University of Melbourne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</a:t>
            </a:r>
            <a:r>
              <a:rPr lang="ru-RU" dirty="0" smtClean="0"/>
              <a:t>,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Виктория</a:t>
            </a:r>
            <a:r>
              <a:rPr lang="ru-RU" dirty="0" smtClean="0"/>
              <a:t>)</a:t>
            </a:r>
            <a:r>
              <a:rPr lang="en-US" dirty="0" smtClean="0"/>
              <a:t>, University of Sydney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Сидней, Новый Южный Уэльс</a:t>
            </a:r>
            <a:r>
              <a:rPr lang="ru-RU" dirty="0" smtClean="0"/>
              <a:t>), </a:t>
            </a:r>
            <a:r>
              <a:rPr lang="en-US" dirty="0" smtClean="0"/>
              <a:t>University Adelaide (</a:t>
            </a:r>
            <a:r>
              <a:rPr lang="ru-RU" dirty="0" smtClean="0"/>
              <a:t>Аделаида, Южная Австралия</a:t>
            </a:r>
            <a:r>
              <a:rPr lang="en-US" dirty="0" smtClean="0"/>
              <a:t>)</a:t>
            </a:r>
            <a:r>
              <a:rPr lang="ru-RU" dirty="0" smtClean="0"/>
              <a:t>, </a:t>
            </a:r>
            <a:r>
              <a:rPr lang="en-US" dirty="0" smtClean="0"/>
              <a:t>University of Western Australia (</a:t>
            </a:r>
            <a:r>
              <a:rPr lang="ru-RU" dirty="0" smtClean="0"/>
              <a:t>Перт, Западная Австралия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50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/>
              <a:t>10 учебных заведений в ТОП-50 мира среди университетов младше 50 лет:</a:t>
            </a:r>
            <a:r>
              <a:rPr lang="ru-RU" baseline="0" dirty="0" smtClean="0"/>
              <a:t> </a:t>
            </a:r>
            <a:r>
              <a:rPr lang="en-US" baseline="0" dirty="0" smtClean="0"/>
              <a:t>University of Newcastle (19)</a:t>
            </a:r>
            <a:r>
              <a:rPr lang="ru-RU" baseline="0" dirty="0" smtClean="0"/>
              <a:t>, </a:t>
            </a:r>
            <a:r>
              <a:rPr lang="en-US" baseline="0" dirty="0" smtClean="0"/>
              <a:t>University of Technology Sydney</a:t>
            </a:r>
            <a:r>
              <a:rPr lang="ru-RU" baseline="0" dirty="0" smtClean="0"/>
              <a:t> (21)</a:t>
            </a:r>
            <a:r>
              <a:rPr lang="en-US" baseline="0" dirty="0" smtClean="0"/>
              <a:t>, University of Wollongong</a:t>
            </a:r>
            <a:r>
              <a:rPr lang="ru-RU" baseline="0" dirty="0" smtClean="0"/>
              <a:t> (26)</a:t>
            </a:r>
            <a:r>
              <a:rPr lang="en-US" baseline="0" dirty="0" smtClean="0"/>
              <a:t>, Queensland University of Technology</a:t>
            </a:r>
            <a:r>
              <a:rPr lang="ru-RU" baseline="0" dirty="0" smtClean="0"/>
              <a:t> (28)</a:t>
            </a:r>
            <a:r>
              <a:rPr lang="en-US" baseline="0" dirty="0" smtClean="0"/>
              <a:t>,</a:t>
            </a:r>
            <a:r>
              <a:rPr lang="ru-RU" baseline="0" dirty="0" smtClean="0"/>
              <a:t> </a:t>
            </a:r>
            <a:r>
              <a:rPr lang="en-US" baseline="0" dirty="0" smtClean="0"/>
              <a:t>RMIT University (32), Griffith University (38), Curtin University of Technology (40), University of South Australia (41), James Cook University (46), </a:t>
            </a:r>
            <a:r>
              <a:rPr lang="en-US" baseline="0" dirty="0" err="1" smtClean="0"/>
              <a:t>Deakin</a:t>
            </a:r>
            <a:r>
              <a:rPr lang="en-US" baseline="0" dirty="0" smtClean="0"/>
              <a:t> University (50). 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Иностранные студенты</a:t>
            </a:r>
            <a:r>
              <a:rPr lang="ru-RU" dirty="0" smtClean="0"/>
              <a:t>. Иностранные студенты в Австралии – ведущая строка национального дохода – более 400 000 студентов заработали Австралии более $15 миллиардов в 2013 году. В 2014 году количество иностранных студентов,</a:t>
            </a:r>
            <a:r>
              <a:rPr lang="ru-RU" baseline="0" dirty="0" smtClean="0"/>
              <a:t> обучающихся в австралийских вузах выросло на 20% по сравнению с 2013 годом. Китай и Индия все так же являются основными «поставщиками» иностранных студентов в вузы Австралии. Количество китайских студентов от общего числа международных студентов составляет 38.4%, а индийских 9%. В целях диверсификации национального разнообразия своих международных студентов, в 2014 году удалось увеличить число студентов из Таиланда, Бразилии, Непала, Пакистана, Филиппин и Тайвани. Соответственно, Австралийские вузы очень заинтересованы в привлечении студентов из России и других стран СНГ.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Диапазон цен</a:t>
            </a:r>
            <a:r>
              <a:rPr lang="ru-RU" baseline="0" dirty="0" smtClean="0"/>
              <a:t>. Стоимость обучения в год в государственных и частных колледжах варьируется от </a:t>
            </a:r>
            <a:r>
              <a:rPr lang="en-US" baseline="0" dirty="0" smtClean="0"/>
              <a:t>AUD$</a:t>
            </a:r>
            <a:r>
              <a:rPr lang="ru-RU" baseline="0" dirty="0" smtClean="0"/>
              <a:t>6000 до </a:t>
            </a:r>
            <a:r>
              <a:rPr lang="en-US" baseline="0" dirty="0" smtClean="0"/>
              <a:t>AUD$</a:t>
            </a:r>
            <a:r>
              <a:rPr lang="ru-RU" baseline="0" dirty="0" smtClean="0"/>
              <a:t>18000, в то время как в университетах диапазон цен от </a:t>
            </a:r>
            <a:r>
              <a:rPr lang="en-US" baseline="0" dirty="0" smtClean="0"/>
              <a:t>AUD$</a:t>
            </a:r>
            <a:r>
              <a:rPr lang="ru-RU" baseline="0" dirty="0" smtClean="0"/>
              <a:t>21000 до </a:t>
            </a:r>
            <a:r>
              <a:rPr lang="en-US" baseline="0" dirty="0" smtClean="0"/>
              <a:t>AUD$</a:t>
            </a:r>
            <a:r>
              <a:rPr lang="ru-RU" baseline="0" dirty="0" smtClean="0"/>
              <a:t>64000. В представленных вузах стоимость колеблется в зависимости от программы между </a:t>
            </a:r>
            <a:r>
              <a:rPr lang="en-US" baseline="0" dirty="0" smtClean="0"/>
              <a:t>AUD$</a:t>
            </a:r>
            <a:r>
              <a:rPr lang="ru-RU" baseline="0" dirty="0" smtClean="0"/>
              <a:t>28000 и </a:t>
            </a:r>
            <a:r>
              <a:rPr lang="en-US" baseline="0" dirty="0" smtClean="0"/>
              <a:t>AUD$</a:t>
            </a:r>
            <a:r>
              <a:rPr lang="ru-RU" baseline="0" dirty="0" smtClean="0"/>
              <a:t>34000.   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Изобретения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Холодильник, электродрель, пластиковые банкноты, чёрный ящик, бионическое ухо, УЗИ, одноразовые шприцы и аспирин.</a:t>
            </a:r>
            <a:endParaRPr lang="ru-RU" baseline="0" dirty="0" smtClean="0"/>
          </a:p>
          <a:p>
            <a:endParaRPr lang="ru-RU" baseline="0" dirty="0" smtClean="0"/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Сильная экономика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Австралия в последнее время привлекает все большее число иностранных инвесторов. Это страна с одной из наиболее развитых экономик в мире. В Австралии низкий процент ставки по кредитам, низкая инфляция и высокие темпы роста, эффективная и очень устойчивая экономика, что позволило Австралии избежать экономического спада, который за последние несколько лет пережили большинство экономически развитых стран. Почти столетие производство и экспорт шерсти овец являлся основой экономики страны. В настоящее время наиболее важными отраслями являются нефтяная, химическая, горнорудная промышленность, радиоэлектроника, а также пищевая промышленность. Страна экспортирует сельскохозяйственную продукцию и сырьё. Свыше 72% жителей Австралии в возрасте от 15 до 64 лет имеют оплачиваемую работу. Общенациональные показатели безработицы в феврале 2013 года равнялись 5.4%. Это одни из наиболее низких значений среди промышленно развитых стран. Самым большим австралийским работодателем является сектор здравоохранения и социальной поддержки. Крупнейшей профессиональной группой являются люди имеющие степень бакалавра и выше, например, инженеры, адвокаты, учителя, социальные работники, физиотерапевты. Рабочая сила в основном сконцентрирована на восточном побережье. Более чем три четверти работников трудятся в трех наиболее густонаселенных штатах — Новый Южный Уэльс, Виктория 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Квинсленд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где расположены вышеназванные топ-100 вузов мира, 2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которых представлены в презентации, а именно: </a:t>
            </a:r>
            <a:r>
              <a:rPr lang="en-US" dirty="0" smtClean="0"/>
              <a:t>Monash</a:t>
            </a:r>
            <a:r>
              <a:rPr lang="ru-RU" dirty="0" smtClean="0"/>
              <a:t> </a:t>
            </a:r>
            <a:r>
              <a:rPr lang="en-US" dirty="0" smtClean="0"/>
              <a:t>University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Мельбурн, Виктория</a:t>
            </a:r>
            <a:r>
              <a:rPr lang="ru-RU" dirty="0" smtClean="0"/>
              <a:t>)</a:t>
            </a:r>
            <a:r>
              <a:rPr lang="en-US" dirty="0" smtClean="0"/>
              <a:t>, </a:t>
            </a:r>
            <a:r>
              <a:rPr lang="en-US" altLang="ru-RU" dirty="0" smtClean="0">
                <a:solidFill>
                  <a:schemeClr val="bg1">
                    <a:lumMod val="25000"/>
                  </a:schemeClr>
                </a:solidFill>
              </a:rPr>
              <a:t>University of New South Wales </a:t>
            </a:r>
            <a:r>
              <a:rPr lang="ru-RU" altLang="ru-RU" dirty="0" smtClean="0">
                <a:solidFill>
                  <a:schemeClr val="bg1">
                    <a:lumMod val="25000"/>
                  </a:schemeClr>
                </a:solidFill>
              </a:rPr>
              <a:t>- </a:t>
            </a:r>
            <a:r>
              <a:rPr lang="en-US" dirty="0" smtClean="0"/>
              <a:t>UNSW</a:t>
            </a:r>
            <a:r>
              <a:rPr lang="ru-RU" dirty="0" smtClean="0"/>
              <a:t> (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Сидней, Новый Южный Уэльс</a:t>
            </a:r>
            <a:r>
              <a:rPr lang="ru-RU" dirty="0" smtClean="0"/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По прогнозам за пять лет по ноябрь 2017 года наибольший вклад в рост занятости внесут здравоохранение и социальная помощь, розничная торговля и строительство. Вместе эти отрасли обеспечат почти половину всех новых вакансий. По мнению Министерства образования, занятости и трудовых отношений Австралии, самой крупной и быстрорастущей группой профессий станет объединенная общим названием «профессионалы». Это инженеры, учителя, соцработники, юристы, физиотерапевты, финансисты, бухгалтеры и т.д. Уже сейчас в эту профессиональную группу входит один из пяти работающих австралийцев. Занятие вакансии в этой группе требует наличия высшего образования. Доля работников в австралийской экономике, закончивших вуз, увеличилась с 48,2% в 2001 году до 71% в 2014 году.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Экзотическая страна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Экзотика — понятие для северного человека почти что всеобъемлющее. Не входят сюда разве что «снежные» страны с до боли знакомыми зимними пейзажами, чинная Европа и обжитые, хоть и некогда экзотические, «юга» — Турция, Египет, Тунис и тому подобные государства с ориентацией на массовый пляжный туризм. В этом смысле особняком стоит самобытная Австралия. Австралия — государство в Южном полушарии, занимающее материк Австралия, остров Тасмания и несколько других островов Индийского и Тихого океанов; является шестым государством по площади в мире. Это единственное государство в мире, занимающее территорию целого континента. Почти половину её территории занимают пустыни и полупустыни. В течение довольно долгого времени они считались бесполезными для экономического развития. Но они богаты углём, железной рудой, бокситами, ураном, свинцом и многими другими полезными ископаемыми. Австралия — это Голубые горы со скалами «Три сестры», национальные парки,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Коттедж капитана Джеймса Кука, Трасса Формулы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«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Альберт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Парк»,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остров Филиппа с колонией пингвинов, подводный мир Большого Барьерного рифа и Красный центр; это город золотой лихорадки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Балларат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порт Дарвин и памятники культуры аборигенов с уникальной наскальной живописью в 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Арнем-Ленде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Самыми распространенными деревьями в Австралии являются эвкалипт и австралийская акация, или мимоза, - государственный герб страны. Такие необычные животные, как кенгуру, вомбат или коала, родом тоже из Австралии.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Положительные люди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83% людей считают, что на протяжении дня они испытывают больше положительных эмоций, чем отрицательных. Ожидаемая продолжительность жизни при рождении в Австралии составляет почти 82 года. Австралия страна эмигрантов,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поэтому иностранцев там не воспринимают как людей «второго сорта». Только в одном Сиднее проживают люди 140 национальностей. Отношение ко всем иностранцам ровное и приветливое вне зависимости от того, из какой страны они прибыли. По свидетельствам многих, доброжелательность и открытость австралийцев не имеет равных. 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Многонациональность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Австралийское общество очень многообразно и состоит из людей различных культур и национальностей. Люди из различных точек планеты приезжают жить в Австралию. Примерно четверть австралийцев родились не в Австралии, а еще у четверти хотя бы один из родителей переехал в Австралию из другой страны. Австралийское общество очень толерантно и каждый человек имеет право свободно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самовыражаться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 соответствии со своими традициями и культурой. Австралия — многонациональная страна, где никто не чувствует себя чужим и непринятым обществом. Несмотря на то, что государственным языком Австралии является английский, австралийцы говорят на более чем 200 языках и диалектах, включая 45 языков коренных жителей Австралии — аборигенов. Помимо английского, наиболее распространенными языками являются итальянский, греческий, кантонский, арабский, вьетнамский и мандаринское наречие китайского языка, что отражает национальное разнообразие австралийского общества.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Динамичная жизнь и времяпрепровождение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От международных фестивалей еды и вина до художественных выставок, от захватывающих велогонок до беговых марафонов — в Австралии вас ждет множество событий мирового масштаба. Здесь круглый год проходят международные соревнования (Открытый чемпионат Австралии по теннису, Австралийский этап Гран-при Формулы-1, Кубок Мельбурна по скачкам), разнообразные фестивали (крупнейший цветочный фестиваль в Канберре — «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Флориада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 Австралийские фестивали бега, фестиваль света, музыки и фантазии «Живой Сидней»,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Мельбурнский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фестиваль кулинарии и вина) и выставки. В январе пышно отмечается Новый год (1 января) и День Австралии (26 января), в апреле — Пасхальный фестиваль, а в декабре рождественские праздники открываются Регатой Сидней—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Хобарт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47359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Учеба мечты по стипендиальной программе РФ вместе с «Прямым разговором»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Государственная стипендиальная программа РФ «Глобальное образование» 2014-2016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оказывает финансовую поддержку российским студентам, проходящим обучение за рубежом.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Благодаря этому постановлению в 2014-16 гг. не менее 1500 россиян, поступивших в ведущие вузы мира на программы магистратуры и аспирантуры, получат финансовую помощь Правительства России. Финансирование по этой программе получат как студенты, поступившие на очные программы магистратуры, так и участники программ аспирантуры и ординатуры длиной не менее года.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Программа «Глобальное образование» покрывает не только стоимость учёбы, но и проживание во время учёбы, проезд, медицинскую страховку, учебные материалы и многое другое. Отбор участников будет осуществляться на конкурсной основе. Каждый участник программы сможет рассчитывать на сумму до 6,9 млн рублей. После окончания учебы, участники программы должны будут вернуться в Россию и не менее 3 лет проработать в российской компании по профилю полученного образования.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Требования к кандидату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Гражданство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Документы о поступлении или обучении в зарубежном высшем учебном заведении, включенном в перечень иностранных образовательных организаций, утвержденный распоряжением Правительства Российской Федерации от 20 июня 2014 г. №1094-р по образовательной программе магистратуры, аспирантуры или ординатуры;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 о квалификации и об образовании (диплом бакалавра или специалиста из российского высшего учебного заведения).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«Прямой разговор» — одна из самых опытных компаний на российском рынке образования за рубежом, функционирующая с 1990 года. Мы гордимся личным подходом к каждому студенту и помогаем устроиться на учебу за рубежом без посредников и накруток. По статистике, 95% довольных клиентов обращаются к нам снова.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Мы предлагаем студентам консультирование и помощь в подаче заявки на поступление во все вузы стипендиального списка в Великобритании, Ирландии, Канаде, Австралии и Новой Зеландии, включая бронирование проживания и визовую поддержку.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4094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Выигрышное местоположение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UNSW</a:t>
            </a:r>
            <a:r>
              <a:rPr lang="ru-RU" dirty="0" smtClean="0"/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был основан в 1949 году. Сегодня это крупнейший университет штата с международными и австралийскими национальными исследовательскими центрами. Университет занимает территорию, расположенную на восьми кампусах. Отличная материальная база университета используется не только для организации академического процесса, но и для проведения исследований мирового уровня;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Расположен он в одном из крупнейших городов Австралии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иднее 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восточном побережье в штате Новый Южный Уэльс,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одном из наиболее густонаселенных штатов с одним из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наиболее высоких показателей занятости его населения;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 – столица штата Новый Южный Уэльс, 4 млн. населения которого составляют пятую часть населения всей Австралии. Это основной финансовый центр Австралии и один из главных финансовых центров мира. Сидней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ходит в ТОП-10 мира по уровню и комфорту жизни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Economist Global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Liveability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Report 2012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проходит в главном кампусе «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Kensington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что в 15 минутах от центра города на автобусе и в 15 минутах езды на машине от международного аэропорта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(Sydney International Airport)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 близкой доступности знаменитые пляжи </a:t>
            </a:r>
            <a:r>
              <a:rPr lang="en-US" altLang="ja-JP" dirty="0" smtClean="0">
                <a:latin typeface="Helvetica" pitchFamily="-84" charset="0"/>
                <a:sym typeface="Helvetica" pitchFamily="-84" charset="0"/>
              </a:rPr>
              <a:t>Bondi</a:t>
            </a:r>
            <a:r>
              <a:rPr lang="ru-RU" altLang="ja-JP" dirty="0" smtClean="0">
                <a:latin typeface="Helvetica" pitchFamily="-84" charset="0"/>
                <a:sym typeface="Helvetica" pitchFamily="-84" charset="0"/>
              </a:rPr>
              <a:t>,</a:t>
            </a:r>
            <a:r>
              <a:rPr lang="ru-RU" altLang="ja-JP" baseline="0" dirty="0" smtClean="0">
                <a:latin typeface="Helvetica" pitchFamily="-84" charset="0"/>
                <a:sym typeface="Helvetica" pitchFamily="-84" charset="0"/>
              </a:rPr>
              <a:t> </a:t>
            </a:r>
            <a:r>
              <a:rPr lang="en-US" altLang="ja-JP" dirty="0" err="1" smtClean="0">
                <a:latin typeface="Helvetica" pitchFamily="-84" charset="0"/>
                <a:sym typeface="Helvetica" pitchFamily="-84" charset="0"/>
              </a:rPr>
              <a:t>Coogee</a:t>
            </a:r>
            <a:r>
              <a:rPr lang="en-US" altLang="ja-JP" dirty="0" smtClean="0">
                <a:latin typeface="Helvetica" pitchFamily="-84" charset="0"/>
                <a:sym typeface="Helvetica" pitchFamily="-84" charset="0"/>
              </a:rPr>
              <a:t> </a:t>
            </a:r>
            <a:r>
              <a:rPr lang="ru-RU" altLang="ja-JP" dirty="0" smtClean="0">
                <a:latin typeface="Helvetica" pitchFamily="-84" charset="0"/>
                <a:sym typeface="Helvetica" pitchFamily="-84" charset="0"/>
              </a:rPr>
              <a:t>и </a:t>
            </a:r>
            <a:r>
              <a:rPr lang="en-US" altLang="ja-JP" dirty="0" err="1" smtClean="0">
                <a:latin typeface="Helvetica" pitchFamily="-84" charset="0"/>
                <a:sym typeface="Helvetica" pitchFamily="-84" charset="0"/>
              </a:rPr>
              <a:t>Marouba</a:t>
            </a:r>
            <a:r>
              <a:rPr lang="en-US" altLang="ja-JP" dirty="0" smtClean="0">
                <a:latin typeface="Helvetica" pitchFamily="-84" charset="0"/>
                <a:sym typeface="Helvetica" pitchFamily="-84" charset="0"/>
              </a:rPr>
              <a:t>.</a:t>
            </a:r>
            <a:endParaRPr lang="ru-RU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Рейтинг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Входит в Группу 8 (</a:t>
            </a:r>
            <a:r>
              <a:rPr lang="ru-RU" baseline="0" dirty="0" smtClean="0"/>
              <a:t>аналог американской Лиги Плюща), группу </a:t>
            </a:r>
            <a:r>
              <a:rPr lang="en-AU" sz="1200" dirty="0" err="1" smtClean="0"/>
              <a:t>Universitas</a:t>
            </a:r>
            <a:r>
              <a:rPr lang="en-AU" sz="1200" dirty="0" smtClean="0"/>
              <a:t> 21 (U21)</a:t>
            </a:r>
            <a:r>
              <a:rPr lang="ru-RU" sz="1200" dirty="0" smtClean="0"/>
              <a:t>, Ассоциацию университетов Азиатско-Тихоокеанского региона</a:t>
            </a:r>
            <a:r>
              <a:rPr lang="ru-RU" sz="1200" baseline="0" dirty="0" smtClean="0"/>
              <a:t> </a:t>
            </a:r>
            <a:r>
              <a:rPr lang="en-AU" sz="1200" dirty="0" smtClean="0"/>
              <a:t>(APRU)</a:t>
            </a:r>
            <a:r>
              <a:rPr lang="ru-RU" sz="1200" dirty="0" smtClean="0"/>
              <a:t> с 2013 года</a:t>
            </a:r>
            <a:r>
              <a:rPr lang="ru-RU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Занимает  ТОП-100 место в мировом рейтинге;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Находится на 52 месте среди вузов мира, согласно международному рейтингу </a:t>
            </a:r>
            <a:r>
              <a:rPr lang="en-US" baseline="0" dirty="0" smtClean="0"/>
              <a:t>QS World University Rankings</a:t>
            </a:r>
            <a:r>
              <a:rPr lang="ru-RU" baseline="0" dirty="0" smtClean="0"/>
              <a:t> 2013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Находится на 24 месте среди вузов мира</a:t>
            </a:r>
            <a:r>
              <a:rPr lang="en-US" baseline="0" dirty="0" smtClean="0"/>
              <a:t> </a:t>
            </a:r>
            <a:r>
              <a:rPr lang="ru-RU" baseline="0" dirty="0" smtClean="0"/>
              <a:t>по репутации среди работодателей, согласно международному рейтингу </a:t>
            </a:r>
            <a:r>
              <a:rPr lang="en-US" baseline="0" dirty="0" smtClean="0"/>
              <a:t>QS World University Rankings</a:t>
            </a:r>
            <a:r>
              <a:rPr lang="ru-RU" baseline="0" dirty="0" smtClean="0"/>
              <a:t> 2013</a:t>
            </a:r>
            <a:r>
              <a:rPr lang="en-US" baseline="0" dirty="0" smtClean="0"/>
              <a:t>;</a:t>
            </a:r>
            <a:endParaRPr lang="ru-RU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Среди выпускников </a:t>
            </a:r>
            <a:r>
              <a:rPr lang="en-US" baseline="0" dirty="0" smtClean="0"/>
              <a:t>UNSW </a:t>
            </a:r>
            <a:r>
              <a:rPr lang="ru-RU" baseline="0" dirty="0" smtClean="0"/>
              <a:t>миллионеров больше, чем среди выпускников других австралийских университетов (</a:t>
            </a:r>
            <a:r>
              <a:rPr lang="en-US" baseline="0" dirty="0" smtClean="0"/>
              <a:t>Spear’s </a:t>
            </a:r>
            <a:r>
              <a:rPr lang="en-US" baseline="0" dirty="0" err="1" smtClean="0"/>
              <a:t>WealthInsight</a:t>
            </a:r>
            <a:r>
              <a:rPr lang="en-US" baseline="0" dirty="0" smtClean="0"/>
              <a:t> 2014</a:t>
            </a:r>
            <a:r>
              <a:rPr lang="ru-RU" baseline="0" dirty="0" smtClean="0"/>
              <a:t>)</a:t>
            </a:r>
            <a:r>
              <a:rPr lang="en-US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По среднестатистическому заработку, выпускники бакалаврских и магистерских программ </a:t>
            </a:r>
            <a:r>
              <a:rPr lang="en-US" baseline="0" dirty="0" smtClean="0"/>
              <a:t>UNSW</a:t>
            </a:r>
            <a:r>
              <a:rPr lang="ru-RU" baseline="0" dirty="0" smtClean="0"/>
              <a:t> входят в топ 5% среди выпускников всех вузов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штате Новый Южный Уэльс.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Факультеты и программы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/>
              <a:t>Большой выбор программ:</a:t>
            </a:r>
            <a:r>
              <a:rPr lang="ru-RU" sz="1200" baseline="0" dirty="0" smtClean="0"/>
              <a:t> </a:t>
            </a:r>
            <a:r>
              <a:rPr lang="ru-RU" sz="1200" dirty="0" smtClean="0"/>
              <a:t>900 программ в 9 факультетах с мировым рейтингом;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 smtClean="0"/>
              <a:t>Факультет экономики и  бизнеса (</a:t>
            </a:r>
            <a:r>
              <a:rPr lang="en-US" sz="1200" dirty="0" smtClean="0"/>
              <a:t>School</a:t>
            </a:r>
            <a:r>
              <a:rPr lang="en-US" sz="1200" baseline="0" dirty="0" smtClean="0"/>
              <a:t> of Business): </a:t>
            </a:r>
            <a:r>
              <a:rPr lang="ru-RU" sz="1200" dirty="0" smtClean="0"/>
              <a:t>16 программ входит в ТОП-50 мира, бухгалтерский учёт и</a:t>
            </a:r>
            <a:r>
              <a:rPr lang="ru-RU" sz="1200" baseline="0" dirty="0" smtClean="0"/>
              <a:t> финансы </a:t>
            </a:r>
            <a:r>
              <a:rPr lang="ru-RU" sz="1200" dirty="0" smtClean="0"/>
              <a:t>(</a:t>
            </a:r>
            <a:r>
              <a:rPr lang="en-AU" sz="1200" dirty="0" smtClean="0"/>
              <a:t>Accounting and Finance</a:t>
            </a:r>
            <a:r>
              <a:rPr lang="ru-RU" sz="1200" dirty="0" smtClean="0"/>
              <a:t> </a:t>
            </a:r>
            <a:r>
              <a:rPr lang="ru-RU" sz="1200" baseline="0" dirty="0" smtClean="0"/>
              <a:t>) </a:t>
            </a:r>
            <a:r>
              <a:rPr lang="ru-RU" sz="1200" dirty="0" smtClean="0"/>
              <a:t>в ТОП-10 мира; программа </a:t>
            </a:r>
            <a:r>
              <a:rPr lang="en-AU" sz="1200" dirty="0" smtClean="0"/>
              <a:t>MBA </a:t>
            </a:r>
            <a:r>
              <a:rPr lang="ru-RU" sz="1200" dirty="0" smtClean="0"/>
              <a:t>номер 1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 Австралии (</a:t>
            </a:r>
            <a:r>
              <a:rPr lang="en-US" sz="1200" dirty="0" smtClean="0"/>
              <a:t>Financial Times UK </a:t>
            </a:r>
            <a:r>
              <a:rPr lang="ru-RU" sz="1200" dirty="0" smtClean="0"/>
              <a:t>2014</a:t>
            </a:r>
            <a:r>
              <a:rPr lang="en-US" sz="1200" dirty="0" smtClean="0"/>
              <a:t>)</a:t>
            </a:r>
            <a:r>
              <a:rPr lang="ru-RU" sz="1200" dirty="0" smtClean="0"/>
              <a:t>,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реди выпускников больше Президентов ТОП-50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крупнейших компаний Австралии, чем в других австралийских университетах (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Leading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Company 2012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aseline="0" dirty="0" smtClean="0"/>
              <a:t>Факультет гуманитарных наук </a:t>
            </a:r>
            <a:r>
              <a:rPr lang="en-US" sz="1200" baseline="0" dirty="0" smtClean="0"/>
              <a:t>(Arts and Social Sciences)</a:t>
            </a:r>
            <a:r>
              <a:rPr lang="ru-RU" sz="1200" baseline="0" dirty="0" smtClean="0"/>
              <a:t> в ТОП-50 мира: программа образование (</a:t>
            </a:r>
            <a:r>
              <a:rPr lang="en-US" sz="1200" baseline="0" dirty="0" smtClean="0"/>
              <a:t>Education </a:t>
            </a:r>
            <a:r>
              <a:rPr lang="ru-RU" sz="1200" baseline="0" dirty="0" smtClean="0"/>
              <a:t>) занимает 26 место, английский язык и литература (</a:t>
            </a:r>
            <a:r>
              <a:rPr lang="en-US" sz="1200" baseline="0" dirty="0" smtClean="0"/>
              <a:t>English Language and Literature</a:t>
            </a:r>
            <a:r>
              <a:rPr lang="ru-RU" sz="1200" baseline="0" dirty="0" smtClean="0"/>
              <a:t>) на 41 месте, социальные науки (</a:t>
            </a:r>
            <a:r>
              <a:rPr lang="en-US" sz="1200" baseline="0" dirty="0" smtClean="0"/>
              <a:t>Social Sciences</a:t>
            </a:r>
            <a:r>
              <a:rPr lang="ru-RU" sz="1200" baseline="0" dirty="0" smtClean="0"/>
              <a:t>)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удерживает </a:t>
            </a:r>
            <a:r>
              <a:rPr lang="en-US" sz="1200" baseline="0" dirty="0" smtClean="0"/>
              <a:t>40</a:t>
            </a:r>
            <a:r>
              <a:rPr lang="ru-RU" sz="1200" baseline="0" dirty="0" smtClean="0"/>
              <a:t> место в мировом рейтинге </a:t>
            </a:r>
            <a:r>
              <a:rPr lang="en-US" sz="1200" baseline="0" dirty="0" smtClean="0"/>
              <a:t>Times Higher Education</a:t>
            </a:r>
            <a:r>
              <a:rPr lang="ru-RU" sz="1200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aseline="0" dirty="0" smtClean="0"/>
              <a:t>Факультет Архитектуры и строительства (</a:t>
            </a:r>
            <a:r>
              <a:rPr lang="en-US" sz="1200" baseline="0" dirty="0" smtClean="0"/>
              <a:t>Built Environment)</a:t>
            </a:r>
            <a:r>
              <a:rPr lang="ru-RU" sz="1200" baseline="0" dirty="0" smtClean="0"/>
              <a:t> номер 1 в Австралии</a:t>
            </a:r>
            <a:r>
              <a:rPr lang="en-US" sz="1200" baseline="0" dirty="0" smtClean="0"/>
              <a:t>:</a:t>
            </a:r>
            <a:r>
              <a:rPr lang="ru-RU" sz="1200" baseline="0" dirty="0" smtClean="0"/>
              <a:t> среди преподавателей победитель </a:t>
            </a:r>
            <a:r>
              <a:rPr lang="en-US" sz="1200" baseline="0" dirty="0" err="1" smtClean="0"/>
              <a:t>Притцкеровск</a:t>
            </a:r>
            <a:r>
              <a:rPr lang="ru-RU" sz="1200" baseline="0" dirty="0" smtClean="0"/>
              <a:t>ой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премии </a:t>
            </a:r>
            <a:r>
              <a:rPr lang="en-US" sz="1200" baseline="0" dirty="0" smtClean="0"/>
              <a:t>(</a:t>
            </a:r>
            <a:r>
              <a:rPr lang="ru-RU" sz="1200" baseline="0" dirty="0" smtClean="0"/>
              <a:t>аналог Нобелевской премии, но в области Архитектуры), самые высокие зарплаты среди выпускников, сотрудничество со всемирно известными университетами: </a:t>
            </a:r>
            <a:r>
              <a:rPr lang="en-AU" sz="1200" dirty="0" err="1" smtClean="0"/>
              <a:t>Politecnico</a:t>
            </a:r>
            <a:r>
              <a:rPr lang="en-AU" sz="1200" dirty="0" smtClean="0"/>
              <a:t> de Milano Design School (</a:t>
            </a:r>
            <a:r>
              <a:rPr lang="ru-RU" sz="1200" dirty="0" smtClean="0"/>
              <a:t>Италия</a:t>
            </a:r>
            <a:r>
              <a:rPr lang="en-AU" sz="1200" dirty="0" smtClean="0"/>
              <a:t>) </a:t>
            </a:r>
            <a:r>
              <a:rPr lang="ru-RU" sz="1200" dirty="0" smtClean="0"/>
              <a:t>и </a:t>
            </a:r>
            <a:r>
              <a:rPr lang="en-AU" sz="1200" dirty="0" smtClean="0"/>
              <a:t>Tsinghua University (</a:t>
            </a:r>
            <a:r>
              <a:rPr lang="ru-RU" sz="1200" dirty="0" smtClean="0"/>
              <a:t>Пекин, Китай</a:t>
            </a:r>
            <a:r>
              <a:rPr lang="en-AU" sz="1200" dirty="0" smtClean="0"/>
              <a:t>)</a:t>
            </a:r>
            <a:r>
              <a:rPr lang="ru-RU" sz="1200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Факультет Искусства и дизайна (</a:t>
            </a:r>
            <a:r>
              <a:rPr lang="en-US" baseline="0" dirty="0" smtClean="0"/>
              <a:t>Arts and Design</a:t>
            </a:r>
            <a:r>
              <a:rPr lang="ru-RU" baseline="0" dirty="0" smtClean="0"/>
              <a:t>): </a:t>
            </a:r>
            <a:r>
              <a:rPr lang="en-US" baseline="0" dirty="0" smtClean="0"/>
              <a:t>AUD$58</a:t>
            </a:r>
            <a:r>
              <a:rPr lang="ru-RU" baseline="0" dirty="0" smtClean="0"/>
              <a:t> миллионов было вложено в реновацию выставочного зала, студий и проекционного оборудования;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Факультет Инженерного дела (</a:t>
            </a:r>
            <a:r>
              <a:rPr lang="en-US" baseline="0" dirty="0" smtClean="0"/>
              <a:t>Engineering</a:t>
            </a:r>
            <a:r>
              <a:rPr lang="ru-RU" baseline="0" dirty="0" smtClean="0"/>
              <a:t>) занимает 39 место в мире </a:t>
            </a:r>
            <a:r>
              <a:rPr lang="ru-RU" sz="1200" dirty="0" smtClean="0"/>
              <a:t>и 1 место в Австралии </a:t>
            </a:r>
            <a:r>
              <a:rPr lang="ru-RU" baseline="0" dirty="0" smtClean="0"/>
              <a:t>согласно </a:t>
            </a:r>
            <a:r>
              <a:rPr lang="en-AU" sz="1200" dirty="0" smtClean="0"/>
              <a:t>QS World University Rankings for 2012/2</a:t>
            </a:r>
            <a:r>
              <a:rPr lang="ru-RU" sz="1200" dirty="0" smtClean="0"/>
              <a:t>013,</a:t>
            </a:r>
            <a:r>
              <a:rPr lang="en-US" baseline="0" dirty="0" smtClean="0"/>
              <a:t> </a:t>
            </a:r>
            <a:r>
              <a:rPr lang="ru-RU" baseline="0" dirty="0" smtClean="0"/>
              <a:t>среди выпускников 23 из 100 наиболее востребованных, известных, влиятельных и передовых инженеров в Австралии, больше</a:t>
            </a:r>
            <a:r>
              <a:rPr lang="en-US" baseline="0" dirty="0" smtClean="0"/>
              <a:t> </a:t>
            </a:r>
            <a:r>
              <a:rPr lang="ru-RU" baseline="0" dirty="0" smtClean="0"/>
              <a:t>бизнесменов в технической сфере, чем среди выпускников других австралийских университетов за последние 15 лет (</a:t>
            </a:r>
            <a:r>
              <a:rPr lang="en-US" baseline="0" dirty="0" err="1" smtClean="0"/>
              <a:t>CrunchBase</a:t>
            </a:r>
            <a:r>
              <a:rPr lang="en-US" baseline="0" dirty="0" smtClean="0"/>
              <a:t> 2013</a:t>
            </a:r>
            <a:r>
              <a:rPr lang="ru-RU" baseline="0" dirty="0" smtClean="0"/>
              <a:t>)</a:t>
            </a:r>
            <a:r>
              <a:rPr lang="en-US" baseline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Юридический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факультет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занимает 14 место в мире согласно </a:t>
            </a:r>
            <a:r>
              <a:rPr lang="en-AU" sz="1200" dirty="0" smtClean="0"/>
              <a:t>QS World University Rankings</a:t>
            </a:r>
            <a:r>
              <a:rPr lang="ru-RU" sz="1200" dirty="0" smtClean="0"/>
              <a:t> 2014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центр юридических консультаций для населения на кампусе, </a:t>
            </a:r>
            <a:r>
              <a:rPr lang="ru-RU" sz="1200" baseline="0" dirty="0" smtClean="0"/>
              <a:t>самые высокие зарплаты среди выпускников;</a:t>
            </a:r>
            <a:endParaRPr lang="en-US" sz="1200" b="0" i="0" kern="1200" baseline="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Медицинский факультет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(Medicine)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занимает 29 место в мире согласно </a:t>
            </a:r>
            <a:r>
              <a:rPr lang="en-AU" sz="1200" dirty="0" smtClean="0"/>
              <a:t>QS World University Rankings</a:t>
            </a:r>
            <a:r>
              <a:rPr lang="ru-RU" sz="1200" dirty="0" smtClean="0"/>
              <a:t> 2014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baseline="0" dirty="0" smtClean="0"/>
              <a:t>AUD$</a:t>
            </a:r>
            <a:r>
              <a:rPr lang="ru-RU" baseline="0" dirty="0" smtClean="0"/>
              <a:t>100 миллионный ежегодный бюджет на исследования, центр исследований раковых заболеваний (</a:t>
            </a:r>
            <a:r>
              <a:rPr lang="en-AU" sz="1200" dirty="0" smtClean="0"/>
              <a:t>Lowy Cancer Research Centre</a:t>
            </a:r>
            <a:r>
              <a:rPr lang="ru-RU" baseline="0" dirty="0" smtClean="0"/>
              <a:t>);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Факультет естественно-научных программ и исследований (</a:t>
            </a:r>
            <a:r>
              <a:rPr lang="en-US" baseline="0" dirty="0" smtClean="0"/>
              <a:t>Science</a:t>
            </a:r>
            <a:r>
              <a:rPr lang="ru-RU" baseline="0" dirty="0" smtClean="0"/>
              <a:t>)</a:t>
            </a:r>
            <a:r>
              <a:rPr lang="en-US" baseline="0" dirty="0" smtClean="0"/>
              <a:t>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занимает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место в мире согласно </a:t>
            </a:r>
            <a:r>
              <a:rPr lang="en-AU" sz="1200" dirty="0" smtClean="0"/>
              <a:t>QS World University Rankings</a:t>
            </a:r>
            <a:r>
              <a:rPr lang="ru-RU" sz="1200" dirty="0" smtClean="0"/>
              <a:t> 2014, среди преподавателей победители международных премий и наград в области исследования и производства,</a:t>
            </a:r>
            <a:r>
              <a:rPr lang="ru-RU" sz="1200" baseline="0" dirty="0" smtClean="0"/>
              <a:t> программы по окружающей среде и экологии </a:t>
            </a:r>
            <a:r>
              <a:rPr lang="en-US" sz="1200" baseline="0" dirty="0" smtClean="0"/>
              <a:t>(Environmental Sciences)</a:t>
            </a:r>
            <a:r>
              <a:rPr lang="ru-RU" sz="1200" baseline="0" dirty="0" smtClean="0"/>
              <a:t>, а также по биологии (</a:t>
            </a:r>
            <a:r>
              <a:rPr lang="en-US" sz="1200" baseline="0" dirty="0" smtClean="0"/>
              <a:t>Biological Sciences</a:t>
            </a:r>
            <a:r>
              <a:rPr lang="ru-RU" sz="1200" baseline="0" dirty="0" smtClean="0"/>
              <a:t>)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входит в ТОП-50 мира, программы по химии (</a:t>
            </a:r>
            <a:r>
              <a:rPr lang="en-US" sz="1200" baseline="0" dirty="0" smtClean="0"/>
              <a:t>Chemistry</a:t>
            </a:r>
            <a:r>
              <a:rPr lang="ru-RU" sz="1200" baseline="0" dirty="0" smtClean="0"/>
              <a:t>), по </a:t>
            </a:r>
            <a:r>
              <a:rPr lang="ru-RU" sz="1200" baseline="0" dirty="0" err="1" smtClean="0"/>
              <a:t>геонауке</a:t>
            </a:r>
            <a:r>
              <a:rPr lang="ru-RU" sz="1200" baseline="0" dirty="0" smtClean="0"/>
              <a:t> и океанологии </a:t>
            </a:r>
            <a:r>
              <a:rPr lang="en-US" sz="1200" baseline="0" dirty="0" smtClean="0"/>
              <a:t>(Earth and Marine Sciences)</a:t>
            </a:r>
            <a:r>
              <a:rPr lang="ru-RU" sz="1200" baseline="0" dirty="0" smtClean="0"/>
              <a:t>, по физике и астрономии (</a:t>
            </a:r>
            <a:r>
              <a:rPr lang="en-US" sz="1200" baseline="0" dirty="0" smtClean="0"/>
              <a:t>Physics and Astronomy</a:t>
            </a:r>
            <a:r>
              <a:rPr lang="ru-RU" sz="1200" baseline="0" dirty="0" smtClean="0"/>
              <a:t>), по математике (</a:t>
            </a:r>
            <a:r>
              <a:rPr lang="en-US" sz="1200" baseline="0" dirty="0" smtClean="0"/>
              <a:t>Mathematics</a:t>
            </a:r>
            <a:r>
              <a:rPr lang="ru-RU" sz="1200" baseline="0" dirty="0" smtClean="0"/>
              <a:t>) и географии (</a:t>
            </a:r>
            <a:r>
              <a:rPr lang="en-US" sz="1200" baseline="0" dirty="0" smtClean="0"/>
              <a:t>Geography</a:t>
            </a:r>
            <a:r>
              <a:rPr lang="ru-RU" sz="1200" baseline="0" dirty="0" smtClean="0"/>
              <a:t>)</a:t>
            </a:r>
            <a:r>
              <a:rPr lang="en-US" sz="1200" baseline="0" dirty="0" smtClean="0"/>
              <a:t> </a:t>
            </a:r>
            <a:r>
              <a:rPr lang="ru-RU" sz="1200" baseline="0" dirty="0" smtClean="0"/>
              <a:t>входят в ТОП-100 мира. </a:t>
            </a:r>
            <a:endParaRPr lang="en-US" sz="12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UNSW Global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для международных студентов на бакалаврские программы обязательна для всех поступающих после окончания российской школы. Длительность стандартной программы 9 месяцев (при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5.5)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12 месяцев (при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0). Если уровень английского ниже этих проходных баллов, то университет предлагает курсы английского языка. Подготовка проходит по всем направлениям: естественные науки, бизнес, гуманитарные науки и дизайн. После успешного окончания программы студенты переходят на первый курс бакалавра.  </a:t>
            </a:r>
            <a:endParaRPr lang="en-US" b="0" baseline="0" dirty="0" smtClean="0"/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Исследования мирового значения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baseline="0" dirty="0" smtClean="0"/>
              <a:t>Согласно 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Excellence in Research Australia Rankings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, </a:t>
            </a:r>
            <a:r>
              <a:rPr lang="en-US" b="0" baseline="0" dirty="0" smtClean="0"/>
              <a:t>UNSW</a:t>
            </a:r>
            <a:r>
              <a:rPr lang="ru-RU" b="0" baseline="0" dirty="0" smtClean="0"/>
              <a:t> входит в ТОП-100 Австралии за научные достижения в областях: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Раковых заболеваний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Cancer Research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Фотоэлектрических устройств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Photovoltaic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Инженерии</a:t>
            </a:r>
            <a:r>
              <a:rPr lang="ru-RU" sz="1200" baseline="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Engineering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Биомедицине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Biomedical Science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Финансов 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Financial Markets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Интерактивному кино 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Interactive Cinema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endParaRPr lang="en-US" sz="1200" dirty="0" smtClean="0">
              <a:latin typeface="Arial" pitchFamily="34" charset="0"/>
              <a:ea typeface="MS PGothic" pitchFamily="34" charset="-128"/>
              <a:sym typeface="Arial" pitchFamily="34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Квантовой вычислительной техники 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(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Quantum Computing</a:t>
            </a:r>
            <a:r>
              <a:rPr lang="ru-RU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)</a:t>
            </a:r>
            <a:r>
              <a:rPr lang="en-US" sz="1200" dirty="0" smtClean="0">
                <a:latin typeface="Arial" pitchFamily="34" charset="0"/>
                <a:ea typeface="MS PGothic" pitchFamily="34" charset="-128"/>
                <a:sym typeface="Arial" pitchFamily="34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4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10473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Выигрышное местоположение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err="1" smtClean="0"/>
              <a:t>Macquarie</a:t>
            </a:r>
            <a:r>
              <a:rPr lang="ru-RU" dirty="0" smtClean="0"/>
              <a:t> </a:t>
            </a:r>
            <a:r>
              <a:rPr lang="ru-RU" dirty="0" err="1" smtClean="0"/>
              <a:t>University</a:t>
            </a:r>
            <a:r>
              <a:rPr lang="ru-RU" dirty="0" smtClean="0"/>
              <a:t>, основанный в 1964 году, получил свое название в честь </a:t>
            </a:r>
            <a:r>
              <a:rPr lang="ru-RU" dirty="0" err="1" smtClean="0"/>
              <a:t>Лахлана</a:t>
            </a:r>
            <a:r>
              <a:rPr lang="ru-RU" dirty="0" smtClean="0"/>
              <a:t> </a:t>
            </a:r>
            <a:r>
              <a:rPr lang="ru-RU" dirty="0" err="1" smtClean="0"/>
              <a:t>Маккуори</a:t>
            </a:r>
            <a:r>
              <a:rPr lang="ru-RU" dirty="0" smtClean="0"/>
              <a:t>, первого губернатора штата Нового Южного Уэльса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Расположен он в одном из крупнейших городов Австралии С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иднее 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восточном побережье в штате Новый Южный Уэльс,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одном из наиболее густонаселенных штатов с одним из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наиболее высоких показателей занятости его населения;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Сидней – столица штата Новый Южный Уэльс, 4 млн. населения которого составляют пятую часть населения всей Австралии. Это основной финансовый центр Австралии и один из главных финансовых центров мира. Сидней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ходит в ТОП-10 мира по уровню и комфорту жизни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Economist Global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Liveability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Report 2012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Университет имеет два кампуса и единственный имеет отдельную станцию метро с выходом прямо на свой кампус. Университет находится в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деловом районе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Macquarie Park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известном центре высоких технологий, аналог американской Кремниевой долины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Silicon Valley).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Главный кампус занимает 135 га территории паркового типа в 30 мин. езды от центра Сиднея. На территории расположен скульптурный парк, несколько музеев, два отеля, поле для гольфа. Рядом также находится крупный торговый центр.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Рейтинг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 ТОП-10 университетов Австралии;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В ТОП-40 университетов Тихоокеанского</a:t>
            </a:r>
            <a:r>
              <a:rPr lang="ru-RU" baseline="0" dirty="0" smtClean="0"/>
              <a:t> региона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Shanghai Jiao Tong University Academic Rankings of World Universities </a:t>
            </a:r>
            <a:r>
              <a:rPr lang="ru-RU" baseline="0" dirty="0" smtClean="0"/>
              <a:t>);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aseline="0" dirty="0" smtClean="0"/>
              <a:t>9 самый интернациональный университет в мире (</a:t>
            </a:r>
            <a:r>
              <a:rPr lang="en-US" baseline="0" dirty="0" smtClean="0"/>
              <a:t>Times Higher Education</a:t>
            </a:r>
            <a:r>
              <a:rPr lang="ru-RU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University Rankings</a:t>
            </a:r>
            <a:r>
              <a:rPr lang="ru-RU" baseline="0" dirty="0" smtClean="0"/>
              <a:t>);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ТОП-100 среди университетов мира, чьих выпускников охотно берут на работу в крупные компании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Employability Survey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2012)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ТОП-30 вузов мира младше 50 лет.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 smtClean="0"/>
              <a:t>Факультеты и программы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Macquarie University </a:t>
            </a:r>
            <a:r>
              <a:rPr lang="ru-RU" sz="1200" dirty="0" smtClean="0"/>
              <a:t>показал результаты выше и лучше мировых стандартов по преподаванию и исследованиям в областях: </a:t>
            </a:r>
            <a:r>
              <a:rPr lang="ru-RU" sz="1200" dirty="0" err="1" smtClean="0"/>
              <a:t>Геонаука</a:t>
            </a:r>
            <a:r>
              <a:rPr lang="ru-RU" sz="1200" baseline="0" dirty="0" smtClean="0"/>
              <a:t> (</a:t>
            </a:r>
            <a:r>
              <a:rPr lang="fr-FR" sz="1200" baseline="0" dirty="0" smtClean="0"/>
              <a:t>Earth Sciences</a:t>
            </a:r>
            <a:r>
              <a:rPr lang="en-US" sz="1200" baseline="0" dirty="0" smtClean="0"/>
              <a:t>), </a:t>
            </a:r>
            <a:r>
              <a:rPr lang="ru-RU" sz="1200" baseline="0" dirty="0" smtClean="0"/>
              <a:t>окружающая среда и экология </a:t>
            </a:r>
            <a:r>
              <a:rPr lang="en-US" sz="1200" baseline="0" dirty="0" smtClean="0"/>
              <a:t>(Environmental Sciences)</a:t>
            </a:r>
            <a:r>
              <a:rPr lang="ru-RU" sz="1200" baseline="0" dirty="0" smtClean="0"/>
              <a:t>, физика </a:t>
            </a:r>
            <a:r>
              <a:rPr lang="en-US" sz="1200" baseline="0" dirty="0" smtClean="0"/>
              <a:t>(Physical Sciences);</a:t>
            </a:r>
            <a:r>
              <a:rPr lang="ru-RU" sz="1200" baseline="0" dirty="0" smtClean="0"/>
              <a:t>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aseline="0" dirty="0" smtClean="0"/>
              <a:t>Программа </a:t>
            </a:r>
            <a:r>
              <a:rPr lang="en-US" sz="1200" baseline="0" dirty="0" smtClean="0"/>
              <a:t>MBA</a:t>
            </a:r>
            <a:r>
              <a:rPr lang="ru-RU" sz="1200" baseline="0" dirty="0" smtClean="0"/>
              <a:t> занимает 1 место в Австралии (</a:t>
            </a:r>
            <a:r>
              <a:rPr lang="en-US" sz="1200" baseline="0" dirty="0" smtClean="0"/>
              <a:t>Financial Times 2015</a:t>
            </a:r>
            <a:r>
              <a:rPr lang="ru-RU" sz="1200" baseline="0" dirty="0" smtClean="0"/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Times Higher Education, Shanghai Jiao Tong University Academic Rankings of World Universities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 World University Rankings</a:t>
            </a:r>
            <a:r>
              <a:rPr lang="ru-RU" sz="1200" baseline="0" dirty="0" smtClean="0"/>
              <a:t>);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по бухгалтерский учету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Accounting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информационным системам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(Information Systems)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геонауке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океанологии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Earth and Marine Studies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медиа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Media)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входят в ТОП-100 мира;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по лингвистике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Linguistics)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психологии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Phycology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входят в ТОП-50 мира 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 World University Rankings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Macquarie University International College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для международных студентов на бакалаврские программы обязательна для всех поступающих после окончания российской школы. Длительность и тип программы зависит от уровня английского языка: 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5.5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 месяцев, 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– 11 месяцев. Если уровень английского ниже этих проходных баллов, то университет предлагает курсы английского языка. Подготовка проходит по всем направлениям: естественные науки, бизнес, гуманитарные науки и дизайн. После успешного окончания программы студенты переходят на первый курс бакалавра.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у кого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6.0 предлагаются дипломные программы по следующим направлениям: бизнес, инженерное дело, информационные технологии и медиа. После успешного окончания программы студенты переходят на второй курс бакалавра.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производством, стажировки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Macquarie University 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установил прочные партнёрские связи с рядом высоко профильных компаний, многие из которых предоставляют студентам возможность стажироваться и проходить производственную практику: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Citigroup, Cochlear Ltd., Commonwealth Bank of Australia, CSIRO, Deloitte, GlaxoSmithKline, Honeywell, Huawei, Optus, Red Bull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Westfarmers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and Community Engagement (PACE)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предлагает учащимся бакалаврских программ участие в проектах международного, национального и местного значения в области, в том числе стажировки, общественно полезные проекты, бизнес проекты, благотворительные мероприятия и т.д..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baseline="0" dirty="0" smtClean="0"/>
              <a:t>Исследования мирового значения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baseline="0" dirty="0" smtClean="0"/>
              <a:t>В центре эмоционального здоровья проводят исследования в области тревог, депрессий и других проблем психического характера;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baseline="0" dirty="0" smtClean="0"/>
              <a:t>Отделение европейских языков разработало австралийский национальный словарь;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baseline="0" dirty="0" smtClean="0"/>
              <a:t>Macquarie </a:t>
            </a:r>
            <a:r>
              <a:rPr lang="ru-RU" b="0" baseline="0" dirty="0" smtClean="0"/>
              <a:t>– один из немногих  зарубежных вузов, который предлагает изучение и исследование русского языка; 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baseline="0" dirty="0" smtClean="0"/>
              <a:t>Достижения в области </a:t>
            </a:r>
            <a:r>
              <a:rPr lang="ru-RU" b="0" baseline="0" dirty="0" err="1" smtClean="0"/>
              <a:t>хиропрактики</a:t>
            </a:r>
            <a:r>
              <a:rPr lang="ru-RU" b="0" baseline="0" dirty="0" smtClean="0"/>
              <a:t> (форма альтернативной медицины).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5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48671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dirty="0" smtClean="0">
                <a:solidFill>
                  <a:schemeClr val="bg1">
                    <a:lumMod val="25000"/>
                  </a:schemeClr>
                </a:solidFill>
              </a:rPr>
              <a:t>Выигрышное местоположение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Monash University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назван в честь видного австралийского военного и общественного деятеля Джона Монаша (1865-1931) и был основан в 1958 году;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 smtClean="0"/>
              <a:t>Расположен он в одном из крупнейших городов Австралии Мельбурне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восточном побережье в штате Виктория,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одном из наиболее густонаселенных штатов с одним из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наиболее высоких показателей занятости его населения;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Мельбурн – второй по величине город Австралии, столица штата Виктория. Мельбурн традиционно входит в число «лучших городов для жизни» (по версии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Economist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Intelligence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Три основные черты стиля жизни в этом городе это – спорт (в Мельбурне постоянно проводятся международные соревнования по самым разным видам спорта, включая знаменитый теннисный чемпионат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Australian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гонки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Formula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1), мода и фестивали (в календаре – масса кинематографических, театральных, музыкальных, модных событий);</a:t>
            </a:r>
          </a:p>
          <a:p>
            <a:pPr marL="177800" indent="-1778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Университет имеет пять кампусов. Основные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это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Caulfield 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Clayton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в 20-25 минутах езды от центра города. В университете имеется студии мультимедиа для занятий, библиотеки, содержащие более 3 миллионов изданий, более 200 компьютерных лабораторий и более 3000 комнат, специально оборудованных современной техникой и коммуникациями для учёбы и исследований. Также имеются спортивные площадки и оснащение (теннис, гимнастический зал, бассейны, поля для футбола, бадминтона, хоккея, баскетбола среди прочего).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Рейтинг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70 </a:t>
            </a:r>
            <a:r>
              <a:rPr lang="ru-RU" altLang="en-US" dirty="0" smtClean="0"/>
              <a:t>место среди</a:t>
            </a:r>
            <a:r>
              <a:rPr lang="ru-RU" altLang="en-US" baseline="0" dirty="0" smtClean="0"/>
              <a:t> университетов мира </a:t>
            </a:r>
            <a:r>
              <a:rPr lang="ru-RU" altLang="en-US" dirty="0" smtClean="0"/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QS World University Rankings</a:t>
            </a:r>
            <a:r>
              <a:rPr lang="en-US" altLang="en-US" dirty="0" smtClean="0"/>
              <a:t> 2014 - 2015)</a:t>
            </a:r>
            <a:r>
              <a:rPr lang="ru-RU" altLang="en-US" dirty="0" smtClean="0"/>
              <a:t>;</a:t>
            </a:r>
            <a:endParaRPr lang="en-US" alt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altLang="en-US" dirty="0" smtClean="0"/>
              <a:t>83 место среди</a:t>
            </a:r>
            <a:r>
              <a:rPr lang="ru-RU" altLang="en-US" baseline="0" dirty="0" smtClean="0"/>
              <a:t> университетов мира </a:t>
            </a:r>
            <a:r>
              <a:rPr lang="ru-RU" altLang="en-US" dirty="0" smtClean="0"/>
              <a:t>(</a:t>
            </a:r>
            <a:r>
              <a:rPr lang="en-US" baseline="0" dirty="0" smtClean="0"/>
              <a:t>Times Higher Education</a:t>
            </a:r>
            <a:r>
              <a:rPr lang="ru-RU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 University Rankings </a:t>
            </a:r>
            <a:r>
              <a:rPr lang="en-US" altLang="en-US" dirty="0" smtClean="0"/>
              <a:t>2014 - 2015</a:t>
            </a:r>
            <a:r>
              <a:rPr lang="ru-RU" altLang="en-US" dirty="0" smtClean="0"/>
              <a:t>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 smtClean="0"/>
              <a:t>32 место в мире по трудоустройству выпускников (</a:t>
            </a:r>
            <a:r>
              <a:rPr lang="en-US" b="0" dirty="0" smtClean="0"/>
              <a:t>The New York Times</a:t>
            </a:r>
            <a:r>
              <a:rPr lang="ru-RU" b="0" dirty="0" smtClean="0"/>
              <a:t> </a:t>
            </a:r>
            <a:r>
              <a:rPr lang="en-US" b="0" dirty="0" smtClean="0"/>
              <a:t>2012 – 2014)</a:t>
            </a:r>
            <a:r>
              <a:rPr lang="ru-RU" b="0" dirty="0" smtClean="0"/>
              <a:t>.</a:t>
            </a:r>
            <a:endParaRPr lang="en-US" b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b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Факультеты и программы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 smtClean="0"/>
              <a:t>22 программы входят в ТОП-50 мира;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 smtClean="0"/>
              <a:t>Программа по образованию (</a:t>
            </a:r>
            <a:r>
              <a:rPr lang="en-US" b="0" dirty="0" smtClean="0"/>
              <a:t>Education</a:t>
            </a:r>
            <a:r>
              <a:rPr lang="ru-RU" b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6</a:t>
            </a:r>
            <a:r>
              <a:rPr lang="ru-RU" b="0" baseline="0" dirty="0" smtClean="0"/>
              <a:t> место, по фармацевтике и фармакологии (</a:t>
            </a:r>
            <a:r>
              <a:rPr lang="en-US" b="0" baseline="0" dirty="0" smtClean="0"/>
              <a:t>Pharmacy and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Pharmacology</a:t>
            </a:r>
            <a:r>
              <a:rPr lang="ru-RU" b="0" baseline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7</a:t>
            </a:r>
            <a:r>
              <a:rPr lang="ru-RU" b="0" baseline="0" dirty="0" smtClean="0"/>
              <a:t> место, по юриспруденции (</a:t>
            </a:r>
            <a:r>
              <a:rPr lang="en-US" b="0" baseline="0" dirty="0" smtClean="0"/>
              <a:t>Law</a:t>
            </a:r>
            <a:r>
              <a:rPr lang="ru-RU" b="0" baseline="0" dirty="0" smtClean="0"/>
              <a:t>)</a:t>
            </a:r>
            <a:r>
              <a:rPr lang="en-US" b="0" dirty="0" smtClean="0"/>
              <a:t> – </a:t>
            </a:r>
            <a:r>
              <a:rPr lang="ru-RU" b="0" dirty="0" smtClean="0"/>
              <a:t>13</a:t>
            </a:r>
            <a:r>
              <a:rPr lang="ru-RU" b="0" baseline="0" dirty="0" smtClean="0"/>
              <a:t> место, по бухгалтерскому учёту и финансам (</a:t>
            </a:r>
            <a:r>
              <a:rPr lang="en-US" b="0" baseline="0" dirty="0" smtClean="0"/>
              <a:t>Accounting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and Finance</a:t>
            </a:r>
            <a:r>
              <a:rPr lang="ru-RU" b="0" baseline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18</a:t>
            </a:r>
            <a:r>
              <a:rPr lang="ru-RU" b="0" baseline="0" dirty="0" smtClean="0"/>
              <a:t> место, по коммуникациям и медиа (</a:t>
            </a:r>
            <a:r>
              <a:rPr lang="en-US" b="0" baseline="0" dirty="0" smtClean="0"/>
              <a:t>Communication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and Media Studies</a:t>
            </a:r>
            <a:r>
              <a:rPr lang="ru-RU" b="0" baseline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21</a:t>
            </a:r>
            <a:r>
              <a:rPr lang="ru-RU" b="0" baseline="0" dirty="0" smtClean="0"/>
              <a:t> место, по химической инженерии (</a:t>
            </a:r>
            <a:r>
              <a:rPr lang="en-US" b="0" baseline="0" dirty="0" smtClean="0"/>
              <a:t>Chemical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Engineering</a:t>
            </a:r>
            <a:r>
              <a:rPr lang="ru-RU" b="0" baseline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25</a:t>
            </a:r>
            <a:r>
              <a:rPr lang="ru-RU" b="0" baseline="0" dirty="0" smtClean="0"/>
              <a:t> место, по гражданскому строительству (</a:t>
            </a:r>
            <a:r>
              <a:rPr lang="en-US" b="0" baseline="0" dirty="0" smtClean="0"/>
              <a:t>Civil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Engineering</a:t>
            </a:r>
            <a:r>
              <a:rPr lang="ru-RU" b="0" baseline="0" dirty="0" smtClean="0"/>
              <a:t> и по экономике и эконометрии (</a:t>
            </a:r>
            <a:r>
              <a:rPr lang="en-US" b="0" baseline="0" dirty="0" smtClean="0"/>
              <a:t>Economics and</a:t>
            </a:r>
            <a:r>
              <a:rPr lang="ru-RU" b="0" baseline="0" dirty="0" smtClean="0"/>
              <a:t> </a:t>
            </a:r>
            <a:r>
              <a:rPr lang="en-US" b="0" baseline="0" dirty="0" smtClean="0"/>
              <a:t>Econometrics</a:t>
            </a:r>
            <a:r>
              <a:rPr lang="ru-RU" b="0" baseline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26</a:t>
            </a:r>
            <a:r>
              <a:rPr lang="ru-RU" b="0" baseline="0" dirty="0" smtClean="0"/>
              <a:t> место, по медицине (</a:t>
            </a:r>
            <a:r>
              <a:rPr lang="en-US" b="0" baseline="0" dirty="0" smtClean="0"/>
              <a:t>Medicine</a:t>
            </a:r>
            <a:r>
              <a:rPr lang="ru-RU" b="0" baseline="0" dirty="0" smtClean="0"/>
              <a:t>) </a:t>
            </a:r>
            <a:r>
              <a:rPr lang="en-US" b="0" dirty="0" smtClean="0"/>
              <a:t>– </a:t>
            </a:r>
            <a:r>
              <a:rPr lang="ru-RU" b="0" dirty="0" smtClean="0"/>
              <a:t>29</a:t>
            </a:r>
            <a:r>
              <a:rPr lang="ru-RU" b="0" baseline="0" dirty="0" smtClean="0"/>
              <a:t> место.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 smtClean="0"/>
          </a:p>
          <a:p>
            <a:r>
              <a:rPr lang="en-US" b="1" dirty="0" smtClean="0"/>
              <a:t>Monash College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три пути поступления на бакалаврские программы.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Стандартная подготовительная программа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(Foundation) 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длительностью 9 месяцев при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5.0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уровень английского ниже этого балла, но не ниже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 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4.5, то университет предлагает курсы английского языка. После успешного окончания программы студенты переходят на первый курс бакалавра.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у кого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определились с основным направлением бакалаврской программы (дизайн, гуманитарные науки, бизнес или естественные науки) и собираются продолжить обучение в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Monash University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предлагаются дипломные программы часть 1. После успешного окончания программы студенты переходят на первый курс бакалавра, либо на дипломную программу часть 2 (по желанию).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Тем, у кого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IELTS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определились с основным направлением бакалаврской программы (дизайн, гуманитарные науки, бизнес или естественные науки) и собираются продолжить обучение в </a:t>
            </a:r>
            <a:r>
              <a:rPr lang="en-US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Monash University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предлагаются дипломные программы часть 2. После успешного окончания программы студенты переходят на второй курс бакалавра (единственная опция без потери года).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200" b="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база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территории университета имеется крупнейшая в южном полушарии аэродинамическая труба;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 smtClean="0"/>
              <a:t>Один из лучших в мире </a:t>
            </a:r>
            <a:r>
              <a:rPr lang="ru-RU" b="0" dirty="0" err="1" smtClean="0"/>
              <a:t>опытовых</a:t>
            </a:r>
            <a:r>
              <a:rPr lang="ru-RU" b="0" dirty="0" smtClean="0"/>
              <a:t> бассейнов с </a:t>
            </a:r>
            <a:r>
              <a:rPr lang="ru-RU" b="0" dirty="0" err="1" smtClean="0"/>
              <a:t>волнопродуктором</a:t>
            </a:r>
            <a:r>
              <a:rPr lang="ru-RU" b="0" dirty="0" smtClean="0"/>
              <a:t>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Микроскопы и оборудование для микроанализов и исследований мирового уровня;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Синхротрон Австралии и центр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нанопроизводства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Мельбурна.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6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06235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Студенческие визы</a:t>
            </a:r>
          </a:p>
          <a:p>
            <a:endParaRPr lang="ru-RU" dirty="0" smtClean="0"/>
          </a:p>
          <a:p>
            <a:r>
              <a:rPr lang="ru-RU" dirty="0" smtClean="0"/>
              <a:t>При подаче на визу следует учитывать,</a:t>
            </a:r>
            <a:r>
              <a:rPr lang="ru-RU" baseline="0" dirty="0" smtClean="0"/>
              <a:t> что </a:t>
            </a:r>
            <a:r>
              <a:rPr lang="ru-RU" dirty="0" smtClean="0"/>
              <a:t>Россия имеет оценочный уровень 3 по программам преподаваемым в колледжах и уровень 2 для студентов, поступающих на</a:t>
            </a:r>
            <a:r>
              <a:rPr lang="ru-RU" baseline="0" dirty="0" smtClean="0"/>
              <a:t> бакалаврские или магистерские программы. Это означает, что при оценочном уровне 3 необходимо предоставить выписку из банка за последние 3 месяца. Сумма на счету не должна быть меньше суммы равной году обучения + </a:t>
            </a:r>
            <a:r>
              <a:rPr lang="en-US" baseline="0" dirty="0" smtClean="0"/>
              <a:t>AUD$</a:t>
            </a:r>
            <a:r>
              <a:rPr lang="ru-RU" baseline="0" dirty="0" smtClean="0"/>
              <a:t>18610. При поступлении же в университет, либо при наличии комбинированного приглашения, например, сертификационная + магистерская программа, достаточно предоставить выписку одним днём, согласно требованиям 2 оценочного уровня. </a:t>
            </a:r>
          </a:p>
          <a:p>
            <a:endParaRPr lang="ru-RU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Также для посольства Австралии помимо финансов основополагающим является Ваша мотивация. Поэтому нужно очень серьёзно отнестись к мотивационному письму в поддержку визового заявления. Понимая ответственность данного мероприятия, Бюро международных образовательных программ «Прямой разговор» всегда оказывает визовую поддержку своим клиентам.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Право на работу во время обучения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отличие от всех других стран, в том числе Канады, США и Великобритании, австралийская студенческая виза позволяет студенту самому варьировать количество часов работы в рамках 40 часов в 2 недели и работать как на кампусе так и вне его. Например, можно работать 30 часов в одну неделю, в следующую 10 часов или все 40 часов в одну неделю и т.д.. При этом важно отметить, что Австралия является страной с максимальным показателем минимальной оплаты труда. Например, уборщик в Макдональдсе получает минимум </a:t>
            </a:r>
            <a:r>
              <a:rPr lang="en-US" baseline="0" dirty="0" smtClean="0"/>
              <a:t>AUD$</a:t>
            </a:r>
            <a:r>
              <a:rPr lang="ru-RU" baseline="0" dirty="0" smtClean="0"/>
              <a:t>16 в час, что на данный момент является 850 рублей в час и в месяц составляет 65 000 рублей и может покрыть месячные расходы на проживание и питание. </a:t>
            </a:r>
          </a:p>
          <a:p>
            <a:endParaRPr lang="ru-RU" baseline="0" dirty="0" smtClean="0"/>
          </a:p>
          <a:p>
            <a:r>
              <a:rPr lang="ru-RU" b="1" baseline="0" dirty="0" smtClean="0"/>
              <a:t>Возможность остаться после обучения</a:t>
            </a:r>
          </a:p>
          <a:p>
            <a:r>
              <a:rPr lang="ru-RU" baseline="0" dirty="0" smtClean="0"/>
              <a:t>Австралия является страной открытой для иммиграции. Чтобы получить право на работу после окончания обучения, необходимо удовлетворять следующим условиям: минимальный период обучения 2 года; научная степень (бакалавр или магистр) из  Австралийского вуза, либо получить </a:t>
            </a:r>
            <a:r>
              <a:rPr lang="en-US" baseline="0" dirty="0" smtClean="0"/>
              <a:t>Post-secondary/Postgraduate </a:t>
            </a:r>
            <a:r>
              <a:rPr lang="ru-RU" baseline="0" dirty="0" smtClean="0"/>
              <a:t>сертификат и/или диплом</a:t>
            </a:r>
            <a:r>
              <a:rPr lang="en-US" baseline="0" dirty="0" smtClean="0"/>
              <a:t> </a:t>
            </a:r>
            <a:r>
              <a:rPr lang="ru-RU" baseline="0" dirty="0" smtClean="0"/>
              <a:t>по специальности, входящей в список востребованных профессий, который ежегодно обновляется.</a:t>
            </a:r>
          </a:p>
          <a:p>
            <a:r>
              <a:rPr lang="ru-RU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7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759223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8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29547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F5CCA-F1B8-405C-AED3-9032FB9707E3}" type="slidenum">
              <a:rPr lang="en-US" altLang="ru-RU" smtClean="0"/>
              <a:pPr/>
              <a:t>9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37178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64E6F35-EF46-4A1D-B2A3-4A2C14702065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62D8-AE51-4C48-8DD2-7F764B548AD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8743340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37222-8D42-479A-84B9-821F7FCEC4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9815527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E22BD8E-B8B8-45E1-9AB0-044FCBDD8ED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A69AD-D97F-4ED5-BEBE-94B82F25A1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188116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BBD17-ECEF-4C38-8F71-088FA717695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970676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C15C-1DBA-4657-9124-654E9F8143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569048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DE1CA-A4F6-413A-A8B2-1E44B86282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5754707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A7C0-DC40-420D-82C4-7CEDDE0A4CC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0871119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A78AE-0A32-4032-9FF9-90C3ED95ADF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0123911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86CA2-8D6B-4555-A352-26F72CC4D8B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624950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D2D79-7613-41E7-BA3C-041CD2C904A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384892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D0350-C169-4B5A-B6B5-DB72AA600CF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3349412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A480D-869B-4E88-A120-85351CB30D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609970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F128F-85F5-4CD8-9EB3-C6620D80DDA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10721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4EC2E-95AA-4567-8F1B-BFB24A3B322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6957278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2861BC-2068-4887-8FE9-517F62EC0A5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188152769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6390-E96B-402C-9A0B-2124CD8743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594143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5273D-1F92-4FE5-9008-3A69A033E5E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29707363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76C5A-5996-4DC9-84DE-806206C5670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40751747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DF1D0-A6A6-4174-B07A-883F436192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9502995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C51D5-0E4A-4373-A0C3-B1634AF49C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3201775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6C1F15-C601-4684-852E-31DBEF9000E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55C8CB-7806-4509-9C6E-8902EFE6EFF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directtalk" TargetMode="External"/><Relationship Id="rId3" Type="http://schemas.openxmlformats.org/officeDocument/2006/relationships/hyperlink" Target="http://www.directtalk.ru/" TargetMode="External"/><Relationship Id="rId7" Type="http://schemas.openxmlformats.org/officeDocument/2006/relationships/hyperlink" Target="https://www.facebook.com/directtalk.edu?ref=br_rs" TargetMode="Externa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udyaustralia.ru/" TargetMode="External"/><Relationship Id="rId11" Type="http://schemas.openxmlformats.org/officeDocument/2006/relationships/hyperlink" Target="http://www.directtalk.ru/cat/consult/consultation-on-study-abroad" TargetMode="External"/><Relationship Id="rId5" Type="http://schemas.openxmlformats.org/officeDocument/2006/relationships/hyperlink" Target="http://www.studyamerica.ru/" TargetMode="External"/><Relationship Id="rId10" Type="http://schemas.openxmlformats.org/officeDocument/2006/relationships/hyperlink" Target="http://www.fotki.yandex.ru/users/directtalk-order/albums/" TargetMode="External"/><Relationship Id="rId4" Type="http://schemas.openxmlformats.org/officeDocument/2006/relationships/hyperlink" Target="http://www.studycanada.ru/" TargetMode="External"/><Relationship Id="rId9" Type="http://schemas.openxmlformats.org/officeDocument/2006/relationships/hyperlink" Target="http://www.youtube.com/channel/UCKVQWsb6kPY0sel-q-gt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iRtLfvn-jc&amp;list=PLD9x25e4lPVZ7AvKRbxpE0oZ1jDKb3WHR" TargetMode="External"/><Relationship Id="rId3" Type="http://schemas.openxmlformats.org/officeDocument/2006/relationships/hyperlink" Target="http://youtu.be/KiRtLfvn-jc" TargetMode="External"/><Relationship Id="rId7" Type="http://schemas.openxmlformats.org/officeDocument/2006/relationships/hyperlink" Target="http://www.directtalk.ru/cat/consult/consultation-on-study-abroa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ecttalk.ru/" TargetMode="External"/><Relationship Id="rId5" Type="http://schemas.openxmlformats.org/officeDocument/2006/relationships/hyperlink" Target="http://www.directtalk.ru/cat/australia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directtalk.ru/catalog/82" TargetMode="External"/><Relationship Id="rId7" Type="http://schemas.openxmlformats.org/officeDocument/2006/relationships/hyperlink" Target="http://www.directtalk.ru/catalog/4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recttalk.ru/catalog/87" TargetMode="External"/><Relationship Id="rId5" Type="http://schemas.openxmlformats.org/officeDocument/2006/relationships/hyperlink" Target="http://www.directtalk.ru/catalog/88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://www.directtalk.ru/catalog/91" TargetMode="External"/><Relationship Id="rId9" Type="http://schemas.openxmlformats.org/officeDocument/2006/relationships/hyperlink" Target="http://www.directtalk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/consult/consultation-on-study-abroad" TargetMode="External"/><Relationship Id="rId3" Type="http://schemas.openxmlformats.org/officeDocument/2006/relationships/hyperlink" Target="http://www.directtalk.ru/catalog/421" TargetMode="External"/><Relationship Id="rId7" Type="http://schemas.openxmlformats.org/officeDocument/2006/relationships/hyperlink" Target="http://www.directtalk.ru/" TargetMode="External"/><Relationship Id="rId12" Type="http://schemas.openxmlformats.org/officeDocument/2006/relationships/hyperlink" Target="http://youtu.be/MAa8VJTKc6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RtLfvn-jc&amp;list=PLD9x25e4lPVZ7AvKRbxpE0oZ1jDKb3WHR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fotki.yandex.ru/users/direct-talk2015/album/470326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7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" TargetMode="External"/><Relationship Id="rId13" Type="http://schemas.openxmlformats.org/officeDocument/2006/relationships/image" Target="../media/image14.jpeg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KiRtLfvn-jc&amp;list=PLD9x25e4lPVZ7AvKRbxpE0oZ1jDKb3WHR" TargetMode="External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D9x25e4lPVbp4JkXOAt-IB8dxsJVRFjg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fotki.yandex.ru/users/direct-talk2015/album/470323/" TargetMode="External"/><Relationship Id="rId10" Type="http://schemas.openxmlformats.org/officeDocument/2006/relationships/hyperlink" Target="http://youtu.be/QS59Ysms_tQ" TargetMode="External"/><Relationship Id="rId4" Type="http://schemas.openxmlformats.org/officeDocument/2006/relationships/hyperlink" Target="http://www.directtalk.ru/catalog/88" TargetMode="External"/><Relationship Id="rId9" Type="http://schemas.openxmlformats.org/officeDocument/2006/relationships/hyperlink" Target="http://www.directtalk.ru/cat/consult/consultation-on-study-abroad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recttalk.ru/cat/consult/consultation-on-study-abroad" TargetMode="External"/><Relationship Id="rId13" Type="http://schemas.openxmlformats.org/officeDocument/2006/relationships/image" Target="../media/image18.png"/><Relationship Id="rId3" Type="http://schemas.openxmlformats.org/officeDocument/2006/relationships/hyperlink" Target="http://www.directtalk.ru/catalog/87" TargetMode="External"/><Relationship Id="rId7" Type="http://schemas.openxmlformats.org/officeDocument/2006/relationships/hyperlink" Target="http://www.directtalk.ru/" TargetMode="Externa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RtLfvn-jc&amp;list=PLD9x25e4lPVZ7AvKRbxpE0oZ1jDKb3WHR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https://www.youtube.com/watch?v=KiRtLfvn-jc&amp;list=PLD9x25e4lPVazJET0wLuAAOAzcgV2z-8o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https://fotki.yandex.ru/users/direct-talk2015/album/470321/" TargetMode="External"/><Relationship Id="rId9" Type="http://schemas.openxmlformats.org/officeDocument/2006/relationships/hyperlink" Target="http://youtu.be/Gsr2x_FWERc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iRtLfvn-jc&amp;list=PLD9x25e4lPVZ7AvKRbxpE0oZ1jDKb3WHR" TargetMode="External"/><Relationship Id="rId5" Type="http://schemas.openxmlformats.org/officeDocument/2006/relationships/hyperlink" Target="http://www.directtalk.ru/cat/consult/consultation-on-study-abroad" TargetMode="External"/><Relationship Id="rId4" Type="http://schemas.openxmlformats.org/officeDocument/2006/relationships/hyperlink" Target="http://www.directtalk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talk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iRtLfvn-jc&amp;list=PLD9x25e4lPVZ7AvKRbxpE0oZ1jDKb3WHR" TargetMode="External"/><Relationship Id="rId4" Type="http://schemas.openxmlformats.org/officeDocument/2006/relationships/hyperlink" Target="http://www.directtalk.ru/cat/consult/consultation-on-study-abroa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www.youtube.com/channel/UCKVQWsb6kPY0sel-q-gtpNg" TargetMode="External"/><Relationship Id="rId3" Type="http://schemas.openxmlformats.org/officeDocument/2006/relationships/hyperlink" Target="http://www.directtalk.ru/" TargetMode="External"/><Relationship Id="rId7" Type="http://schemas.openxmlformats.org/officeDocument/2006/relationships/hyperlink" Target="http://www.studynewzealand.ru/" TargetMode="External"/><Relationship Id="rId12" Type="http://schemas.openxmlformats.org/officeDocument/2006/relationships/hyperlink" Target="http://www.vk.com/directtal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yaustralia.ru/" TargetMode="External"/><Relationship Id="rId11" Type="http://schemas.openxmlformats.org/officeDocument/2006/relationships/hyperlink" Target="http://www.facebook.com/directtalk.edu" TargetMode="External"/><Relationship Id="rId5" Type="http://schemas.openxmlformats.org/officeDocument/2006/relationships/hyperlink" Target="http://www.studycanada.ru/" TargetMode="External"/><Relationship Id="rId10" Type="http://schemas.openxmlformats.org/officeDocument/2006/relationships/hyperlink" Target="http://www.directtalk.ru/cat/consult/consultation-on-study-abroad" TargetMode="External"/><Relationship Id="rId4" Type="http://schemas.openxmlformats.org/officeDocument/2006/relationships/hyperlink" Target="http://www.studyamerica.ru,www.studycanada.ru/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://www.fotki.yandex.ru/users/directtalk-order/album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0150" y="2627407"/>
            <a:ext cx="8067675" cy="6023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chemeClr val="tx1"/>
              </a:buClr>
            </a:pP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Стипендии правительства РФ. </a:t>
            </a: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UNSW </a:t>
            </a:r>
            <a:r>
              <a:rPr lang="en-US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Macquarie &amp; </a:t>
            </a:r>
            <a:r>
              <a:rPr lang="en-US" altLang="ru-RU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Monash</a:t>
            </a:r>
            <a:r>
              <a:rPr lang="en-US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endParaRPr lang="ru-RU" alt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70"/>
          <p:cNvSpPr>
            <a:spLocks noChangeArrowheads="1"/>
          </p:cNvSpPr>
          <p:nvPr/>
        </p:nvSpPr>
        <p:spPr bwMode="auto">
          <a:xfrm>
            <a:off x="2078183" y="4837113"/>
            <a:ext cx="6741968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 международных образовательных программ «Прямой разговор»</a:t>
            </a:r>
            <a:endParaRPr lang="en-US" alt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</a:t>
            </a:r>
            <a:r>
              <a:rPr lang="ru-RU" altLang="ru-RU" sz="1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Селезнёвская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д.11А стр. 2, офис 511,</a:t>
            </a:r>
            <a:r>
              <a:rPr lang="en-US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Москва, РФ 127473 </a:t>
            </a:r>
            <a:endParaRPr lang="en-US" alt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(495) 995 95 14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seminar@directtalk.ru | 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www.directtalk.ru</a:t>
            </a:r>
            <a:endParaRPr lang="en-US" altLang="ru-RU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ru-RU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studycanada.ru</a:t>
            </a:r>
            <a:r>
              <a:rPr lang="en-US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studyamerica.ru</a:t>
            </a:r>
            <a:r>
              <a:rPr lang="en-US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study</a:t>
            </a:r>
            <a:r>
              <a:rPr lang="en-US" alt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aus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tralia.ru</a:t>
            </a:r>
            <a:endParaRPr lang="en-US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Facebook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3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Vkontakte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3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Youtube</a:t>
            </a:r>
            <a:r>
              <a:rPr lang="ru-RU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3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Фотогалерея</a:t>
            </a:r>
            <a:endParaRPr lang="en-US" altLang="ru-RU" sz="13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ct val="0"/>
              </a:spcBef>
              <a:buNone/>
            </a:pPr>
            <a:endParaRPr lang="en-US" altLang="ru-RU" sz="13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r">
              <a:spcBef>
                <a:spcPct val="0"/>
              </a:spcBef>
              <a:buNone/>
            </a:pPr>
            <a:r>
              <a:rPr lang="ru-RU" altLang="ru-RU" sz="13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Подписаться </a:t>
            </a:r>
            <a:r>
              <a:rPr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 рассылку</a:t>
            </a:r>
            <a:r>
              <a:rPr lang="en-US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Заказать обратный звонок</a:t>
            </a:r>
            <a:r>
              <a:rPr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Получить консультацию</a:t>
            </a:r>
            <a:endParaRPr lang="en-US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13">
            <a:hlinkClick r:id="rId3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1869" y="304954"/>
            <a:ext cx="28844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81" y="265347"/>
            <a:ext cx="2794038" cy="63562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1913" y="395868"/>
            <a:ext cx="5698274" cy="3407647"/>
          </a:xfrm>
        </p:spPr>
        <p:txBody>
          <a:bodyPr/>
          <a:lstStyle/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университетов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ТОП-100 мира;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 50;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400 000 иностранных студентов в год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удовлетворяют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 финансовым возможностям 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предпочтениям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Изобретения мирового значения;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экономика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Экзотическая страна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Дружелюбные и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приветливые люди;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Многонациональная среда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Динамичная жизнь и времяпрепровождение.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hlinkClick r:id="rId3"/>
          </p:cNvPr>
          <p:cNvSpPr txBox="1"/>
          <p:nvPr/>
        </p:nvSpPr>
        <p:spPr>
          <a:xfrm>
            <a:off x="6338819" y="4588263"/>
            <a:ext cx="2123769" cy="49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chemeClr val="tx1"/>
              </a:buClr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buClr>
                <a:schemeClr val="tx1"/>
              </a:buClr>
              <a:defRPr sz="3200"/>
            </a:lvl2pPr>
            <a:lvl3pPr eaLnBrk="1" hangingPunct="1">
              <a:buClr>
                <a:schemeClr val="tx1"/>
              </a:buClr>
              <a:defRPr sz="3200"/>
            </a:lvl3pPr>
            <a:lvl4pPr eaLnBrk="1" hangingPunct="1">
              <a:buClr>
                <a:schemeClr val="tx1"/>
              </a:buClr>
              <a:defRPr sz="3200"/>
            </a:lvl4pPr>
            <a:lvl5pPr eaLnBrk="1" hangingPunct="1">
              <a:buClr>
                <a:schemeClr val="tx1"/>
              </a:buClr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9pPr>
          </a:lstStyle>
          <a:p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</a:rPr>
              <a:t>СМОТРЕТЬ ВИДЕО</a:t>
            </a:r>
            <a:endParaRPr lang="ru-RU" sz="1400" dirty="0">
              <a:solidFill>
                <a:schemeClr val="bg1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913" y="3905250"/>
            <a:ext cx="2536458" cy="23564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50543" y="6223602"/>
            <a:ext cx="620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Австралия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Новости </a:t>
            </a:r>
            <a:r>
              <a:rPr lang="ru-RU" sz="1400" dirty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и статьи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Отзывы</a:t>
            </a:r>
            <a:endParaRPr lang="en-US" sz="1400" dirty="0" smtClean="0">
              <a:solidFill>
                <a:srgbClr val="0091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Подписаться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на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рассылку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Заказать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обратный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звонок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Получить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консультацию</a:t>
            </a:r>
            <a:r>
              <a:rPr lang="ru-RU" sz="1400" dirty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0" y="0"/>
            <a:ext cx="631666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8565" y="1622044"/>
            <a:ext cx="6326187" cy="4525963"/>
          </a:xfrm>
        </p:spPr>
        <p:txBody>
          <a:bodyPr/>
          <a:lstStyle/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Australian National University/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Австралийский национальный университет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University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of Queensland/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Унивеситет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Квинсленда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Macquarie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University/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Университет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Маккуори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Monash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University/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Университет Монаша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University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of New South Wales/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Университет Нового Южного Уэльса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8565" y="5570836"/>
            <a:ext cx="6016414" cy="1056215"/>
          </a:xfrm>
          <a:prstGeom prst="rect">
            <a:avLst/>
          </a:prstGeom>
        </p:spPr>
      </p:pic>
      <p:pic>
        <p:nvPicPr>
          <p:cNvPr id="16" name="Рисунок 13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892" y="5643428"/>
            <a:ext cx="1882900" cy="70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8374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88" y="345234"/>
            <a:ext cx="5640387" cy="592137"/>
          </a:xfrm>
        </p:spPr>
        <p:txBody>
          <a:bodyPr anchor="ctr"/>
          <a:lstStyle/>
          <a:p>
            <a:r>
              <a:rPr lang="en-US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South </a:t>
            </a:r>
            <a:r>
              <a:rPr lang="en-US" alt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Wales</a:t>
            </a:r>
            <a:endParaRPr lang="ru-RU" alt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988" y="999563"/>
            <a:ext cx="6295129" cy="135458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8,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мира;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образование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архитектура (№1 в Австралии), инженерные специальности (№39), медицина (№29), биология (№38), образование (№26), экономика и управление (ТОП-10 мира) и др. ;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506" y="345234"/>
            <a:ext cx="1117720" cy="11685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8655" y="6255937"/>
            <a:ext cx="624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UNSW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Новости </a:t>
            </a:r>
            <a:r>
              <a:rPr lang="ru-RU" sz="1400" dirty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 статьи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Программы и их 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стоимость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Фотоальбом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Видео</a:t>
            </a:r>
          </a:p>
          <a:p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Подписаться на рассылку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Заказать обратный звонок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Получить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консультацию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183" y="2946198"/>
            <a:ext cx="2538050" cy="29250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977"/>
          <a:stretch/>
        </p:blipFill>
        <p:spPr>
          <a:xfrm>
            <a:off x="4448214" y="3976932"/>
            <a:ext cx="3304746" cy="21569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65"/>
          <a:stretch/>
        </p:blipFill>
        <p:spPr>
          <a:xfrm>
            <a:off x="6093774" y="2915451"/>
            <a:ext cx="2420431" cy="1861517"/>
          </a:xfrm>
          <a:prstGeom prst="rect">
            <a:avLst/>
          </a:prstGeom>
        </p:spPr>
      </p:pic>
      <p:sp>
        <p:nvSpPr>
          <p:cNvPr id="5" name="TextBox 4">
            <a:hlinkClick r:id="rId12"/>
          </p:cNvPr>
          <p:cNvSpPr txBox="1"/>
          <p:nvPr/>
        </p:nvSpPr>
        <p:spPr>
          <a:xfrm>
            <a:off x="156866" y="1873734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buClr>
                <a:schemeClr val="tx1"/>
              </a:buClr>
              <a:defRPr sz="1400" b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buClr>
                <a:schemeClr val="tx1"/>
              </a:buClr>
              <a:defRPr sz="3200"/>
            </a:lvl2pPr>
            <a:lvl3pPr eaLnBrk="1" hangingPunct="1">
              <a:buClr>
                <a:schemeClr val="tx1"/>
              </a:buClr>
              <a:defRPr sz="3200"/>
            </a:lvl3pPr>
            <a:lvl4pPr eaLnBrk="1" hangingPunct="1">
              <a:buClr>
                <a:schemeClr val="tx1"/>
              </a:buClr>
              <a:defRPr sz="3200"/>
            </a:lvl4pPr>
            <a:lvl5pPr eaLnBrk="1" hangingPunct="1">
              <a:buClr>
                <a:schemeClr val="tx1"/>
              </a:buClr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9pPr>
          </a:lstStyle>
          <a:p>
            <a:r>
              <a:rPr lang="ru-RU" dirty="0"/>
              <a:t>СМОТРЕТЬ ВИДЕО</a:t>
            </a:r>
          </a:p>
        </p:txBody>
      </p:sp>
    </p:spTree>
    <p:extLst>
      <p:ext uri="{BB962C8B-B14F-4D97-AF65-F5344CB8AC3E}">
        <p14:creationId xmlns:p14="http://schemas.microsoft.com/office/powerpoint/2010/main" xmlns="" val="277399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188" y="341199"/>
            <a:ext cx="4049712" cy="5826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Macquarie</a:t>
            </a:r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endParaRPr lang="ru-RU" alt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157" y="380773"/>
            <a:ext cx="1345981" cy="1219427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93988" y="1303979"/>
            <a:ext cx="6154737" cy="226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ТОП-10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Австралии, ТОП-30 университетов мира, младше 50 лет;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MBA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№1 в Австралии;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образование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науки о земле, геология, горное дело, образование и педагогические науки (ТОП-50);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3988" y="6057381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Macquarie University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Отзывы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Программы и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стоимость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Новости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 статьи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Фотоальбом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Видео</a:t>
            </a: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7"/>
            </a:endParaRPr>
          </a:p>
          <a:p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Подписаться на рассылку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Заказать обратный звонок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Получить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консультацию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10"/>
          </p:cNvPr>
          <p:cNvSpPr txBox="1"/>
          <p:nvPr/>
        </p:nvSpPr>
        <p:spPr>
          <a:xfrm>
            <a:off x="184647" y="1912162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buClr>
                <a:schemeClr val="tx1"/>
              </a:buClr>
              <a:defRPr sz="1400" b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buClr>
                <a:schemeClr val="tx1"/>
              </a:buClr>
              <a:defRPr sz="3200"/>
            </a:lvl2pPr>
            <a:lvl3pPr eaLnBrk="1" hangingPunct="1">
              <a:buClr>
                <a:schemeClr val="tx1"/>
              </a:buClr>
              <a:defRPr sz="3200"/>
            </a:lvl3pPr>
            <a:lvl4pPr eaLnBrk="1" hangingPunct="1">
              <a:buClr>
                <a:schemeClr val="tx1"/>
              </a:buClr>
              <a:defRPr sz="3200"/>
            </a:lvl4pPr>
            <a:lvl5pPr eaLnBrk="1" hangingPunct="1">
              <a:buClr>
                <a:schemeClr val="tx1"/>
              </a:buClr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9pPr>
          </a:lstStyle>
          <a:p>
            <a:r>
              <a:rPr lang="ru-RU" dirty="0"/>
              <a:t>СМОТРЕТЬ ВИДЕО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4" r="4373"/>
          <a:stretch/>
        </p:blipFill>
        <p:spPr>
          <a:xfrm>
            <a:off x="1773202" y="3675541"/>
            <a:ext cx="4161261" cy="23141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67" b="3289"/>
          <a:stretch/>
        </p:blipFill>
        <p:spPr>
          <a:xfrm>
            <a:off x="6006695" y="4235920"/>
            <a:ext cx="2831733" cy="1743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20"/>
          <a:stretch/>
        </p:blipFill>
        <p:spPr>
          <a:xfrm>
            <a:off x="5520737" y="2979175"/>
            <a:ext cx="2258198" cy="18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893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93988" y="380706"/>
            <a:ext cx="3605847" cy="64419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Monash University</a:t>
            </a:r>
            <a:endParaRPr lang="ru-RU" alt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79278" y="1098135"/>
            <a:ext cx="6097587" cy="175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of 8,</a:t>
            </a:r>
            <a:r>
              <a:rPr lang="ru-RU" sz="18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ТОП-70 мира;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Глобальное образование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строительство (№26), архитектура, инженерные специальности, медицина (№29), биология, математика,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нанотехнологии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образование (№6), экономика и управление (№18) 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ru-RU" sz="1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93988" y="6057381"/>
            <a:ext cx="6248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Monash University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Отзывы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Программы и 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стоимость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Новости и статьи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Фотоальбом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| </a:t>
            </a:r>
            <a:r>
              <a:rPr lang="ru-RU" sz="1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Видео</a:t>
            </a:r>
            <a:endParaRPr lang="ru-RU" sz="14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6"/>
            </a:endParaRPr>
          </a:p>
          <a:p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Подписаться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 рассылку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Заказать обратный звонок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Получить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консультацию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9"/>
          </p:cNvPr>
          <p:cNvSpPr txBox="1"/>
          <p:nvPr/>
        </p:nvSpPr>
        <p:spPr>
          <a:xfrm>
            <a:off x="205869" y="1711984"/>
            <a:ext cx="1905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1" hangingPunct="1">
              <a:buClr>
                <a:schemeClr val="tx1"/>
              </a:buClr>
              <a:defRPr sz="1400" b="1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buClr>
                <a:schemeClr val="tx1"/>
              </a:buClr>
              <a:defRPr sz="3200"/>
            </a:lvl2pPr>
            <a:lvl3pPr eaLnBrk="1" hangingPunct="1">
              <a:buClr>
                <a:schemeClr val="tx1"/>
              </a:buClr>
              <a:defRPr sz="3200"/>
            </a:lvl3pPr>
            <a:lvl4pPr eaLnBrk="1" hangingPunct="1">
              <a:buClr>
                <a:schemeClr val="tx1"/>
              </a:buClr>
              <a:defRPr sz="3200"/>
            </a:lvl4pPr>
            <a:lvl5pPr eaLnBrk="1" hangingPunct="1">
              <a:buClr>
                <a:schemeClr val="tx1"/>
              </a:buClr>
              <a:defRPr sz="3200"/>
            </a:lvl5pPr>
            <a:lvl6pPr marL="4572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6pPr>
            <a:lvl7pPr marL="9144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7pPr>
            <a:lvl8pPr marL="13716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8pPr>
            <a:lvl9pPr marL="1828800" fontAlgn="base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/>
            </a:lvl9pPr>
          </a:lstStyle>
          <a:p>
            <a:r>
              <a:rPr lang="ru-RU" dirty="0"/>
              <a:t>СМОТРЕТЬ ВИДЕО</a:t>
            </a: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029" y="2591871"/>
            <a:ext cx="2256836" cy="33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melbourne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2014" y="3206204"/>
            <a:ext cx="3460767" cy="216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On-Campus Accommodation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349" y="4288011"/>
            <a:ext cx="2192972" cy="16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64" y="206522"/>
            <a:ext cx="1460211" cy="146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384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5949" y="316201"/>
            <a:ext cx="4175269" cy="6397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визы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1391" y="483340"/>
            <a:ext cx="4124739" cy="166977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документы;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Мотивационное письмо;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работу во время обучения;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остаться в стране после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9954" y="4387837"/>
            <a:ext cx="2661651" cy="17755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48630" y="6330700"/>
            <a:ext cx="624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Подписаться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на рассылку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Заказать обратный звонок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Получить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консультацию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" t="6521" r="437" b="943"/>
          <a:stretch/>
        </p:blipFill>
        <p:spPr>
          <a:xfrm>
            <a:off x="4091498" y="2484970"/>
            <a:ext cx="4215805" cy="2316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8925" y="4312694"/>
            <a:ext cx="2525147" cy="168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3514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859" y="162670"/>
            <a:ext cx="7677765" cy="11430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презентации принимали участие: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74" y="1419597"/>
            <a:ext cx="5321403" cy="342974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Австралийской торговой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AusTrade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Наталья Коновалова;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стипендиальной программы правительства РФ «Глобальное образование» - Ксения Иванова;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 Бюро международных образовательных программ «Прямой разговор» - Кристина Алексеева;</a:t>
            </a: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chemeClr val="bg1">
                  <a:lumMod val="25000"/>
                </a:schemeClr>
              </a:buClr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bg1">
                  <a:lumMod val="25000"/>
                </a:schemeClr>
              </a:buClr>
              <a:buFont typeface="Wingdings" panose="05000000000000000000" pitchFamily="2" charset="2"/>
              <a:buChar char="v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8630" y="6330700"/>
            <a:ext cx="6240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Подписаться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 рассылку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Заказать обратный звонок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Получить </a:t>
            </a:r>
            <a:r>
              <a:rPr lang="ru-RU" alt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консультацию</a:t>
            </a:r>
            <a:r>
              <a:rPr lang="ru-RU" sz="1400" dirty="0" smtClean="0">
                <a:solidFill>
                  <a:srgbClr val="00914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087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41418" y="5876038"/>
            <a:ext cx="2679392" cy="86177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«Прямой разговор»: 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www.directtalk.ru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www.studyamerica.ru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>
              <a:defRPr/>
            </a:pPr>
            <a:r>
              <a:rPr lang="ru-RU" alt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Канад</a:t>
            </a:r>
            <a:r>
              <a:rPr lang="ru-RU" alt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www.studycanada.ru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Австралия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www.study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aus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tralia.ru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Зеландия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www.studynewzealand.ru</a:t>
            </a:r>
            <a:endParaRPr lang="ru-RU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Рисунок 8">
            <a:hlinkClick r:id="rId3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8042" y="1886788"/>
            <a:ext cx="3143078" cy="117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77" b="2827"/>
          <a:stretch>
            <a:fillRect/>
          </a:stretch>
        </p:blipFill>
        <p:spPr bwMode="auto">
          <a:xfrm>
            <a:off x="3595364" y="3280974"/>
            <a:ext cx="5247303" cy="244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1661" y="249420"/>
            <a:ext cx="4450667" cy="58102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661" y="1053131"/>
            <a:ext cx="76321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Подписаться на рассылку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Заказать обратный звонок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Получить консультацию</a:t>
            </a:r>
            <a:endParaRPr lang="en-US" alt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2181" y="5876038"/>
            <a:ext cx="2576837" cy="861774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>
              <a:defRPr/>
            </a:pP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 Россия 127473</a:t>
            </a:r>
          </a:p>
          <a:p>
            <a:pPr>
              <a:defRPr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Селезнёвская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д.11А стр. 2, офис 511. </a:t>
            </a:r>
            <a:endParaRPr lang="en-US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7 495 995 95 14</a:t>
            </a:r>
            <a:endParaRPr lang="en-US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seminar@directtalk.ru</a:t>
            </a:r>
            <a:endParaRPr lang="en-US" alt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Facebook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en-US" alt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Vkontakte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Видео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  <a:r>
              <a:rPr lang="ru-RU" alt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Фото</a:t>
            </a:r>
            <a:endParaRPr lang="ru-RU" alt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499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Флаг 1</Template>
  <TotalTime>1904</TotalTime>
  <Words>3531</Words>
  <Application>Microsoft Office PowerPoint</Application>
  <PresentationFormat>On-screen Show (4:3)</PresentationFormat>
  <Paragraphs>226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Тема Office</vt:lpstr>
      <vt:lpstr>1_Default Design</vt:lpstr>
      <vt:lpstr>Стипендии правительства РФ.  UNSW &amp; Macquarie &amp; Monash University</vt:lpstr>
      <vt:lpstr>Австралия</vt:lpstr>
      <vt:lpstr>Глобальное образование</vt:lpstr>
      <vt:lpstr>University of New South Wales</vt:lpstr>
      <vt:lpstr>Macquarie University</vt:lpstr>
      <vt:lpstr>Monash University</vt:lpstr>
      <vt:lpstr>Студенческие визы</vt:lpstr>
      <vt:lpstr>В презентации принимали участие: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в Австралии</dc:title>
  <dc:creator>Великобритания</dc:creator>
  <cp:lastModifiedBy>Dilara</cp:lastModifiedBy>
  <cp:revision>237</cp:revision>
  <dcterms:created xsi:type="dcterms:W3CDTF">2015-03-11T14:35:18Z</dcterms:created>
  <dcterms:modified xsi:type="dcterms:W3CDTF">2015-07-01T12:24:16Z</dcterms:modified>
</cp:coreProperties>
</file>