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278" r:id="rId4"/>
    <p:sldId id="257" r:id="rId5"/>
    <p:sldId id="285" r:id="rId6"/>
    <p:sldId id="286" r:id="rId7"/>
    <p:sldId id="283" r:id="rId8"/>
    <p:sldId id="288" r:id="rId9"/>
    <p:sldId id="290" r:id="rId10"/>
    <p:sldId id="292" r:id="rId11"/>
    <p:sldId id="261" r:id="rId12"/>
    <p:sldId id="265" r:id="rId13"/>
    <p:sldId id="266" r:id="rId14"/>
    <p:sldId id="267" r:id="rId15"/>
    <p:sldId id="268" r:id="rId16"/>
    <p:sldId id="270" r:id="rId17"/>
    <p:sldId id="271" r:id="rId18"/>
    <p:sldId id="273" r:id="rId19"/>
    <p:sldId id="274" r:id="rId20"/>
    <p:sldId id="293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38"/>
    <a:srgbClr val="4D0F24"/>
    <a:srgbClr val="1A506E"/>
    <a:srgbClr val="3E9336"/>
    <a:srgbClr val="11367A"/>
    <a:srgbClr val="12264F"/>
    <a:srgbClr val="0035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84" autoAdjust="0"/>
    <p:restoredTop sz="94660"/>
  </p:normalViewPr>
  <p:slideViewPr>
    <p:cSldViewPr snapToGrid="0" snapToObjects="1" showGuides="1">
      <p:cViewPr>
        <p:scale>
          <a:sx n="86" d="100"/>
          <a:sy n="86" d="100"/>
        </p:scale>
        <p:origin x="-414" y="354"/>
      </p:cViewPr>
      <p:guideLst>
        <p:guide orient="horz" pos="1833"/>
        <p:guide pos="3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5DD6CE-D50B-4A0A-8816-D7D121252C54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6A0FFE-BE14-4E94-89D6-3A824D7A20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420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A0FFE-BE14-4E94-89D6-3A824D7A20D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2447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A0FFE-BE14-4E94-89D6-3A824D7A20D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244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72261" cy="686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6303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armington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7840"/>
            <a:ext cx="9144000" cy="6430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796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20740 DP PPT1 UMaine System PPT template pg13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27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pic>
        <p:nvPicPr>
          <p:cNvPr id="13" name="Picture 12" descr="20740 DP PPT1 UMaine System PPT template pg1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271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rt kent2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7840"/>
            <a:ext cx="9144000" cy="644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7522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resque isle 1 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60"/>
            <a:ext cx="9144000" cy="65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1942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resque isle 2 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7840"/>
            <a:ext cx="9144000" cy="643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39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20740 DP PPT1 UMaine System PPT template pg13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329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achias 1 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080"/>
            <a:ext cx="9144000" cy="65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797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chias 2 copy 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" y="170555"/>
            <a:ext cx="9144000" cy="6423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4926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20740 DP PPT1 UMaine System PPT template pg13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587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R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0892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ma1 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080"/>
            <a:ext cx="9144000" cy="6597570"/>
          </a:xfrm>
          <a:prstGeom prst="rect">
            <a:avLst/>
          </a:prstGeom>
        </p:spPr>
      </p:pic>
      <p:pic>
        <p:nvPicPr>
          <p:cNvPr id="6" name="Picture 5" descr="uma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080"/>
            <a:ext cx="9144000" cy="6597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6817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ma2 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9200"/>
            <a:ext cx="9144000" cy="6423949"/>
          </a:xfrm>
          <a:prstGeom prst="rect">
            <a:avLst/>
          </a:prstGeom>
        </p:spPr>
      </p:pic>
      <p:pic>
        <p:nvPicPr>
          <p:cNvPr id="6" name="Picture 5" descr="uma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540"/>
            <a:ext cx="9144000" cy="6423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4432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20740 DP PPT1 UMaine System PPT template pg13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3411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2895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740 DP PPT1 UMaine System PPT template pg2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57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main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591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660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main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7840"/>
            <a:ext cx="9144000" cy="6436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621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740 DP PPT1 UMaine System PPT template mai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570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USM1 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080"/>
            <a:ext cx="9144000" cy="65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852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USM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7840"/>
            <a:ext cx="9144000" cy="6436810"/>
          </a:xfrm>
          <a:prstGeom prst="rect">
            <a:avLst/>
          </a:prstGeom>
        </p:spPr>
      </p:pic>
      <p:pic>
        <p:nvPicPr>
          <p:cNvPr id="7" name="Picture 6" descr="USM2 rev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6500"/>
            <a:ext cx="9144000" cy="643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017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20740 DP PPT1 UMaine System PPT template pg13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791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armington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080"/>
            <a:ext cx="9144000" cy="6597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528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8DBEB-3C57-2D4A-97F1-61E8E7CE15B5}" type="datetimeFigureOut">
              <a:rPr lang="en-US" smtClean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103FF-170B-3E43-B684-577C5482B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088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hk/url?sa=i&amp;rct=j&amp;q=&amp;esrc=s&amp;source=images&amp;cd=&amp;cad=rja&amp;uact=8&amp;docid=O0jQxlPsw_F6kM&amp;tbnid=wtc22dBxLw4KcM:&amp;ved=0CAUQjRw&amp;url=http://www.aucegypt.edu/Business/about/Pages/Accreditation.aspx&amp;ei=XDm1U8umO5TQsQSqt4C4Cg&amp;psig=AFQjCNGBHZVXkTusfi-Jcpuo-8QvQSHZeg&amp;ust=1404472016001908" TargetMode="External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11" Type="http://schemas.openxmlformats.org/officeDocument/2006/relationships/image" Target="../media/image59.jpeg"/><Relationship Id="rId5" Type="http://schemas.openxmlformats.org/officeDocument/2006/relationships/image" Target="../media/image55.jpeg"/><Relationship Id="rId15" Type="http://schemas.openxmlformats.org/officeDocument/2006/relationships/image" Target="../media/image63.png"/><Relationship Id="rId10" Type="http://schemas.openxmlformats.org/officeDocument/2006/relationships/hyperlink" Target="http://www.google.com.hk/url?sa=i&amp;rct=j&amp;q=&amp;esrc=s&amp;source=images&amp;cd=&amp;cad=rja&amp;uact=8&amp;docid=TX-Pj4ObcmsyAM&amp;tbnid=DPvbQ7HbOJZf9M:&amp;ved=0CAUQjRw&amp;url=http://www.wiu.edu/qc/engineering/abet.php&amp;ei=EJOqU6H6FdiWuATO6oD4CQ&amp;psig=AFQjCNE66ve3KFzK4s8ze6jJnMk6dFrFdA&amp;ust=1403774094987018" TargetMode="External"/><Relationship Id="rId4" Type="http://schemas.openxmlformats.org/officeDocument/2006/relationships/image" Target="../media/image54.jpeg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0/Institute_for_Economics_and_Peace.pn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gif"/><Relationship Id="rId7" Type="http://schemas.openxmlformats.org/officeDocument/2006/relationships/image" Target="../media/image44.jpeg"/><Relationship Id="rId2" Type="http://schemas.openxmlformats.org/officeDocument/2006/relationships/hyperlink" Target="http://www.google.com.hk/url?sa=i&amp;rct=j&amp;q=&amp;esrc=s&amp;source=images&amp;cd=&amp;cad=rja&amp;uact=8&amp;docid=EeNvOhruaqgPnM&amp;tbnid=Lg4CkMwVW2265M:&amp;ved=0CAUQjRw&amp;url=http://www.authenticmainelobster.com/&amp;ei=zG10U87-IovIuASJlYGYAQ&amp;psig=AFQjCNF68pgBdQVSLJJFEbW5Xy8EPQYVBA&amp;ust=1400225605190004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hyperlink" Target="http://maplesyrup.net/shopsite_sc/store/html/page6.html" TargetMode="External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gif"/><Relationship Id="rId7" Type="http://schemas.openxmlformats.org/officeDocument/2006/relationships/image" Target="../media/image44.jpeg"/><Relationship Id="rId2" Type="http://schemas.openxmlformats.org/officeDocument/2006/relationships/hyperlink" Target="http://www.google.com.hk/url?sa=i&amp;rct=j&amp;q=&amp;esrc=s&amp;source=images&amp;cd=&amp;cad=rja&amp;uact=8&amp;docid=EeNvOhruaqgPnM&amp;tbnid=Lg4CkMwVW2265M:&amp;ved=0CAUQjRw&amp;url=http://www.authenticmainelobster.com/&amp;ei=zG10U87-IovIuASJlYGYAQ&amp;psig=AFQjCNF68pgBdQVSLJJFEbW5Xy8EPQYVBA&amp;ust=1400225605190004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hyperlink" Target="http://maplesyrup.net/shopsite_sc/store/html/page6.html" TargetMode="External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849" y="4276616"/>
            <a:ext cx="6667431" cy="122251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Discover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US" sz="6000" b="1" dirty="0" smtClean="0">
                <a:solidFill>
                  <a:srgbClr val="1A506E"/>
                </a:solidFill>
                <a:latin typeface="Arial"/>
                <a:cs typeface="Arial"/>
              </a:rPr>
              <a:t>Maine</a:t>
            </a:r>
            <a:endParaRPr lang="en-US" sz="6000" b="1" dirty="0">
              <a:solidFill>
                <a:srgbClr val="1A506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6789" y="2746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197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29351" y="1717674"/>
            <a:ext cx="281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bg1"/>
                </a:solidFill>
                <a:latin typeface="Arial"/>
                <a:cs typeface="Arial"/>
              </a:rPr>
              <a:t>It’s where the rich &amp; powerful want to live…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67564" y="4895193"/>
            <a:ext cx="2461359" cy="22340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Bar Harbor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Acadia National Park, Ranked #1 in America </a:t>
            </a:r>
            <a:r>
              <a:rPr lang="en-US" sz="1100" b="1" i="1" dirty="0" smtClean="0">
                <a:solidFill>
                  <a:schemeClr val="bg1"/>
                </a:solidFill>
                <a:latin typeface="Arial"/>
                <a:cs typeface="Arial"/>
              </a:rPr>
              <a:t>by the TV show “Good Morning America”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Rugged coastline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Mount Katahdin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Breathtaking forests</a:t>
            </a:r>
          </a:p>
          <a:p>
            <a:pPr>
              <a:spcBef>
                <a:spcPts val="0"/>
              </a:spcBef>
            </a:pPr>
            <a:endParaRPr lang="en-US" sz="11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4693" y="177800"/>
            <a:ext cx="8988814" cy="9223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life in Maine.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l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 wonderful place to live and study.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l"/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7024" y="365317"/>
            <a:ext cx="2467817" cy="26161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Arial"/>
                <a:cs typeface="Arial"/>
              </a:rPr>
              <a:t>Quality education. Creative minds. </a:t>
            </a:r>
          </a:p>
          <a:p>
            <a:r>
              <a:rPr lang="en-US" sz="1600" b="1" dirty="0" smtClean="0">
                <a:solidFill>
                  <a:schemeClr val="tx2"/>
                </a:solidFill>
                <a:latin typeface="Arial"/>
                <a:cs typeface="Arial"/>
              </a:rPr>
              <a:t>Safe and friendly  communities. </a:t>
            </a:r>
          </a:p>
          <a:p>
            <a:r>
              <a:rPr lang="en-US" sz="1600" b="1" dirty="0" smtClean="0">
                <a:solidFill>
                  <a:schemeClr val="tx2"/>
                </a:solidFill>
                <a:latin typeface="Arial"/>
                <a:cs typeface="Arial"/>
              </a:rPr>
              <a:t>A fantastic lifestyle. </a:t>
            </a:r>
          </a:p>
          <a:p>
            <a:endParaRPr lang="en-US" sz="14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Arial"/>
                <a:cs typeface="Arial"/>
              </a:rPr>
              <a:t>Just a few of the reasons international students choose to live and study in Maine. </a:t>
            </a:r>
          </a:p>
          <a:p>
            <a:endParaRPr lang="en-US" sz="14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76" y="3505517"/>
            <a:ext cx="1638234" cy="109188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9609" y="4343963"/>
            <a:ext cx="1108405" cy="88256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0830" y="3944639"/>
            <a:ext cx="1460375" cy="18935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7464" y="2911257"/>
            <a:ext cx="1838325" cy="1304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51" y="2035446"/>
            <a:ext cx="1820659" cy="13277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://www.aucegypt.edu/Business/PublishingImages/AACSB_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2755" y="4810911"/>
            <a:ext cx="695107" cy="7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ttp://www.wiu.edu/qc/engineering/images/Accredited-EAC-Web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7832" y="5443771"/>
            <a:ext cx="589858" cy="65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1179" y="2870201"/>
            <a:ext cx="2198171" cy="1387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3747" y="4343963"/>
            <a:ext cx="2323717" cy="17933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016" y="1546776"/>
            <a:ext cx="1066800" cy="1152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7334" y="2852642"/>
            <a:ext cx="1407973" cy="996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6926" y="1545856"/>
            <a:ext cx="1289051" cy="12201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4402" y="4343963"/>
            <a:ext cx="1152525" cy="1715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0264" y="1441748"/>
            <a:ext cx="1354138" cy="13378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93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6106055" y="1147920"/>
            <a:ext cx="2653294" cy="49782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spc="-150" dirty="0" smtClean="0">
                <a:solidFill>
                  <a:srgbClr val="4D0F24"/>
                </a:solidFill>
                <a:latin typeface="Arial"/>
                <a:cs typeface="Arial"/>
              </a:rPr>
              <a:t>Liberal Arts and Sciences</a:t>
            </a:r>
            <a:endParaRPr lang="en-US" b="1" dirty="0" smtClean="0">
              <a:solidFill>
                <a:srgbClr val="1A506E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A506E"/>
                </a:solidFill>
                <a:latin typeface="Arial"/>
                <a:cs typeface="Arial"/>
              </a:rPr>
              <a:t/>
            </a:r>
            <a:br>
              <a:rPr lang="en-US" sz="1600" b="1" dirty="0" smtClean="0">
                <a:solidFill>
                  <a:srgbClr val="1A506E"/>
                </a:solidFill>
                <a:latin typeface="Arial"/>
                <a:cs typeface="Arial"/>
              </a:rPr>
            </a:br>
            <a:r>
              <a:rPr lang="en-US" sz="1100" b="1" dirty="0" smtClean="0">
                <a:solidFill>
                  <a:srgbClr val="4D0F24"/>
                </a:solidFill>
                <a:latin typeface="Arial"/>
                <a:cs typeface="Arial"/>
              </a:rPr>
              <a:t>Education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Produces highly employable graduates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3 professors have been honored by the U.S. President with the Presidential Award for Excellence in Mathematics and Science Teaching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 smtClean="0">
              <a:solidFill>
                <a:srgbClr val="4D0F24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b="1" dirty="0" smtClean="0">
                <a:solidFill>
                  <a:srgbClr val="4D0F24"/>
                </a:solidFill>
                <a:latin typeface="Arial"/>
                <a:cs typeface="Arial"/>
              </a:rPr>
              <a:t>Science and Mathematics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Biology,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Environmental Science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, Geology, Health Information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Systems, Actuarial 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Science, and its UMF Pre-Med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and Pre-Chiropractic 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tracks provide students with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the research 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experience and problem-solving skills to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advance to graduate school, medical school 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outstanding professional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careers. UMF 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students regularly go on to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the finest 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medical schools and research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institutions in 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the U.S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solidFill>
                <a:srgbClr val="4D0F24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b="1" dirty="0" smtClean="0">
                <a:solidFill>
                  <a:srgbClr val="4D0F24"/>
                </a:solidFill>
                <a:latin typeface="Arial"/>
                <a:cs typeface="Arial"/>
              </a:rPr>
              <a:t>Human Services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UMF offers a broad range of helping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programs: Psychology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, Counseling 3+2,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Rehabilitation Services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, Community Health Education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and more—all 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with field work and graduate 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school level research </a:t>
            </a: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opportunities</a:t>
            </a:r>
            <a:r>
              <a:rPr lang="en-US" sz="1100" dirty="0" smtClean="0">
                <a:solidFill>
                  <a:srgbClr val="4D0F24"/>
                </a:solidFill>
                <a:latin typeface="Arial"/>
                <a:cs typeface="Arial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solidFill>
                <a:srgbClr val="4D0F24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b="1" dirty="0" smtClean="0">
                <a:solidFill>
                  <a:srgbClr val="4D0F24"/>
                </a:solidFill>
                <a:latin typeface="Arial"/>
                <a:cs typeface="Arial"/>
              </a:rPr>
              <a:t>Arts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The Farmington area is the cultural center of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the region, and home to an active community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of artists, musicians, poets, actors, writers,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filmmakers, comedians and more. </a:t>
            </a:r>
          </a:p>
          <a:p>
            <a:pPr marL="0" indent="0">
              <a:buNone/>
            </a:pPr>
            <a:endParaRPr lang="en-US" sz="1100" dirty="0">
              <a:solidFill>
                <a:srgbClr val="4D0F24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UMF has hosted performances by nationally and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internationally known performing artists; along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with exhibits by renowned artists; readings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by Pulitzer Prize winning poets and renowned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authors; and more. UMF provides a truly rich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4D0F24"/>
                </a:solidFill>
                <a:latin typeface="Arial"/>
                <a:cs typeface="Arial"/>
              </a:rPr>
              <a:t>and creative environment for students.</a:t>
            </a:r>
            <a:r>
              <a:rPr lang="en-US" sz="1600" b="1" dirty="0" smtClean="0">
                <a:solidFill>
                  <a:srgbClr val="4D0F24"/>
                </a:solidFill>
                <a:latin typeface="Arial"/>
                <a:cs typeface="Arial"/>
              </a:rPr>
              <a:t/>
            </a:r>
            <a:br>
              <a:rPr lang="en-US" sz="1600" b="1" dirty="0" smtClean="0">
                <a:solidFill>
                  <a:srgbClr val="4D0F24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rgbClr val="1A506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4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>
          <a:xfrm>
            <a:off x="6106055" y="1147919"/>
            <a:ext cx="2787574" cy="5274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5238"/>
                </a:solidFill>
                <a:latin typeface="Arial"/>
                <a:cs typeface="Arial"/>
              </a:rPr>
              <a:t>A small an friendly university with nursing programs open to international students.</a:t>
            </a:r>
            <a:br>
              <a:rPr lang="en-US" sz="2200" b="1" dirty="0" smtClean="0">
                <a:solidFill>
                  <a:srgbClr val="005238"/>
                </a:solidFill>
                <a:latin typeface="Arial"/>
                <a:cs typeface="Arial"/>
              </a:rPr>
            </a:br>
            <a:r>
              <a:rPr lang="en-US" sz="2200" b="1" dirty="0" smtClean="0">
                <a:solidFill>
                  <a:srgbClr val="1A506E"/>
                </a:solidFill>
                <a:latin typeface="Arial"/>
                <a:cs typeface="Arial"/>
              </a:rPr>
              <a:t/>
            </a:r>
            <a:br>
              <a:rPr lang="en-US" sz="2200" b="1" dirty="0" smtClean="0">
                <a:solidFill>
                  <a:srgbClr val="1A506E"/>
                </a:solidFill>
                <a:latin typeface="Arial"/>
                <a:cs typeface="Arial"/>
              </a:rPr>
            </a:br>
            <a:r>
              <a:rPr lang="en-US" sz="1100" b="1" dirty="0" smtClean="0">
                <a:solidFill>
                  <a:srgbClr val="005238"/>
                </a:solidFill>
                <a:latin typeface="Arial"/>
                <a:cs typeface="Arial"/>
              </a:rPr>
              <a:t>Nursing</a:t>
            </a:r>
            <a:r>
              <a:rPr lang="en-US" sz="1600" b="1" dirty="0" smtClean="0">
                <a:solidFill>
                  <a:srgbClr val="005238"/>
                </a:solidFill>
                <a:latin typeface="Arial"/>
                <a:cs typeface="Arial"/>
              </a:rPr>
              <a:t/>
            </a:r>
            <a:br>
              <a:rPr lang="en-US" sz="1600" b="1" dirty="0" smtClean="0">
                <a:solidFill>
                  <a:srgbClr val="005238"/>
                </a:solidFill>
                <a:latin typeface="Arial"/>
                <a:cs typeface="Arial"/>
              </a:rPr>
            </a:br>
            <a:r>
              <a:rPr lang="en-US" sz="1000" dirty="0">
                <a:latin typeface="Arial"/>
                <a:cs typeface="Arial"/>
              </a:rPr>
              <a:t>UMFK </a:t>
            </a:r>
            <a:r>
              <a:rPr lang="en-US" sz="1000" dirty="0" smtClean="0">
                <a:latin typeface="Arial"/>
                <a:cs typeface="Arial"/>
              </a:rPr>
              <a:t>Nursing students </a:t>
            </a:r>
            <a:r>
              <a:rPr lang="en-US" sz="1000" dirty="0">
                <a:latin typeface="Arial"/>
                <a:cs typeface="Arial"/>
              </a:rPr>
              <a:t>begin taking </a:t>
            </a:r>
            <a:r>
              <a:rPr lang="en-US" sz="1000" dirty="0" smtClean="0">
                <a:latin typeface="Arial"/>
                <a:cs typeface="Arial"/>
              </a:rPr>
              <a:t> nursing </a:t>
            </a:r>
            <a:r>
              <a:rPr lang="en-US" sz="1000" dirty="0">
                <a:latin typeface="Arial"/>
                <a:cs typeface="Arial"/>
              </a:rPr>
              <a:t>courses in </a:t>
            </a:r>
            <a:r>
              <a:rPr lang="en-US" sz="1000" dirty="0" smtClean="0">
                <a:latin typeface="Arial"/>
                <a:cs typeface="Arial"/>
              </a:rPr>
              <a:t>their first </a:t>
            </a:r>
            <a:r>
              <a:rPr lang="en-US" sz="1000" dirty="0">
                <a:latin typeface="Arial"/>
                <a:cs typeface="Arial"/>
              </a:rPr>
              <a:t>semester, and take at least one </a:t>
            </a:r>
            <a:r>
              <a:rPr lang="en-US" sz="1000" dirty="0" smtClean="0">
                <a:latin typeface="Arial"/>
                <a:cs typeface="Arial"/>
              </a:rPr>
              <a:t>nursing course </a:t>
            </a:r>
            <a:r>
              <a:rPr lang="en-US" sz="1000" dirty="0">
                <a:latin typeface="Arial"/>
                <a:cs typeface="Arial"/>
              </a:rPr>
              <a:t>every semester thereafter. </a:t>
            </a:r>
            <a:endParaRPr lang="en-US" sz="1000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 smtClean="0">
                <a:latin typeface="Arial"/>
                <a:cs typeface="Arial"/>
              </a:rPr>
              <a:t>During their education</a:t>
            </a:r>
            <a:r>
              <a:rPr lang="en-US" sz="1000" dirty="0">
                <a:latin typeface="Arial"/>
                <a:cs typeface="Arial"/>
              </a:rPr>
              <a:t>, students will also be </a:t>
            </a:r>
            <a:r>
              <a:rPr lang="en-US" sz="1000" dirty="0" smtClean="0">
                <a:latin typeface="Arial"/>
                <a:cs typeface="Arial"/>
              </a:rPr>
              <a:t>integrated into </a:t>
            </a:r>
            <a:r>
              <a:rPr lang="en-US" sz="1000" dirty="0">
                <a:latin typeface="Arial"/>
                <a:cs typeface="Arial"/>
              </a:rPr>
              <a:t>hospital settings where they will </a:t>
            </a:r>
            <a:r>
              <a:rPr lang="en-US" sz="1000" dirty="0" smtClean="0">
                <a:latin typeface="Arial"/>
                <a:cs typeface="Arial"/>
              </a:rPr>
              <a:t>work closely </a:t>
            </a:r>
            <a:r>
              <a:rPr lang="en-US" sz="1000" dirty="0">
                <a:latin typeface="Arial"/>
                <a:cs typeface="Arial"/>
              </a:rPr>
              <a:t>with patients and participate in </a:t>
            </a:r>
            <a:r>
              <a:rPr lang="en-US" sz="1000" dirty="0" smtClean="0">
                <a:latin typeface="Arial"/>
                <a:cs typeface="Arial"/>
              </a:rPr>
              <a:t>their care</a:t>
            </a:r>
            <a:r>
              <a:rPr lang="en-US" sz="1000" dirty="0">
                <a:latin typeface="Arial"/>
                <a:cs typeface="Arial"/>
              </a:rPr>
              <a:t>. </a:t>
            </a:r>
            <a:endParaRPr lang="en-US" sz="1000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 smtClean="0">
                <a:latin typeface="Arial"/>
                <a:cs typeface="Arial"/>
              </a:rPr>
              <a:t>UMFK </a:t>
            </a:r>
            <a:r>
              <a:rPr lang="en-US" sz="1000" dirty="0">
                <a:latin typeface="Arial"/>
                <a:cs typeface="Arial"/>
              </a:rPr>
              <a:t>graduates consistently </a:t>
            </a:r>
            <a:r>
              <a:rPr lang="en-US" sz="1000" dirty="0" smtClean="0">
                <a:latin typeface="Arial"/>
                <a:cs typeface="Arial"/>
              </a:rPr>
              <a:t>achieve the </a:t>
            </a:r>
            <a:r>
              <a:rPr lang="en-US" sz="1000" dirty="0">
                <a:latin typeface="Arial"/>
                <a:cs typeface="Arial"/>
              </a:rPr>
              <a:t>highest passing scores statewide on </a:t>
            </a:r>
            <a:r>
              <a:rPr lang="en-US" sz="1000" dirty="0" smtClean="0">
                <a:latin typeface="Arial"/>
                <a:cs typeface="Arial"/>
              </a:rPr>
              <a:t>the National </a:t>
            </a:r>
            <a:r>
              <a:rPr lang="en-US" sz="1000" dirty="0">
                <a:latin typeface="Arial"/>
                <a:cs typeface="Arial"/>
              </a:rPr>
              <a:t>Licensing Examination for </a:t>
            </a:r>
            <a:r>
              <a:rPr lang="en-US" sz="1000" dirty="0" smtClean="0">
                <a:latin typeface="Arial"/>
                <a:cs typeface="Arial"/>
              </a:rPr>
              <a:t>Registered Nurses </a:t>
            </a:r>
            <a:r>
              <a:rPr lang="en-US" sz="1000" dirty="0">
                <a:latin typeface="Arial"/>
                <a:cs typeface="Arial"/>
              </a:rPr>
              <a:t>each year</a:t>
            </a:r>
            <a:r>
              <a:rPr lang="en-US" sz="1000" dirty="0" smtClean="0">
                <a:latin typeface="Arial"/>
                <a:cs typeface="Arial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 smtClean="0">
              <a:solidFill>
                <a:srgbClr val="005238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b="1" dirty="0" smtClean="0">
                <a:solidFill>
                  <a:srgbClr val="005238"/>
                </a:solidFill>
                <a:latin typeface="Arial"/>
                <a:cs typeface="Arial"/>
              </a:rPr>
              <a:t>Applied Forest Management and Environmental Studies</a:t>
            </a:r>
            <a:r>
              <a:rPr lang="en-US" sz="1600" b="1" dirty="0">
                <a:solidFill>
                  <a:srgbClr val="005238"/>
                </a:solidFill>
                <a:latin typeface="Arial"/>
                <a:cs typeface="Arial"/>
              </a:rPr>
              <a:t/>
            </a:r>
            <a:br>
              <a:rPr lang="en-US" sz="1600" b="1" dirty="0">
                <a:solidFill>
                  <a:srgbClr val="005238"/>
                </a:solidFill>
                <a:latin typeface="Arial"/>
                <a:cs typeface="Arial"/>
              </a:rPr>
            </a:br>
            <a:r>
              <a:rPr lang="en-US" sz="1100" dirty="0" smtClean="0">
                <a:latin typeface="Arial"/>
                <a:cs typeface="Arial"/>
              </a:rPr>
              <a:t>Well-rounded, hands-on approach to gain marketable skills. Access to the area’s multiple water systems, abundant forests, UMFK’s own biology park, and the Elmer Violette Wilderness Camps near the Allagash Waterway.</a:t>
            </a:r>
            <a:endParaRPr lang="en-US" sz="1600" b="1" spc="-300" dirty="0" smtClean="0">
              <a:solidFill>
                <a:srgbClr val="1A506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662" y="1754286"/>
            <a:ext cx="48684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-150" dirty="0">
                <a:solidFill>
                  <a:srgbClr val="005238"/>
                </a:solidFill>
                <a:latin typeface="Arial"/>
                <a:cs typeface="Arial"/>
              </a:rPr>
              <a:t>A specialist university</a:t>
            </a:r>
            <a:endParaRPr lang="en-US" sz="3600" b="1" dirty="0">
              <a:solidFill>
                <a:srgbClr val="005238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5238"/>
                </a:solidFill>
                <a:latin typeface="Arial"/>
                <a:cs typeface="Arial"/>
              </a:rPr>
              <a:t>Diverse culture, a close-knit community</a:t>
            </a:r>
          </a:p>
          <a:p>
            <a:pPr>
              <a:spcBef>
                <a:spcPts val="0"/>
              </a:spcBef>
            </a:pPr>
            <a:endParaRPr lang="en-US" b="1" dirty="0" smtClean="0">
              <a:solidFill>
                <a:srgbClr val="005238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238"/>
                </a:solidFill>
              </a:rPr>
              <a:t>Named a Best </a:t>
            </a:r>
            <a:r>
              <a:rPr lang="en-US" dirty="0" smtClean="0">
                <a:solidFill>
                  <a:srgbClr val="005238"/>
                </a:solidFill>
              </a:rPr>
              <a:t>Northeastern College </a:t>
            </a:r>
            <a:r>
              <a:rPr lang="en-US" dirty="0">
                <a:solidFill>
                  <a:srgbClr val="005238"/>
                </a:solidFill>
              </a:rPr>
              <a:t>for the tenth </a:t>
            </a:r>
            <a:r>
              <a:rPr lang="en-US" dirty="0" smtClean="0">
                <a:solidFill>
                  <a:srgbClr val="005238"/>
                </a:solidFill>
              </a:rPr>
              <a:t>year running </a:t>
            </a:r>
            <a:r>
              <a:rPr lang="en-US" dirty="0">
                <a:solidFill>
                  <a:srgbClr val="005238"/>
                </a:solidFill>
              </a:rPr>
              <a:t>by </a:t>
            </a:r>
            <a:r>
              <a:rPr lang="en-US" i="1" dirty="0">
                <a:solidFill>
                  <a:srgbClr val="005238"/>
                </a:solidFill>
              </a:rPr>
              <a:t>The </a:t>
            </a:r>
            <a:r>
              <a:rPr lang="en-US" i="1" dirty="0" smtClean="0">
                <a:solidFill>
                  <a:srgbClr val="005238"/>
                </a:solidFill>
              </a:rPr>
              <a:t>Princeton Review</a:t>
            </a:r>
            <a:r>
              <a:rPr lang="en-US" dirty="0">
                <a:solidFill>
                  <a:srgbClr val="005238"/>
                </a:solidFill>
              </a:rPr>
              <a:t>, </a:t>
            </a:r>
            <a:r>
              <a:rPr lang="en-US" dirty="0" smtClean="0">
                <a:solidFill>
                  <a:srgbClr val="005238"/>
                </a:solidFill>
              </a:rPr>
              <a:t>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238"/>
                </a:solidFill>
              </a:rPr>
              <a:t>Named </a:t>
            </a:r>
            <a:r>
              <a:rPr lang="en-US" dirty="0">
                <a:solidFill>
                  <a:srgbClr val="005238"/>
                </a:solidFill>
              </a:rPr>
              <a:t>a Top Public </a:t>
            </a:r>
            <a:r>
              <a:rPr lang="en-US" dirty="0" smtClean="0">
                <a:solidFill>
                  <a:srgbClr val="005238"/>
                </a:solidFill>
              </a:rPr>
              <a:t>College in </a:t>
            </a:r>
            <a:r>
              <a:rPr lang="en-US" dirty="0">
                <a:solidFill>
                  <a:srgbClr val="005238"/>
                </a:solidFill>
              </a:rPr>
              <a:t>the North by the </a:t>
            </a:r>
            <a:r>
              <a:rPr lang="en-US" i="1" dirty="0">
                <a:solidFill>
                  <a:srgbClr val="005238"/>
                </a:solidFill>
              </a:rPr>
              <a:t>U.S. </a:t>
            </a:r>
            <a:r>
              <a:rPr lang="en-US" i="1" dirty="0" smtClean="0">
                <a:solidFill>
                  <a:srgbClr val="005238"/>
                </a:solidFill>
              </a:rPr>
              <a:t>News &amp; </a:t>
            </a:r>
            <a:r>
              <a:rPr lang="en-US" i="1" dirty="0">
                <a:solidFill>
                  <a:srgbClr val="005238"/>
                </a:solidFill>
              </a:rPr>
              <a:t>World Report </a:t>
            </a:r>
            <a:r>
              <a:rPr lang="en-US" i="1" dirty="0" smtClean="0">
                <a:solidFill>
                  <a:srgbClr val="005238"/>
                </a:solidFill>
              </a:rPr>
              <a:t>2015</a:t>
            </a:r>
            <a:r>
              <a:rPr lang="en-US" b="1" i="1" dirty="0">
                <a:solidFill>
                  <a:srgbClr val="005238"/>
                </a:solidFill>
                <a:latin typeface="Arial"/>
                <a:cs typeface="Arial"/>
              </a:rPr>
              <a:t/>
            </a:r>
            <a:br>
              <a:rPr lang="en-US" b="1" i="1" dirty="0">
                <a:solidFill>
                  <a:srgbClr val="005238"/>
                </a:solidFill>
                <a:latin typeface="Arial"/>
                <a:cs typeface="Arial"/>
              </a:rPr>
            </a:br>
            <a:endParaRPr lang="en-US" i="1" dirty="0">
              <a:solidFill>
                <a:srgbClr val="00523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7544" y="1898664"/>
            <a:ext cx="2478266" cy="4610932"/>
          </a:xfrm>
          <a:prstGeom prst="rect">
            <a:avLst/>
          </a:prstGeom>
          <a:solidFill>
            <a:srgbClr val="0052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238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45666" y="2101646"/>
            <a:ext cx="218202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and Costs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Direct/Undergraduate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TOEFL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IELTS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2.75+ GPA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$10,098 per academic year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4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106055" y="1147920"/>
            <a:ext cx="2653294" cy="4978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b="1" spc="-150" dirty="0" smtClean="0">
                <a:solidFill>
                  <a:srgbClr val="11367A"/>
                </a:solidFill>
                <a:latin typeface="Arial"/>
                <a:cs typeface="Arial"/>
              </a:rPr>
              <a:t>Wide range of opportunities</a:t>
            </a:r>
            <a:endParaRPr lang="en-US" b="1" dirty="0" smtClean="0">
              <a:solidFill>
                <a:srgbClr val="11367A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rgbClr val="11367A"/>
                </a:solidFill>
                <a:latin typeface="Arial"/>
                <a:cs typeface="Arial"/>
              </a:rPr>
              <a:t>Unique approach</a:t>
            </a:r>
            <a:br>
              <a:rPr lang="en-US" sz="1600" b="1" dirty="0" smtClean="0">
                <a:solidFill>
                  <a:srgbClr val="11367A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rgbClr val="1A506E"/>
                </a:solidFill>
                <a:latin typeface="Arial"/>
                <a:cs typeface="Arial"/>
              </a:rPr>
              <a:t/>
            </a:r>
            <a:br>
              <a:rPr lang="en-US" sz="1600" b="1" dirty="0" smtClean="0">
                <a:solidFill>
                  <a:srgbClr val="1A506E"/>
                </a:solidFill>
                <a:latin typeface="Arial"/>
                <a:cs typeface="Arial"/>
              </a:rPr>
            </a:br>
            <a:r>
              <a:rPr lang="en-US" sz="1100" b="1" dirty="0" smtClean="0">
                <a:solidFill>
                  <a:srgbClr val="11367A"/>
                </a:solidFill>
                <a:latin typeface="Arial"/>
                <a:cs typeface="Arial"/>
              </a:rPr>
              <a:t>Academic Program</a:t>
            </a:r>
            <a:r>
              <a:rPr lang="en-US" sz="1600" b="1" dirty="0" smtClean="0">
                <a:solidFill>
                  <a:srgbClr val="11367A"/>
                </a:solidFill>
                <a:latin typeface="Arial"/>
                <a:cs typeface="Arial"/>
              </a:rPr>
              <a:t/>
            </a:r>
            <a:br>
              <a:rPr lang="en-US" sz="1600" b="1" dirty="0" smtClean="0">
                <a:solidFill>
                  <a:srgbClr val="11367A"/>
                </a:solidFill>
                <a:latin typeface="Arial"/>
                <a:cs typeface="Arial"/>
              </a:rPr>
            </a:br>
            <a:r>
              <a:rPr lang="en-US" sz="1000" dirty="0" smtClean="0">
                <a:latin typeface="Arial"/>
                <a:cs typeface="Arial"/>
              </a:rPr>
              <a:t>The Colleges of Arts &amp; Sciences, Professional Programs, and Education work with students to develop their academic passions and employability skills for careers as educators, lawyers, doctors, counselors, writers, artists, law health care professionals, and more.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0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latin typeface="Arial"/>
                <a:cs typeface="Arial"/>
              </a:rPr>
              <a:t>The wide range of programs include Art, Athletic </a:t>
            </a:r>
            <a:r>
              <a:rPr lang="en-US" sz="1000" dirty="0" smtClean="0">
                <a:latin typeface="Arial"/>
                <a:cs typeface="Arial"/>
              </a:rPr>
              <a:t>Training, </a:t>
            </a:r>
            <a:r>
              <a:rPr lang="en-US" sz="1000" dirty="0">
                <a:latin typeface="Arial"/>
                <a:cs typeface="Arial"/>
              </a:rPr>
              <a:t>Biology, Athletic Training, Biology, </a:t>
            </a:r>
            <a:r>
              <a:rPr lang="en-US" sz="1000" dirty="0" smtClean="0">
                <a:latin typeface="Arial"/>
                <a:cs typeface="Arial"/>
              </a:rPr>
              <a:t>Business Administration</a:t>
            </a:r>
            <a:r>
              <a:rPr lang="en-US" sz="1000" dirty="0">
                <a:latin typeface="Arial"/>
                <a:cs typeface="Arial"/>
              </a:rPr>
              <a:t>, Criminal Justice, </a:t>
            </a:r>
            <a:r>
              <a:rPr lang="en-US" sz="1000" dirty="0" smtClean="0">
                <a:latin typeface="Arial"/>
                <a:cs typeface="Arial"/>
              </a:rPr>
              <a:t>Education, English</a:t>
            </a:r>
            <a:r>
              <a:rPr lang="en-US" sz="1000" dirty="0">
                <a:latin typeface="Arial"/>
                <a:cs typeface="Arial"/>
              </a:rPr>
              <a:t>, Environmental Science, History </a:t>
            </a:r>
            <a:r>
              <a:rPr lang="en-US" sz="1000" dirty="0" smtClean="0">
                <a:latin typeface="Arial"/>
                <a:cs typeface="Arial"/>
              </a:rPr>
              <a:t>&amp; Political </a:t>
            </a:r>
            <a:r>
              <a:rPr lang="en-US" sz="1000" dirty="0">
                <a:latin typeface="Arial"/>
                <a:cs typeface="Arial"/>
              </a:rPr>
              <a:t>Science, Mathematics, </a:t>
            </a:r>
            <a:r>
              <a:rPr lang="en-US" sz="1000" dirty="0" smtClean="0">
                <a:latin typeface="Arial"/>
                <a:cs typeface="Arial"/>
              </a:rPr>
              <a:t>Physical Education</a:t>
            </a:r>
            <a:r>
              <a:rPr lang="en-US" sz="1000" dirty="0">
                <a:latin typeface="Arial"/>
                <a:cs typeface="Arial"/>
              </a:rPr>
              <a:t>, Psychology, and Social Work.</a:t>
            </a:r>
            <a:endParaRPr lang="en-US" sz="10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100" b="1" dirty="0" smtClean="0">
              <a:solidFill>
                <a:srgbClr val="11367A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100" b="1" dirty="0" smtClean="0">
                <a:solidFill>
                  <a:srgbClr val="11367A"/>
                </a:solidFill>
                <a:latin typeface="Arial"/>
                <a:cs typeface="Arial"/>
              </a:rPr>
              <a:t>1</a:t>
            </a:r>
            <a:r>
              <a:rPr lang="en-US" sz="1100" b="1" baseline="30000" dirty="0" smtClean="0">
                <a:solidFill>
                  <a:srgbClr val="11367A"/>
                </a:solidFill>
                <a:latin typeface="Arial"/>
                <a:cs typeface="Arial"/>
              </a:rPr>
              <a:t>st</a:t>
            </a:r>
            <a:r>
              <a:rPr lang="en-US" sz="1100" b="1" dirty="0" smtClean="0">
                <a:solidFill>
                  <a:srgbClr val="11367A"/>
                </a:solidFill>
                <a:latin typeface="Arial"/>
                <a:cs typeface="Arial"/>
              </a:rPr>
              <a:t> Class Nordic Ski Center</a:t>
            </a:r>
          </a:p>
          <a:p>
            <a:pPr marL="0" indent="0">
              <a:buNone/>
            </a:pPr>
            <a:r>
              <a:rPr lang="en-US" sz="1100" dirty="0" smtClean="0">
                <a:latin typeface="Arial"/>
                <a:cs typeface="Arial"/>
              </a:rPr>
              <a:t>World-class hiking and ski facility near campus hosting junior biathlon </a:t>
            </a:r>
            <a:r>
              <a:rPr lang="en-US" sz="1100" dirty="0">
                <a:latin typeface="Arial"/>
                <a:cs typeface="Arial"/>
              </a:rPr>
              <a:t>world</a:t>
            </a:r>
            <a:r>
              <a:rPr lang="en-US" sz="1100" dirty="0" smtClean="0">
                <a:latin typeface="Arial"/>
                <a:cs typeface="Arial"/>
              </a:rPr>
              <a:t> championship</a:t>
            </a:r>
          </a:p>
          <a:p>
            <a:pPr marL="0" indent="0">
              <a:buNone/>
            </a:pPr>
            <a:endParaRPr lang="en-US" sz="1100" b="1" spc="-300" dirty="0" smtClean="0">
              <a:solidFill>
                <a:srgbClr val="1A506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5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663" y="1754286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spc="-150" dirty="0" smtClean="0">
                <a:solidFill>
                  <a:srgbClr val="11367A"/>
                </a:solidFill>
                <a:latin typeface="Arial"/>
                <a:cs typeface="Arial"/>
              </a:rPr>
              <a:t>A unique approach</a:t>
            </a:r>
            <a:endParaRPr lang="en-US" sz="3200" b="1" dirty="0">
              <a:solidFill>
                <a:srgbClr val="11367A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11367A"/>
                </a:solidFill>
                <a:latin typeface="Arial"/>
                <a:cs typeface="Arial"/>
              </a:rPr>
              <a:t>Personalized, proficiency-based approach to education based on the latest research about how the brain works. </a:t>
            </a:r>
          </a:p>
          <a:p>
            <a:pPr>
              <a:spcBef>
                <a:spcPts val="0"/>
              </a:spcBef>
            </a:pPr>
            <a:endParaRPr lang="en-US" sz="1600" b="1" dirty="0" smtClean="0">
              <a:solidFill>
                <a:srgbClr val="11367A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67A"/>
                </a:solidFill>
              </a:rPr>
              <a:t>#41 Best </a:t>
            </a:r>
            <a:r>
              <a:rPr lang="en-US" sz="1600" dirty="0" smtClean="0">
                <a:solidFill>
                  <a:srgbClr val="11367A"/>
                </a:solidFill>
              </a:rPr>
              <a:t>Regional Colleges </a:t>
            </a:r>
            <a:r>
              <a:rPr lang="en-US" sz="1600" dirty="0">
                <a:solidFill>
                  <a:srgbClr val="11367A"/>
                </a:solidFill>
              </a:rPr>
              <a:t>in the North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67A"/>
                </a:solidFill>
              </a:rPr>
              <a:t>Top 15 Top Public </a:t>
            </a:r>
            <a:r>
              <a:rPr lang="en-US" sz="1600" dirty="0" smtClean="0">
                <a:solidFill>
                  <a:srgbClr val="11367A"/>
                </a:solidFill>
              </a:rPr>
              <a:t>Schools in </a:t>
            </a:r>
            <a:r>
              <a:rPr lang="en-US" sz="1600" dirty="0">
                <a:solidFill>
                  <a:srgbClr val="11367A"/>
                </a:solidFill>
              </a:rPr>
              <a:t>the North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67A"/>
                </a:solidFill>
              </a:rPr>
              <a:t>The Top Maine </a:t>
            </a:r>
            <a:r>
              <a:rPr lang="en-US" sz="1600" dirty="0" smtClean="0">
                <a:solidFill>
                  <a:srgbClr val="11367A"/>
                </a:solidFill>
              </a:rPr>
              <a:t>Regional College </a:t>
            </a:r>
            <a:r>
              <a:rPr lang="en-US" sz="1600" dirty="0">
                <a:solidFill>
                  <a:srgbClr val="11367A"/>
                </a:solidFill>
              </a:rPr>
              <a:t>in the North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67A"/>
                </a:solidFill>
              </a:rPr>
              <a:t>graduates with </a:t>
            </a:r>
            <a:r>
              <a:rPr lang="en-US" sz="1600" dirty="0" smtClean="0">
                <a:solidFill>
                  <a:srgbClr val="11367A"/>
                </a:solidFill>
              </a:rPr>
              <a:t>the least debt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1367A"/>
              </a:solidFill>
            </a:endParaRPr>
          </a:p>
          <a:p>
            <a:r>
              <a:rPr lang="en-US" sz="1600" dirty="0" smtClean="0">
                <a:solidFill>
                  <a:srgbClr val="11367A"/>
                </a:solidFill>
              </a:rPr>
              <a:t>Rankings </a:t>
            </a:r>
            <a:r>
              <a:rPr lang="en-US" sz="1600" dirty="0">
                <a:solidFill>
                  <a:srgbClr val="11367A"/>
                </a:solidFill>
              </a:rPr>
              <a:t>from </a:t>
            </a:r>
            <a:r>
              <a:rPr lang="en-US" sz="1600" i="1" dirty="0">
                <a:solidFill>
                  <a:srgbClr val="11367A"/>
                </a:solidFill>
              </a:rPr>
              <a:t>U.S. News and World </a:t>
            </a:r>
            <a:r>
              <a:rPr lang="en-US" sz="1600" i="1" dirty="0" smtClean="0">
                <a:solidFill>
                  <a:srgbClr val="11367A"/>
                </a:solidFill>
              </a:rPr>
              <a:t>Report's Best </a:t>
            </a:r>
            <a:r>
              <a:rPr lang="en-US" sz="1600" i="1" dirty="0">
                <a:solidFill>
                  <a:srgbClr val="11367A"/>
                </a:solidFill>
              </a:rPr>
              <a:t>Colleges 2014</a:t>
            </a:r>
            <a:r>
              <a:rPr lang="en-US" sz="1600" b="1" dirty="0">
                <a:solidFill>
                  <a:srgbClr val="11367A"/>
                </a:solidFill>
                <a:latin typeface="Arial"/>
                <a:cs typeface="Arial"/>
              </a:rPr>
              <a:t/>
            </a:r>
            <a:br>
              <a:rPr lang="en-US" sz="1600" b="1" dirty="0">
                <a:solidFill>
                  <a:srgbClr val="11367A"/>
                </a:solidFill>
                <a:latin typeface="Arial"/>
                <a:cs typeface="Arial"/>
              </a:rPr>
            </a:br>
            <a:endParaRPr lang="en-US" sz="1600" dirty="0">
              <a:solidFill>
                <a:srgbClr val="11367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7545" y="1898664"/>
            <a:ext cx="2478266" cy="4610932"/>
          </a:xfrm>
          <a:prstGeom prst="rect">
            <a:avLst/>
          </a:prstGeom>
          <a:solidFill>
            <a:srgbClr val="113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1367A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7481" y="2027969"/>
            <a:ext cx="222435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Costs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Direct/Undergraduate: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TOEFL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IELTS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minimum GPA required; successful completion of secondary school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$10,098 per academic year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82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106055" y="1147920"/>
            <a:ext cx="2653294" cy="497824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b="1" spc="-150" dirty="0" smtClean="0">
                <a:solidFill>
                  <a:srgbClr val="005238"/>
                </a:solidFill>
                <a:latin typeface="Arial"/>
                <a:cs typeface="Arial"/>
              </a:rPr>
              <a:t>Grounded by surroundings</a:t>
            </a:r>
            <a:endParaRPr lang="en-US" b="1" dirty="0" smtClean="0">
              <a:solidFill>
                <a:srgbClr val="005238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rgbClr val="005238"/>
                </a:solidFill>
                <a:latin typeface="Arial"/>
                <a:cs typeface="Arial"/>
              </a:rPr>
              <a:t>New England’s only Environmental Liberal Arts Colleges</a:t>
            </a:r>
            <a:br>
              <a:rPr lang="en-US" sz="1600" b="1" dirty="0" smtClean="0">
                <a:solidFill>
                  <a:srgbClr val="005238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rgbClr val="1A506E"/>
                </a:solidFill>
                <a:latin typeface="Arial"/>
                <a:cs typeface="Arial"/>
              </a:rPr>
              <a:t/>
            </a:r>
            <a:br>
              <a:rPr lang="en-US" sz="1600" b="1" dirty="0" smtClean="0">
                <a:solidFill>
                  <a:srgbClr val="1A506E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rgbClr val="005238"/>
                </a:solidFill>
                <a:latin typeface="Arial"/>
                <a:cs typeface="Arial"/>
              </a:rPr>
              <a:t>Sciences</a:t>
            </a:r>
            <a:endParaRPr lang="en-US" sz="1100" b="1" dirty="0" smtClean="0">
              <a:solidFill>
                <a:srgbClr val="005238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With an unrivalled coastal location and the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natural world as an outdoor classroom, UMM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offers </a:t>
            </a:r>
            <a:r>
              <a:rPr lang="en-US" sz="1400" b="1" dirty="0">
                <a:latin typeface="Arial"/>
                <a:cs typeface="Arial"/>
              </a:rPr>
              <a:t>outstanding experiential opportunities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"/>
                <a:cs typeface="Arial"/>
              </a:rPr>
              <a:t>for fisheries, wildlife and marine biology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students. </a:t>
            </a:r>
            <a:endParaRPr lang="en-US" sz="1400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latin typeface="Arial"/>
                <a:cs typeface="Arial"/>
              </a:rPr>
              <a:t>Programs </a:t>
            </a:r>
            <a:r>
              <a:rPr lang="en-US" sz="1400" dirty="0">
                <a:latin typeface="Arial"/>
                <a:cs typeface="Arial"/>
              </a:rPr>
              <a:t>are rooted in and inspired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by the college’s natural location. This means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that students can actively study their subjects,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put theory into practice on field trips 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undertake practical research projects during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their studies – this is exactly what employers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look for in graduate hires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With small class sizes, students work closely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with their instructors throughout their studies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and receive the one-to-one attention they need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/>
                <a:cs typeface="Arial"/>
              </a:rPr>
              <a:t>to succeed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100" b="1" dirty="0" smtClean="0">
                <a:solidFill>
                  <a:srgbClr val="005238"/>
                </a:solidFill>
                <a:latin typeface="Arial"/>
                <a:cs typeface="Arial"/>
              </a:rPr>
              <a:t>Arts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>
                <a:latin typeface="Arial"/>
                <a:cs typeface="Arial"/>
              </a:rPr>
              <a:t>The wild coastal region of Downeast Maine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>
                <a:latin typeface="Arial"/>
                <a:cs typeface="Arial"/>
              </a:rPr>
              <a:t>has long captivated the imagination of poets,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>
                <a:latin typeface="Arial"/>
                <a:cs typeface="Arial"/>
              </a:rPr>
              <a:t>writers, artists, musicians and others. UMM’s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>
                <a:latin typeface="Arial"/>
                <a:cs typeface="Arial"/>
              </a:rPr>
              <a:t>arts programs are inspired by their natural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>
                <a:latin typeface="Arial"/>
                <a:cs typeface="Arial"/>
              </a:rPr>
              <a:t>environment yet maintain a strong practical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>
                <a:latin typeface="Arial"/>
                <a:cs typeface="Arial"/>
              </a:rPr>
              <a:t>hands-one element and clear career focus.</a:t>
            </a:r>
          </a:p>
          <a:p>
            <a:pPr marL="0" indent="0">
              <a:spcBef>
                <a:spcPts val="0"/>
              </a:spcBef>
              <a:buNone/>
            </a:pPr>
            <a:endParaRPr lang="en-US" sz="1300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 smtClean="0">
                <a:latin typeface="Arial"/>
                <a:cs typeface="Arial"/>
              </a:rPr>
              <a:t>An </a:t>
            </a:r>
            <a:r>
              <a:rPr lang="en-US" sz="1300" dirty="0">
                <a:latin typeface="Arial"/>
                <a:cs typeface="Arial"/>
              </a:rPr>
              <a:t>arts degree from UMM can lead to a </a:t>
            </a:r>
            <a:r>
              <a:rPr lang="en-US" sz="1300" b="1" dirty="0">
                <a:latin typeface="Arial"/>
                <a:cs typeface="Arial"/>
              </a:rPr>
              <a:t>broad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b="1" dirty="0">
                <a:latin typeface="Arial"/>
                <a:cs typeface="Arial"/>
              </a:rPr>
              <a:t>range of rewarding careers such as journalism,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b="1" dirty="0">
                <a:latin typeface="Arial"/>
                <a:cs typeface="Arial"/>
              </a:rPr>
              <a:t>advertising, publishing, communications,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b="1" dirty="0">
                <a:latin typeface="Arial"/>
                <a:cs typeface="Arial"/>
              </a:rPr>
              <a:t>teaching, marketing, public relations, archive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b="1" dirty="0">
                <a:latin typeface="Arial"/>
                <a:cs typeface="Arial"/>
              </a:rPr>
              <a:t>and museum management, law, library science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b="1" dirty="0">
                <a:latin typeface="Arial"/>
                <a:cs typeface="Arial"/>
              </a:rPr>
              <a:t>and broadcasting.</a:t>
            </a:r>
            <a:endParaRPr lang="en-US" sz="1300" b="1" spc="-3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8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662" y="1754286"/>
            <a:ext cx="53608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spc="-150" dirty="0" smtClean="0">
                <a:solidFill>
                  <a:srgbClr val="005238"/>
                </a:solidFill>
                <a:latin typeface="Arial"/>
                <a:cs typeface="Arial"/>
              </a:rPr>
              <a:t>Maine’s coastal university</a:t>
            </a:r>
            <a:endParaRPr lang="en-US" sz="3200" b="1" dirty="0">
              <a:solidFill>
                <a:srgbClr val="005238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05238"/>
                </a:solidFill>
                <a:latin typeface="Arial"/>
                <a:cs typeface="Arial"/>
              </a:rPr>
              <a:t/>
            </a:r>
            <a:br>
              <a:rPr lang="en-US" sz="1600" b="1" dirty="0">
                <a:solidFill>
                  <a:srgbClr val="005238"/>
                </a:solidFill>
                <a:latin typeface="Arial"/>
                <a:cs typeface="Arial"/>
              </a:rPr>
            </a:br>
            <a:endParaRPr lang="en-US" sz="1600" b="1" dirty="0" smtClean="0">
              <a:solidFill>
                <a:srgbClr val="005238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Top 100 Liberal Arts Colleges  - </a:t>
            </a:r>
            <a:r>
              <a:rPr lang="en-US" sz="1600" i="1" dirty="0" smtClean="0"/>
              <a:t>Washington Monthly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Nationally </a:t>
            </a:r>
            <a:r>
              <a:rPr lang="en-US" sz="1600" dirty="0"/>
              <a:t>ranked #7 </a:t>
            </a:r>
            <a:r>
              <a:rPr lang="en-US" sz="1600" dirty="0" smtClean="0"/>
              <a:t>for Social </a:t>
            </a:r>
            <a:r>
              <a:rPr lang="en-US" sz="1600" dirty="0"/>
              <a:t>Mobility - </a:t>
            </a:r>
            <a:r>
              <a:rPr lang="en-US" sz="1600" i="1" dirty="0"/>
              <a:t>Washington Monthly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Maine’s </a:t>
            </a:r>
            <a:r>
              <a:rPr lang="en-US" sz="1600" dirty="0"/>
              <a:t>coastal </a:t>
            </a:r>
            <a:r>
              <a:rPr lang="en-US" sz="1600" dirty="0" smtClean="0"/>
              <a:t>university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Long-term sustainability efforts </a:t>
            </a:r>
            <a:r>
              <a:rPr lang="en-US" sz="1600" dirty="0"/>
              <a:t>at UMM resulted in 44%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reduction of carbon </a:t>
            </a:r>
            <a:r>
              <a:rPr lang="en-US" sz="1600" dirty="0" smtClean="0"/>
              <a:t>emissions over </a:t>
            </a:r>
            <a:r>
              <a:rPr lang="en-US" sz="1600" dirty="0"/>
              <a:t>seven years</a:t>
            </a:r>
            <a:endParaRPr lang="en-US" sz="1600" dirty="0">
              <a:solidFill>
                <a:srgbClr val="00523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7545" y="1898664"/>
            <a:ext cx="2478266" cy="4610932"/>
          </a:xfrm>
          <a:prstGeom prst="rect">
            <a:avLst/>
          </a:prstGeom>
          <a:solidFill>
            <a:srgbClr val="0035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1367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7481" y="2027969"/>
            <a:ext cx="22243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and Costs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Direct/Undergraduate: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TOEFL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IELTS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2.75+ GPA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18,850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academic year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85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106055" y="1147920"/>
            <a:ext cx="2653294" cy="49782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spc="-150" dirty="0" smtClean="0">
                <a:solidFill>
                  <a:srgbClr val="3E9336"/>
                </a:solidFill>
                <a:latin typeface="Arial"/>
                <a:cs typeface="Arial"/>
              </a:rPr>
              <a:t>Journey to success starts here.</a:t>
            </a:r>
            <a:endParaRPr lang="en-US" sz="2800" b="1" dirty="0" smtClean="0">
              <a:solidFill>
                <a:srgbClr val="3E9336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3E9336"/>
                </a:solidFill>
                <a:latin typeface="Arial"/>
                <a:cs typeface="Arial"/>
              </a:rPr>
              <a:t>Architecture and Aviation Studies</a:t>
            </a:r>
            <a:br>
              <a:rPr lang="en-US" sz="1600" b="1" dirty="0" smtClean="0">
                <a:solidFill>
                  <a:srgbClr val="3E9336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rgbClr val="1A506E"/>
                </a:solidFill>
                <a:latin typeface="Arial"/>
                <a:cs typeface="Arial"/>
              </a:rPr>
              <a:t/>
            </a:r>
            <a:br>
              <a:rPr lang="en-US" sz="1600" b="1" dirty="0" smtClean="0">
                <a:solidFill>
                  <a:srgbClr val="1A506E"/>
                </a:solidFill>
                <a:latin typeface="Arial"/>
                <a:cs typeface="Arial"/>
              </a:rPr>
            </a:br>
            <a:r>
              <a:rPr lang="en-US" sz="1100" b="1" dirty="0" smtClean="0">
                <a:solidFill>
                  <a:srgbClr val="3E9336"/>
                </a:solidFill>
                <a:latin typeface="Arial"/>
                <a:cs typeface="Arial"/>
              </a:rPr>
              <a:t>Architecture</a:t>
            </a:r>
            <a:r>
              <a:rPr lang="en-US" sz="1600" b="1" dirty="0" smtClean="0">
                <a:solidFill>
                  <a:srgbClr val="3E9336"/>
                </a:solidFill>
                <a:latin typeface="Arial"/>
                <a:cs typeface="Arial"/>
              </a:rPr>
              <a:t/>
            </a:r>
            <a:br>
              <a:rPr lang="en-US" sz="1600" b="1" dirty="0" smtClean="0">
                <a:solidFill>
                  <a:srgbClr val="3E9336"/>
                </a:solidFill>
                <a:latin typeface="Arial"/>
                <a:cs typeface="Arial"/>
              </a:rPr>
            </a:b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4-year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Bachelor of Arts in Architecture and a 5-year Bachelor of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</a:p>
          <a:p>
            <a:pPr marL="0" indent="0">
              <a:buNone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is the only public university north of New York City to offer the Bachelor of Architecture degree 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3E9336"/>
                </a:solidFill>
                <a:latin typeface="Arial"/>
                <a:cs typeface="Arial"/>
              </a:rPr>
              <a:t>Aviation Studies</a:t>
            </a:r>
            <a:endParaRPr lang="en-US" sz="1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Low-cost Bachelor of Aviation degree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pPr marL="0" indent="0"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Red Bird FMX Full Motion Flight Simulator, a state-of-the-art flight simulator, integrated into the curriculum</a:t>
            </a:r>
          </a:p>
          <a:p>
            <a:pPr marL="0" indent="0">
              <a:buNone/>
            </a:pPr>
            <a:endParaRPr lang="en-US" sz="1600" b="1" spc="-300" dirty="0" smtClean="0">
              <a:solidFill>
                <a:srgbClr val="1A506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4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072" y="2027969"/>
            <a:ext cx="57995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-15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opportunities begin in Maine’s capital</a:t>
            </a:r>
            <a:r>
              <a:rPr lang="en-US" sz="3200" b="1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600" b="1" dirty="0" smtClean="0">
              <a:solidFill>
                <a:srgbClr val="3E93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</a:t>
            </a:r>
            <a:r>
              <a:rPr lang="en-US" sz="1600" dirty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Enrolled </a:t>
            </a:r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Bachelors Programs</a:t>
            </a:r>
            <a:r>
              <a:rPr lang="en-US" sz="1600" dirty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1</a:t>
            </a:r>
            <a:r>
              <a:rPr lang="en-US" sz="1600" dirty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Mental </a:t>
            </a:r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Health/Human Services</a:t>
            </a:r>
            <a:endParaRPr lang="en-US" sz="1600" dirty="0">
              <a:solidFill>
                <a:srgbClr val="3E93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</a:t>
            </a:r>
            <a:r>
              <a:rPr lang="en-US" sz="1600" dirty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Liberal Studies</a:t>
            </a:r>
          </a:p>
          <a:p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3</a:t>
            </a:r>
            <a:r>
              <a:rPr lang="en-US" sz="1600" dirty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Business Administration</a:t>
            </a:r>
          </a:p>
          <a:p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4</a:t>
            </a:r>
            <a:r>
              <a:rPr lang="en-US" sz="1600" dirty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Computer </a:t>
            </a:r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Systems</a:t>
            </a:r>
            <a:endParaRPr lang="en-US" sz="1600" dirty="0">
              <a:solidFill>
                <a:srgbClr val="3E93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5</a:t>
            </a:r>
            <a:r>
              <a:rPr lang="en-US" sz="1600" dirty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Justice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 in Maine’s </a:t>
            </a:r>
            <a:r>
              <a:rPr lang="en-US" sz="1600" dirty="0" smtClean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capital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E9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Bird FMX Full Motion Flight Simulator, a state-of-the-art flight simulator, integrated into the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E93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7545" y="1898664"/>
            <a:ext cx="2478266" cy="4610932"/>
          </a:xfrm>
          <a:prstGeom prst="rect">
            <a:avLst/>
          </a:prstGeom>
          <a:solidFill>
            <a:srgbClr val="3E9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77481" y="2027969"/>
            <a:ext cx="2224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Costs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Direct/Undergraduate: </a:t>
            </a:r>
            <a:endParaRPr lang="en-U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TOEFL 79 / IELTS 6.5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2.0-3.0 GPA, varies by program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12,852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academic year</a:t>
            </a: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2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44" y="534412"/>
            <a:ext cx="8096922" cy="142947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unique universities. 1 amazing state.</a:t>
            </a:r>
            <a:b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ways to discover Maine.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635" y="2493818"/>
            <a:ext cx="2003022" cy="294392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09635" y="5743113"/>
            <a:ext cx="8266978" cy="366044"/>
            <a:chOff x="409635" y="5743113"/>
            <a:chExt cx="8266978" cy="3660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26628" y="5743113"/>
              <a:ext cx="549985" cy="3660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29841" y="5767853"/>
              <a:ext cx="1036551" cy="3413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29717" y="5767855"/>
              <a:ext cx="877633" cy="34130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53792" y="5743113"/>
              <a:ext cx="1145874" cy="3660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77167" y="5767855"/>
              <a:ext cx="1282144" cy="341302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409635" y="5767854"/>
              <a:ext cx="1122239" cy="341302"/>
              <a:chOff x="1606673" y="4582130"/>
              <a:chExt cx="1122239" cy="34130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606673" y="4582130"/>
                <a:ext cx="1122239" cy="3413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1651384" y="4610961"/>
                <a:ext cx="997572" cy="312471"/>
              </a:xfrm>
              <a:prstGeom prst="rect">
                <a:avLst/>
              </a:prstGeom>
            </p:spPr>
          </p:pic>
        </p:grpSp>
        <p:pic>
          <p:nvPicPr>
            <p:cNvPr id="11" name="Picture 10" descr="C:\Users\sbiethan\Desktop\USM_cmyk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8985"/>
            <a:stretch/>
          </p:blipFill>
          <p:spPr bwMode="auto">
            <a:xfrm>
              <a:off x="1624472" y="5767854"/>
              <a:ext cx="1657495" cy="34130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371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6789" y="2746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3434834"/>
            <a:ext cx="9210675" cy="3423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34834"/>
            <a:ext cx="9210674" cy="342316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RECAP:</a:t>
            </a:r>
            <a:b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5423" y="3591396"/>
            <a:ext cx="742380" cy="1091106"/>
          </a:xfrm>
          <a:prstGeom prst="rect">
            <a:avLst/>
          </a:prstGeom>
        </p:spPr>
      </p:pic>
      <p:grpSp>
        <p:nvGrpSpPr>
          <p:cNvPr id="3" name="Group 7"/>
          <p:cNvGrpSpPr/>
          <p:nvPr/>
        </p:nvGrpSpPr>
        <p:grpSpPr>
          <a:xfrm>
            <a:off x="188840" y="4669436"/>
            <a:ext cx="8266978" cy="366044"/>
            <a:chOff x="409635" y="5743113"/>
            <a:chExt cx="8266978" cy="366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26628" y="5743113"/>
              <a:ext cx="549985" cy="3660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29841" y="5767853"/>
              <a:ext cx="1036551" cy="3413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29717" y="5767855"/>
              <a:ext cx="877633" cy="3413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53792" y="5743113"/>
              <a:ext cx="1145874" cy="3660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77167" y="5767855"/>
              <a:ext cx="1282144" cy="341302"/>
            </a:xfrm>
            <a:prstGeom prst="rect">
              <a:avLst/>
            </a:prstGeom>
          </p:spPr>
        </p:pic>
        <p:grpSp>
          <p:nvGrpSpPr>
            <p:cNvPr id="8" name="Group 13"/>
            <p:cNvGrpSpPr/>
            <p:nvPr/>
          </p:nvGrpSpPr>
          <p:grpSpPr>
            <a:xfrm>
              <a:off x="409635" y="5767854"/>
              <a:ext cx="1122239" cy="341302"/>
              <a:chOff x="1606673" y="4582130"/>
              <a:chExt cx="1122239" cy="34130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606673" y="4582130"/>
                <a:ext cx="1122239" cy="3413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1651384" y="4610961"/>
                <a:ext cx="997572" cy="312471"/>
              </a:xfrm>
              <a:prstGeom prst="rect">
                <a:avLst/>
              </a:prstGeom>
            </p:spPr>
          </p:pic>
        </p:grpSp>
        <p:pic>
          <p:nvPicPr>
            <p:cNvPr id="15" name="Picture 14" descr="C:\Users\sbiethan\Desktop\USM_cmyk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8985"/>
            <a:stretch/>
          </p:blipFill>
          <p:spPr bwMode="auto">
            <a:xfrm>
              <a:off x="1624472" y="5767854"/>
              <a:ext cx="1657495" cy="34130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33551" y="5273159"/>
            <a:ext cx="1077528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A506E"/>
                </a:solidFill>
              </a:rPr>
              <a:t>ISC/DA</a:t>
            </a:r>
          </a:p>
          <a:p>
            <a:r>
              <a:rPr lang="en-US" sz="1400" b="1" dirty="0" smtClean="0">
                <a:solidFill>
                  <a:srgbClr val="1A506E"/>
                </a:solidFill>
              </a:rPr>
              <a:t>UG/PG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STEM, Business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Social Work</a:t>
            </a:r>
          </a:p>
          <a:p>
            <a:endParaRPr lang="en-US" sz="1400" dirty="0">
              <a:solidFill>
                <a:srgbClr val="1A506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2870" y="5265775"/>
            <a:ext cx="1507979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A506E"/>
                </a:solidFill>
              </a:rPr>
              <a:t>ELB/DA</a:t>
            </a:r>
          </a:p>
          <a:p>
            <a:r>
              <a:rPr lang="en-US" sz="1400" b="1" dirty="0" smtClean="0">
                <a:solidFill>
                  <a:srgbClr val="1A506E"/>
                </a:solidFill>
              </a:rPr>
              <a:t>UG/PG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STEM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Business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Arts</a:t>
            </a:r>
          </a:p>
          <a:p>
            <a:endParaRPr lang="en-US" sz="1400" dirty="0">
              <a:solidFill>
                <a:srgbClr val="1A506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816" y="5265774"/>
            <a:ext cx="1209059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4D0F2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A506E"/>
                </a:solidFill>
              </a:rPr>
              <a:t>DA</a:t>
            </a:r>
          </a:p>
          <a:p>
            <a:r>
              <a:rPr lang="en-US" sz="1400" b="1" dirty="0" smtClean="0">
                <a:solidFill>
                  <a:srgbClr val="1A506E"/>
                </a:solidFill>
              </a:rPr>
              <a:t>UG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Education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Liberal arts</a:t>
            </a:r>
          </a:p>
          <a:p>
            <a:endParaRPr lang="en-US" sz="1400" dirty="0" smtClean="0">
              <a:solidFill>
                <a:srgbClr val="1A506E"/>
              </a:solidFill>
            </a:endParaRPr>
          </a:p>
          <a:p>
            <a:endParaRPr lang="en-US" sz="1400" dirty="0">
              <a:solidFill>
                <a:srgbClr val="1A506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08922" y="5265773"/>
            <a:ext cx="1078031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A506E"/>
                </a:solidFill>
              </a:rPr>
              <a:t>DA</a:t>
            </a:r>
          </a:p>
          <a:p>
            <a:r>
              <a:rPr lang="en-US" sz="1400" b="1" dirty="0" smtClean="0">
                <a:solidFill>
                  <a:srgbClr val="1A506E"/>
                </a:solidFill>
              </a:rPr>
              <a:t>UG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Nursing</a:t>
            </a:r>
          </a:p>
          <a:p>
            <a:endParaRPr lang="en-US" sz="1400" dirty="0" smtClean="0">
              <a:solidFill>
                <a:srgbClr val="1A506E"/>
              </a:solidFill>
            </a:endParaRPr>
          </a:p>
          <a:p>
            <a:endParaRPr lang="en-US" sz="1400" dirty="0" smtClean="0">
              <a:solidFill>
                <a:srgbClr val="1A506E"/>
              </a:solidFill>
            </a:endParaRPr>
          </a:p>
          <a:p>
            <a:endParaRPr lang="en-US" sz="1400" dirty="0">
              <a:solidFill>
                <a:srgbClr val="1A506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87304" y="5262082"/>
            <a:ext cx="945694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A506E"/>
                </a:solidFill>
              </a:rPr>
              <a:t>DA</a:t>
            </a:r>
          </a:p>
          <a:p>
            <a:r>
              <a:rPr lang="en-US" sz="1400" b="1" dirty="0" smtClean="0">
                <a:solidFill>
                  <a:srgbClr val="1A506E"/>
                </a:solidFill>
              </a:rPr>
              <a:t>UG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Arts and Sciences</a:t>
            </a:r>
          </a:p>
          <a:p>
            <a:endParaRPr lang="en-US" sz="1400" dirty="0" smtClean="0">
              <a:solidFill>
                <a:srgbClr val="1A506E"/>
              </a:solidFill>
            </a:endParaRPr>
          </a:p>
          <a:p>
            <a:endParaRPr lang="en-US" sz="1400" dirty="0">
              <a:solidFill>
                <a:srgbClr val="1A506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35228" y="5260532"/>
            <a:ext cx="1078031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5238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A506E"/>
                </a:solidFill>
              </a:rPr>
              <a:t>DA</a:t>
            </a:r>
          </a:p>
          <a:p>
            <a:r>
              <a:rPr lang="en-US" sz="1400" b="1" dirty="0" smtClean="0">
                <a:solidFill>
                  <a:srgbClr val="1A506E"/>
                </a:solidFill>
              </a:rPr>
              <a:t>UG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Environ-   mental Liberal arts</a:t>
            </a:r>
          </a:p>
          <a:p>
            <a:endParaRPr lang="en-US" sz="1400" dirty="0">
              <a:solidFill>
                <a:srgbClr val="1A506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05833" y="5260531"/>
            <a:ext cx="1228996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A506E"/>
                </a:solidFill>
              </a:rPr>
              <a:t>DA</a:t>
            </a:r>
          </a:p>
          <a:p>
            <a:r>
              <a:rPr lang="en-US" sz="1400" b="1" dirty="0" smtClean="0">
                <a:solidFill>
                  <a:srgbClr val="1A506E"/>
                </a:solidFill>
              </a:rPr>
              <a:t>UG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Architecture</a:t>
            </a:r>
          </a:p>
          <a:p>
            <a:r>
              <a:rPr lang="en-US" sz="1400" dirty="0" smtClean="0">
                <a:solidFill>
                  <a:srgbClr val="1A506E"/>
                </a:solidFill>
              </a:rPr>
              <a:t>Aviation Studies </a:t>
            </a:r>
          </a:p>
          <a:p>
            <a:endParaRPr lang="en-US" sz="1400" dirty="0">
              <a:solidFill>
                <a:srgbClr val="1A5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634532" y="635368"/>
            <a:ext cx="3391212" cy="368797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4000" b="1" spc="-150" dirty="0" smtClean="0">
                <a:solidFill>
                  <a:srgbClr val="1A506E"/>
                </a:solidFill>
                <a:latin typeface="Arial"/>
                <a:cs typeface="Arial"/>
              </a:rPr>
              <a:t>Outstanding universities.</a:t>
            </a:r>
            <a:endParaRPr lang="en-US" sz="4000" b="1" dirty="0" smtClean="0">
              <a:solidFill>
                <a:srgbClr val="1A506E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rgbClr val="1A506E"/>
                </a:solidFill>
                <a:latin typeface="Arial"/>
                <a:cs typeface="Arial"/>
              </a:rPr>
              <a:t>Affordable education.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rgbClr val="1A506E"/>
                </a:solidFill>
                <a:latin typeface="Arial"/>
                <a:cs typeface="Arial"/>
              </a:rPr>
              <a:t>Unique offerings.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1A506E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Maine is a leader in Maine is a leader in environmentally conscious research and living, and one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of America’s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most sought after recreational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destinations.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6522" y="4695418"/>
            <a:ext cx="1057275" cy="54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693" y="4695418"/>
            <a:ext cx="1300162" cy="120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9600" y="1276351"/>
            <a:ext cx="4724400" cy="3046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 few recognitions across the state of Maine: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‘Top 100 national university’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‘Top 100 public research institution in the U.S.’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Regional Public Colleges in the North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‘Great Affordable Eco-Friendly College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‘Best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Northeastern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‘College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Distinction’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‘15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Public Schools in the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‘Top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Regional Colleges in the North for graduates with least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debt’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‘Top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University’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0323" y="5513716"/>
            <a:ext cx="1976438" cy="63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ontent Placeholder 1"/>
          <p:cNvSpPr txBox="1">
            <a:spLocks/>
          </p:cNvSpPr>
          <p:nvPr/>
        </p:nvSpPr>
        <p:spPr>
          <a:xfrm>
            <a:off x="50644" y="4421046"/>
            <a:ext cx="3975100" cy="17543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Direct admissions</a:t>
            </a: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through Study Group offered at all 7 campuses. 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The </a:t>
            </a:r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International Study Center </a:t>
            </a: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is offered at The University of Maine in Orono for IY1 and PMP students. 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The English Language Bridge (ELB) </a:t>
            </a: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program is offered at the University of Southern Maine for undergraduate students. </a:t>
            </a:r>
          </a:p>
        </p:txBody>
      </p:sp>
    </p:spTree>
    <p:extLst>
      <p:ext uri="{BB962C8B-B14F-4D97-AF65-F5344CB8AC3E}">
        <p14:creationId xmlns:p14="http://schemas.microsoft.com/office/powerpoint/2010/main" xmlns="" val="41489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70" y="573060"/>
            <a:ext cx="9669575" cy="1342997"/>
          </a:xfrm>
        </p:spPr>
        <p:txBody>
          <a:bodyPr>
            <a:noAutofit/>
          </a:bodyPr>
          <a:lstStyle/>
          <a:p>
            <a:pPr algn="l"/>
            <a:r>
              <a:rPr lang="en-US" sz="6700" b="1" dirty="0" smtClean="0">
                <a:solidFill>
                  <a:srgbClr val="1A506E"/>
                </a:solidFill>
                <a:latin typeface="Arial MT Std Black"/>
                <a:cs typeface="Arial MT Std Black"/>
              </a:rPr>
              <a:t>Experience Maine.</a:t>
            </a:r>
            <a:endParaRPr lang="en-US" sz="6700" b="1" dirty="0">
              <a:solidFill>
                <a:srgbClr val="1A506E"/>
              </a:solidFill>
              <a:latin typeface="Arial MT Std Black"/>
              <a:cs typeface="Arial MT Std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9383" y="1037598"/>
            <a:ext cx="9669575" cy="1342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Explore and discover. 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564574" y="24781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74303" y="4810125"/>
            <a:ext cx="2223541" cy="19857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Affordable Living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Most affordable state in New England 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(Vermont, New Hampshire, Massachusetts, Rhode Island, Connecticut, and Maine)</a:t>
            </a:r>
            <a:r>
              <a:rPr lang="en-US" sz="1200" b="1" i="1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200" b="1" i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" i="1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800" i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5952166" y="4212476"/>
            <a:ext cx="3122669" cy="14975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spcBef>
                <a:spcPts val="0"/>
              </a:spcBef>
              <a:buFont typeface="Arial"/>
              <a:buNone/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Maine is America’s #1 safest state </a:t>
            </a:r>
            <a:endParaRPr lang="en-US" sz="3600" spc="-3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774217" y="4810125"/>
            <a:ext cx="2223541" cy="19857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Stunning destination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Beautiful surroundings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#1 safest state in America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#6 happiest state in America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16" descr="FB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8874" y="5780085"/>
            <a:ext cx="714927" cy="71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File:Institute for Economics and Peace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55" t="12302" r="8629" b="13714"/>
          <a:stretch/>
        </p:blipFill>
        <p:spPr bwMode="auto">
          <a:xfrm>
            <a:off x="7999548" y="5780085"/>
            <a:ext cx="1047309" cy="71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099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8511" y="228600"/>
            <a:ext cx="8988814" cy="9223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– a top destination 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009" y="5810250"/>
            <a:ext cx="2048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Some of the best food comes from Maine…</a:t>
            </a:r>
          </a:p>
        </p:txBody>
      </p:sp>
      <p:pic>
        <p:nvPicPr>
          <p:cNvPr id="10" name="Picture 10" descr="http://www.authenticmainelobster.com/images/lobster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6842" y="5663702"/>
            <a:ext cx="1237275" cy="8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reeze Dried Blueberrie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116" y="5598133"/>
            <a:ext cx="901606" cy="90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Gift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0169" y="5659484"/>
            <a:ext cx="893780" cy="8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4844" y="1272924"/>
            <a:ext cx="6650781" cy="4042026"/>
            <a:chOff x="313689" y="2082231"/>
            <a:chExt cx="6502747" cy="4073141"/>
          </a:xfrm>
        </p:grpSpPr>
        <p:grpSp>
          <p:nvGrpSpPr>
            <p:cNvPr id="14" name="Group 13"/>
            <p:cNvGrpSpPr/>
            <p:nvPr/>
          </p:nvGrpSpPr>
          <p:grpSpPr>
            <a:xfrm>
              <a:off x="3563983" y="2088576"/>
              <a:ext cx="3252453" cy="2027054"/>
              <a:chOff x="4780563" y="2243803"/>
              <a:chExt cx="2986490" cy="1866557"/>
            </a:xfrm>
          </p:grpSpPr>
          <p:pic>
            <p:nvPicPr>
              <p:cNvPr id="23" name="Picture 4" descr="Portland Maine Fall Color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0563" y="2243804"/>
                <a:ext cx="2986490" cy="1866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780563" y="2243803"/>
                <a:ext cx="1605659" cy="412310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i="1" dirty="0" smtClean="0">
                    <a:solidFill>
                      <a:srgbClr val="C00000"/>
                    </a:solidFill>
                  </a:rPr>
                  <a:t>Fall colors</a:t>
                </a:r>
                <a:endParaRPr lang="en-US" sz="1600" b="1" i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13690" y="4115630"/>
              <a:ext cx="3250292" cy="2039742"/>
              <a:chOff x="1558455" y="4362890"/>
              <a:chExt cx="2984506" cy="1878240"/>
            </a:xfrm>
          </p:grpSpPr>
          <p:pic>
            <p:nvPicPr>
              <p:cNvPr id="21" name="Picture 8" descr="http://www.familyskitrips.com/images/600/saddleback_snow-ghosts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840" t="5325"/>
              <a:stretch/>
            </p:blipFill>
            <p:spPr bwMode="auto">
              <a:xfrm>
                <a:off x="1558455" y="4362890"/>
                <a:ext cx="2984506" cy="1878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558455" y="4362890"/>
                <a:ext cx="1605659" cy="412310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Winter skiing</a:t>
                </a:r>
                <a:endPara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563982" y="4115627"/>
              <a:ext cx="3252453" cy="2037269"/>
              <a:chOff x="4780563" y="4362890"/>
              <a:chExt cx="2986490" cy="1875963"/>
            </a:xfrm>
          </p:grpSpPr>
          <p:pic>
            <p:nvPicPr>
              <p:cNvPr id="19" name="Picture 10" descr="Flowers in Maine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0563" y="4362890"/>
                <a:ext cx="2986490" cy="1875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780563" y="4362890"/>
                <a:ext cx="1605659" cy="412310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i="1" dirty="0" smtClean="0">
                    <a:solidFill>
                      <a:srgbClr val="003300"/>
                    </a:solidFill>
                  </a:rPr>
                  <a:t>Spring flowers</a:t>
                </a:r>
                <a:endParaRPr lang="en-US" sz="1600" b="1" i="1" dirty="0">
                  <a:solidFill>
                    <a:srgbClr val="003300"/>
                  </a:solidFill>
                </a:endParaRPr>
              </a:p>
            </p:txBody>
          </p:sp>
        </p:grpSp>
        <p:pic>
          <p:nvPicPr>
            <p:cNvPr id="17" name="Picture 2" descr="http://www.ohpri.org/Camp%20release%202015/OHPRI%20Summer%20Camp%20for%20Teens%20Tall%20Ship%20(4)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479" b="9633"/>
            <a:stretch/>
          </p:blipFill>
          <p:spPr bwMode="auto">
            <a:xfrm>
              <a:off x="313689" y="2082843"/>
              <a:ext cx="3250292" cy="203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13690" y="2082231"/>
              <a:ext cx="1748652" cy="447763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i="1" dirty="0" smtClean="0">
                  <a:solidFill>
                    <a:schemeClr val="tx2">
                      <a:lumMod val="75000"/>
                    </a:schemeClr>
                  </a:solidFill>
                </a:rPr>
                <a:t>Summer sailing</a:t>
              </a:r>
              <a:endParaRPr lang="en-US" sz="16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6009" y="873706"/>
            <a:ext cx="4677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Offering 4 seasons for exploration…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3981" y="4679793"/>
            <a:ext cx="1860248" cy="136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996339" y="1279222"/>
            <a:ext cx="19755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A range of climates throughout the state. </a:t>
            </a:r>
          </a:p>
          <a:p>
            <a:endParaRPr lang="en-US" sz="1400" b="1" i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In summer, expect temperatures around 27º C </a:t>
            </a:r>
            <a:r>
              <a:rPr lang="en-US" sz="1400" i="1" dirty="0">
                <a:solidFill>
                  <a:schemeClr val="tx2"/>
                </a:solidFill>
                <a:latin typeface="Arial"/>
                <a:cs typeface="Arial"/>
              </a:rPr>
              <a:t>(</a:t>
            </a:r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80º F) along the coast and up to </a:t>
            </a:r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32º </a:t>
            </a:r>
            <a:r>
              <a:rPr lang="en-US" sz="1400" b="1" i="1" dirty="0">
                <a:solidFill>
                  <a:schemeClr val="tx2"/>
                </a:solidFill>
                <a:latin typeface="Arial"/>
                <a:cs typeface="Arial"/>
              </a:rPr>
              <a:t>C </a:t>
            </a:r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(90º </a:t>
            </a:r>
            <a:r>
              <a:rPr lang="en-US" sz="1400" b="1" i="1" dirty="0">
                <a:solidFill>
                  <a:schemeClr val="tx2"/>
                </a:solidFill>
                <a:latin typeface="Arial"/>
                <a:cs typeface="Arial"/>
              </a:rPr>
              <a:t>F)</a:t>
            </a:r>
            <a:r>
              <a:rPr lang="en-US" sz="1400" i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inland.</a:t>
            </a:r>
          </a:p>
          <a:p>
            <a:endParaRPr lang="en-US" sz="1400" i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In winter, the snow-covered northern regions provide some of the </a:t>
            </a:r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best skiing </a:t>
            </a:r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and winter sports in the world. </a:t>
            </a:r>
          </a:p>
        </p:txBody>
      </p:sp>
    </p:spTree>
    <p:extLst>
      <p:ext uri="{BB962C8B-B14F-4D97-AF65-F5344CB8AC3E}">
        <p14:creationId xmlns:p14="http://schemas.microsoft.com/office/powerpoint/2010/main" xmlns="" val="5779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6789" y="2746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3434834"/>
            <a:ext cx="9210675" cy="3423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34834"/>
            <a:ext cx="9210674" cy="342316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Study. Ski. Run. Kayak. Hike. Go. Snowboard. Rafting. 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Bike. Swim. </a:t>
            </a: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 with friends. 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Shop. </a:t>
            </a: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Explore. Meet classmates. Learn. Live. Grow. </a:t>
            </a: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04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1"/>
          <p:cNvSpPr txBox="1">
            <a:spLocks/>
          </p:cNvSpPr>
          <p:nvPr/>
        </p:nvSpPr>
        <p:spPr>
          <a:xfrm>
            <a:off x="367564" y="4641193"/>
            <a:ext cx="2461359" cy="22340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The great outdoors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Acadia National Park, Ranked #1 in America </a:t>
            </a:r>
            <a:r>
              <a:rPr lang="en-US" sz="1100" b="1" i="1" dirty="0" smtClean="0">
                <a:solidFill>
                  <a:schemeClr val="bg1"/>
                </a:solidFill>
                <a:latin typeface="Arial"/>
                <a:cs typeface="Arial"/>
              </a:rPr>
              <a:t>by the TV show “Good Morning America”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Rugged coastline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Mount Katahdin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Breathtaking forests</a:t>
            </a:r>
          </a:p>
          <a:p>
            <a:pPr>
              <a:spcBef>
                <a:spcPts val="0"/>
              </a:spcBef>
            </a:pPr>
            <a:endParaRPr lang="en-US" sz="11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Content Placeholder 1"/>
          <p:cNvSpPr txBox="1">
            <a:spLocks/>
          </p:cNvSpPr>
          <p:nvPr/>
        </p:nvSpPr>
        <p:spPr>
          <a:xfrm>
            <a:off x="3650516" y="4641193"/>
            <a:ext cx="2223541" cy="19857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Foodie Destination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1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#1 distributor of lobster in America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Ranked #2 Best State to eat local food </a:t>
            </a:r>
            <a:r>
              <a:rPr lang="en-US" sz="1100" b="1" i="1" dirty="0" smtClean="0">
                <a:solidFill>
                  <a:schemeClr val="bg1"/>
                </a:solidFill>
                <a:latin typeface="Arial"/>
                <a:cs typeface="Arial"/>
              </a:rPr>
              <a:t>by Takepart.com 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Ranked #10 as top food state </a:t>
            </a:r>
            <a:r>
              <a:rPr lang="en-US" sz="1100" b="1" i="1" dirty="0" smtClean="0">
                <a:solidFill>
                  <a:schemeClr val="bg1"/>
                </a:solidFill>
                <a:latin typeface="Arial"/>
                <a:cs typeface="Arial"/>
              </a:rPr>
              <a:t>by Thrillist.com 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0" y="42835"/>
            <a:ext cx="9669575" cy="1342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700" b="1" dirty="0" smtClean="0">
                <a:solidFill>
                  <a:srgbClr val="1A506E"/>
                </a:solidFill>
                <a:latin typeface="Arial MT Std Black"/>
                <a:cs typeface="Arial MT Std Black"/>
              </a:rPr>
              <a:t>Maine activities.</a:t>
            </a:r>
            <a:endParaRPr lang="en-US" sz="6700" b="1" dirty="0">
              <a:solidFill>
                <a:srgbClr val="1A506E"/>
              </a:solidFill>
              <a:latin typeface="Arial MT Std Black"/>
              <a:cs typeface="Arial MT Std Black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6413" y="507373"/>
            <a:ext cx="9669575" cy="1342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Come explore.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0" name="Content Placeholder 1"/>
          <p:cNvSpPr txBox="1">
            <a:spLocks/>
          </p:cNvSpPr>
          <p:nvPr/>
        </p:nvSpPr>
        <p:spPr>
          <a:xfrm>
            <a:off x="6485791" y="4641193"/>
            <a:ext cx="2223541" cy="19857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Arts and Culture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1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Art galleries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Music festivals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Monthly ‘art walks’ featuring local artists and restaurants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13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8511" y="228600"/>
            <a:ext cx="8988814" cy="9223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– a top destination 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009" y="5810250"/>
            <a:ext cx="2048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Some of the best food comes from Maine…</a:t>
            </a:r>
          </a:p>
        </p:txBody>
      </p:sp>
      <p:pic>
        <p:nvPicPr>
          <p:cNvPr id="10" name="Picture 10" descr="http://www.authenticmainelobster.com/images/lobster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6842" y="5663702"/>
            <a:ext cx="1237275" cy="8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reeze Dried Blueberrie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116" y="5598133"/>
            <a:ext cx="901606" cy="90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Gift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0169" y="5659484"/>
            <a:ext cx="893780" cy="8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4844" y="1272924"/>
            <a:ext cx="6650781" cy="4042026"/>
            <a:chOff x="313689" y="2082231"/>
            <a:chExt cx="6502747" cy="4073141"/>
          </a:xfrm>
        </p:grpSpPr>
        <p:grpSp>
          <p:nvGrpSpPr>
            <p:cNvPr id="14" name="Group 13"/>
            <p:cNvGrpSpPr/>
            <p:nvPr/>
          </p:nvGrpSpPr>
          <p:grpSpPr>
            <a:xfrm>
              <a:off x="3563983" y="2088576"/>
              <a:ext cx="3252453" cy="2027054"/>
              <a:chOff x="4780563" y="2243803"/>
              <a:chExt cx="2986490" cy="1866557"/>
            </a:xfrm>
          </p:grpSpPr>
          <p:pic>
            <p:nvPicPr>
              <p:cNvPr id="23" name="Picture 4" descr="Portland Maine Fall Color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0563" y="2243804"/>
                <a:ext cx="2986490" cy="1866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780563" y="2243803"/>
                <a:ext cx="1605659" cy="412310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i="1" dirty="0" smtClean="0">
                    <a:solidFill>
                      <a:srgbClr val="C00000"/>
                    </a:solidFill>
                  </a:rPr>
                  <a:t>Fall colors</a:t>
                </a:r>
                <a:endParaRPr lang="en-US" sz="1600" b="1" i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13690" y="4115630"/>
              <a:ext cx="3250292" cy="2039742"/>
              <a:chOff x="1558455" y="4362890"/>
              <a:chExt cx="2984506" cy="1878240"/>
            </a:xfrm>
          </p:grpSpPr>
          <p:pic>
            <p:nvPicPr>
              <p:cNvPr id="21" name="Picture 8" descr="http://www.familyskitrips.com/images/600/saddleback_snow-ghosts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840" t="5325"/>
              <a:stretch/>
            </p:blipFill>
            <p:spPr bwMode="auto">
              <a:xfrm>
                <a:off x="1558455" y="4362890"/>
                <a:ext cx="2984506" cy="1878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558455" y="4362890"/>
                <a:ext cx="1605659" cy="412310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Winter skiing</a:t>
                </a:r>
                <a:endPara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563982" y="4115627"/>
              <a:ext cx="3252453" cy="2037269"/>
              <a:chOff x="4780563" y="4362890"/>
              <a:chExt cx="2986490" cy="1875963"/>
            </a:xfrm>
          </p:grpSpPr>
          <p:pic>
            <p:nvPicPr>
              <p:cNvPr id="19" name="Picture 10" descr="Flowers in Maine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0563" y="4362890"/>
                <a:ext cx="2986490" cy="1875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780563" y="4362890"/>
                <a:ext cx="1605659" cy="412310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i="1" dirty="0" smtClean="0">
                    <a:solidFill>
                      <a:srgbClr val="003300"/>
                    </a:solidFill>
                  </a:rPr>
                  <a:t>Spring flowers</a:t>
                </a:r>
                <a:endParaRPr lang="en-US" sz="1600" b="1" i="1" dirty="0">
                  <a:solidFill>
                    <a:srgbClr val="003300"/>
                  </a:solidFill>
                </a:endParaRPr>
              </a:p>
            </p:txBody>
          </p:sp>
        </p:grpSp>
        <p:pic>
          <p:nvPicPr>
            <p:cNvPr id="17" name="Picture 2" descr="http://www.ohpri.org/Camp%20release%202015/OHPRI%20Summer%20Camp%20for%20Teens%20Tall%20Ship%20(4)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479" b="9633"/>
            <a:stretch/>
          </p:blipFill>
          <p:spPr bwMode="auto">
            <a:xfrm>
              <a:off x="313689" y="2082843"/>
              <a:ext cx="3250292" cy="203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13690" y="2082231"/>
              <a:ext cx="1748652" cy="447763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i="1" dirty="0" smtClean="0">
                  <a:solidFill>
                    <a:schemeClr val="tx2">
                      <a:lumMod val="75000"/>
                    </a:schemeClr>
                  </a:solidFill>
                </a:rPr>
                <a:t>Summer sailing</a:t>
              </a:r>
              <a:endParaRPr lang="en-US" sz="16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6009" y="873706"/>
            <a:ext cx="4677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Offering 4 seasons for exploration…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3981" y="4679793"/>
            <a:ext cx="1860248" cy="136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996339" y="1279222"/>
            <a:ext cx="19755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A range of climates throughout the state. </a:t>
            </a:r>
          </a:p>
          <a:p>
            <a:endParaRPr lang="en-US" sz="1400" b="1" i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In summer, expect temperatures around 27º C </a:t>
            </a:r>
            <a:r>
              <a:rPr lang="en-US" sz="1400" i="1" dirty="0">
                <a:solidFill>
                  <a:schemeClr val="tx2"/>
                </a:solidFill>
                <a:latin typeface="Arial"/>
                <a:cs typeface="Arial"/>
              </a:rPr>
              <a:t>(</a:t>
            </a:r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80º F) along the coast and up to </a:t>
            </a:r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32º </a:t>
            </a:r>
            <a:r>
              <a:rPr lang="en-US" sz="1400" b="1" i="1" dirty="0">
                <a:solidFill>
                  <a:schemeClr val="tx2"/>
                </a:solidFill>
                <a:latin typeface="Arial"/>
                <a:cs typeface="Arial"/>
              </a:rPr>
              <a:t>C </a:t>
            </a:r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(90º </a:t>
            </a:r>
            <a:r>
              <a:rPr lang="en-US" sz="1400" b="1" i="1" dirty="0">
                <a:solidFill>
                  <a:schemeClr val="tx2"/>
                </a:solidFill>
                <a:latin typeface="Arial"/>
                <a:cs typeface="Arial"/>
              </a:rPr>
              <a:t>F)</a:t>
            </a:r>
            <a:r>
              <a:rPr lang="en-US" sz="1400" i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inland.</a:t>
            </a:r>
          </a:p>
          <a:p>
            <a:endParaRPr lang="en-US" sz="1400" i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In winter, the snow-covered northern regions provide some of the </a:t>
            </a:r>
            <a:r>
              <a:rPr lang="en-US" sz="1400" b="1" i="1" dirty="0" smtClean="0">
                <a:solidFill>
                  <a:schemeClr val="tx2"/>
                </a:solidFill>
                <a:latin typeface="Arial"/>
                <a:cs typeface="Arial"/>
              </a:rPr>
              <a:t>best skiing </a:t>
            </a:r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and winter sports in the world. </a:t>
            </a:r>
          </a:p>
        </p:txBody>
      </p:sp>
    </p:spTree>
    <p:extLst>
      <p:ext uri="{BB962C8B-B14F-4D97-AF65-F5344CB8AC3E}">
        <p14:creationId xmlns:p14="http://schemas.microsoft.com/office/powerpoint/2010/main" xmlns="" val="36871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29351" y="1463674"/>
            <a:ext cx="281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bg1"/>
                </a:solidFill>
                <a:latin typeface="Arial"/>
                <a:cs typeface="Arial"/>
              </a:rPr>
              <a:t>It’s where the rich &amp; powerful want to live…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67564" y="4641193"/>
            <a:ext cx="2461359" cy="22340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Bar Harbor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Acadia National Park, Ranked #1 in America </a:t>
            </a:r>
            <a:r>
              <a:rPr lang="en-US" sz="1100" b="1" i="1" dirty="0" smtClean="0">
                <a:solidFill>
                  <a:schemeClr val="bg1"/>
                </a:solidFill>
                <a:latin typeface="Arial"/>
                <a:cs typeface="Arial"/>
              </a:rPr>
              <a:t>by the TV show “Good Morning America”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Rugged coastline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Mount Katahdin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Breathtaking forests</a:t>
            </a:r>
          </a:p>
          <a:p>
            <a:pPr>
              <a:spcBef>
                <a:spcPts val="0"/>
              </a:spcBef>
            </a:pPr>
            <a:endParaRPr lang="en-US" sz="11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3072664" y="4554444"/>
            <a:ext cx="2461359" cy="223405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Sugarloaf ski area and resort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Acadia National Park, Ranked #1 in America </a:t>
            </a:r>
            <a:r>
              <a:rPr lang="en-US" sz="1100" b="1" i="1" dirty="0" smtClean="0">
                <a:solidFill>
                  <a:schemeClr val="bg1"/>
                </a:solidFill>
                <a:latin typeface="Arial"/>
                <a:cs typeface="Arial"/>
              </a:rPr>
              <a:t>by the TV show “Good Morning America”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Rugged coastline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Mount Katahdin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Breathtaking forests</a:t>
            </a:r>
          </a:p>
          <a:p>
            <a:pPr>
              <a:spcBef>
                <a:spcPts val="0"/>
              </a:spcBef>
            </a:pPr>
            <a:endParaRPr lang="en-US" sz="11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534023" y="4766238"/>
            <a:ext cx="2461359" cy="22340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Acadia National Park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Acadia National Park, Ranked #1 in America </a:t>
            </a:r>
            <a:r>
              <a:rPr lang="en-US" sz="1100" b="1" i="1" dirty="0" smtClean="0">
                <a:solidFill>
                  <a:schemeClr val="bg1"/>
                </a:solidFill>
                <a:latin typeface="Arial"/>
                <a:cs typeface="Arial"/>
              </a:rPr>
              <a:t>by the TV show “Good Morning America”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Rugged coastline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Mount Katahdin</a:t>
            </a:r>
          </a:p>
          <a:p>
            <a:pPr>
              <a:spcBef>
                <a:spcPts val="0"/>
              </a:spcBef>
            </a:pP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Breathtaking forests</a:t>
            </a:r>
          </a:p>
          <a:p>
            <a:pPr>
              <a:spcBef>
                <a:spcPts val="0"/>
              </a:spcBef>
            </a:pPr>
            <a:endParaRPr lang="en-US" sz="11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b="1" spc="-3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8511" y="228600"/>
            <a:ext cx="8988814" cy="9223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England living.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endParaRPr lang="en-US" sz="3600" b="1" i="1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l"/>
            <a:r>
              <a:rPr lang="en-US" sz="1800" i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</a:t>
            </a:r>
            <a:r>
              <a:rPr lang="en-US" sz="1800" i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eekend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opportunities abound in Maine.  And beyond.</a:t>
            </a:r>
          </a:p>
          <a:p>
            <a:pPr algn="l"/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4702" y="228600"/>
            <a:ext cx="2380140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  <a:latin typeface="Arial"/>
                <a:cs typeface="Arial"/>
              </a:rPr>
              <a:t>New York City shopping, a hike along mountain trails or a lobster lunch on the beach – what will you experience this weekend?</a:t>
            </a:r>
          </a:p>
        </p:txBody>
      </p:sp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87051708"/>
              </p:ext>
            </p:extLst>
          </p:nvPr>
        </p:nvGraphicFramePr>
        <p:xfrm>
          <a:off x="1676401" y="1663700"/>
          <a:ext cx="7162801" cy="4673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039"/>
                <a:gridCol w="1504039"/>
                <a:gridCol w="1504039"/>
                <a:gridCol w="2650684"/>
              </a:tblGrid>
              <a:tr h="276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City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Travel </a:t>
                      </a:r>
                      <a:r>
                        <a:rPr lang="en-US" sz="1400" dirty="0" smtClean="0">
                          <a:effectLst/>
                        </a:rPr>
                        <a:t>Time*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Method of Transportation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Highlights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</a:tr>
              <a:tr h="7719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Portland, ME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2 hours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Car or bus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effectLst/>
                        </a:rPr>
                        <a:t>Top foodie destination,</a:t>
                      </a:r>
                      <a:r>
                        <a:rPr lang="en-US" sz="1050" b="1" baseline="0" dirty="0" smtClean="0">
                          <a:effectLst/>
                        </a:rPr>
                        <a:t> arts, culture. </a:t>
                      </a:r>
                      <a:r>
                        <a:rPr lang="en-US" sz="1050" dirty="0" smtClean="0">
                          <a:effectLst/>
                        </a:rPr>
                        <a:t>Old </a:t>
                      </a:r>
                      <a:r>
                        <a:rPr lang="en-US" sz="1050" dirty="0">
                          <a:effectLst/>
                        </a:rPr>
                        <a:t>Port--Maine's historic port city; nationally acclaimed dining; Maine's largest, most urban city; general shopping; international airport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</a:tr>
              <a:tr h="1241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Freeport, ME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90 minutes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Car or bus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Boutique outlet shopping--</a:t>
                      </a:r>
                      <a:r>
                        <a:rPr lang="en-US" sz="1050" dirty="0">
                          <a:effectLst/>
                        </a:rPr>
                        <a:t>Allen-Edmonds, American Eagle, Brooks Brothers, Coach, Cole Haan, Dooney &amp; Bourke, J. Crew, L.L. Bean, Nike, Nine West, Polo Ralph Lauren, Tommy Hilfiger, The Body Shop, The North Face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</a:tr>
              <a:tr h="7719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Boston, MA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4 hours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Car or bus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America's 10th largest metropolitan area</a:t>
                      </a:r>
                      <a:r>
                        <a:rPr lang="en-US" sz="1050" dirty="0">
                          <a:effectLst/>
                        </a:rPr>
                        <a:t>; home of some of America's "firsts"--like the first subway system and institution of higher education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</a:tr>
              <a:tr h="13975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New York City, NY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55 minutes</a:t>
                      </a:r>
                      <a:r>
                        <a:rPr lang="en-US" sz="1050" dirty="0">
                          <a:effectLst/>
                        </a:rPr>
                        <a:t>*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Plane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“The Big Apple”, America's largest city </a:t>
                      </a:r>
                      <a:r>
                        <a:rPr lang="en-US" sz="1050" dirty="0">
                          <a:effectLst/>
                        </a:rPr>
                        <a:t>-- a commerce, finance, media, art, fashion, research and entertainment hub; home to Times Square (“The Crossroads of the World”), Broadway, the New York Stock Exchange, Rockefeller Center, and SoHo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8" marR="45018" marT="0" marB="0" anchor="ctr"/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" y="5437107"/>
            <a:ext cx="1346933" cy="87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" y="4294107"/>
            <a:ext cx="1346933" cy="87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767" y="3227307"/>
            <a:ext cx="1353168" cy="86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31139"/>
          <a:stretch/>
        </p:blipFill>
        <p:spPr bwMode="auto">
          <a:xfrm>
            <a:off x="219132" y="2160507"/>
            <a:ext cx="1365868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676401" y="6316355"/>
            <a:ext cx="3464314" cy="196056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*Based on distances from Bangor, near the middle of the state</a:t>
            </a:r>
            <a:r>
              <a:rPr lang="en-US" sz="900" i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lang="en-US" sz="900" i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l"/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8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1033</Words>
  <Application>Microsoft Office PowerPoint</Application>
  <PresentationFormat>Экран (4:3)</PresentationFormat>
  <Paragraphs>316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Discover.Maine</vt:lpstr>
      <vt:lpstr>7 unique universities. 1 amazing state. 7 ways to discover Maine.</vt:lpstr>
      <vt:lpstr>Слайд 3</vt:lpstr>
      <vt:lpstr>Experience Maine.</vt:lpstr>
      <vt:lpstr>Слайд 5</vt:lpstr>
      <vt:lpstr>Study. Ski. Run. Kayak. Hike. Go. Snowboard. Rafting. Bike. Swim. Dine with friends. Shop. Explore. Meet classmates. Learn. Live. Grow.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RECAP:     </vt:lpstr>
    </vt:vector>
  </TitlesOfParts>
  <Company>Study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Jody Bennett</dc:creator>
  <cp:lastModifiedBy>customer</cp:lastModifiedBy>
  <cp:revision>155</cp:revision>
  <cp:lastPrinted>2015-04-28T23:13:37Z</cp:lastPrinted>
  <dcterms:created xsi:type="dcterms:W3CDTF">2015-04-22T11:19:45Z</dcterms:created>
  <dcterms:modified xsi:type="dcterms:W3CDTF">2015-05-27T07:48:17Z</dcterms:modified>
</cp:coreProperties>
</file>